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xml" ContentType="application/vnd.openxmlformats-officedocument.presentationml.notesSlide+xml"/>
  <Override PartName="/ppt/tags/tag63.xml" ContentType="application/vnd.openxmlformats-officedocument.presentationml.tags+xml"/>
  <Override PartName="/ppt/notesSlides/notesSlide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0.xml" ContentType="application/vnd.openxmlformats-officedocument.presentationml.tags+xml"/>
  <Override PartName="/ppt/notesSlides/notesSlide1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1.xml" ContentType="application/vnd.openxmlformats-officedocument.presentationml.notesSlide+xml"/>
  <Override PartName="/ppt/tags/tag154.xml" ContentType="application/vnd.openxmlformats-officedocument.presentationml.tags+xml"/>
  <Override PartName="/ppt/notesSlides/notesSlide12.xml" ContentType="application/vnd.openxmlformats-officedocument.presentationml.notesSlide+xml"/>
  <Override PartName="/ppt/tags/tag155.xml" ContentType="application/vnd.openxmlformats-officedocument.presentationml.tags+xml"/>
  <Override PartName="/ppt/notesSlides/notesSlide13.xml" ContentType="application/vnd.openxmlformats-officedocument.presentationml.notesSlide+xml"/>
  <Override PartName="/ppt/tags/tag156.xml" ContentType="application/vnd.openxmlformats-officedocument.presentationml.tags+xml"/>
  <Override PartName="/ppt/notesSlides/notesSlide1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15.xml" ContentType="application/vnd.openxmlformats-officedocument.presentationml.notesSlide+xml"/>
  <Override PartName="/ppt/tags/tag180.xml" ContentType="application/vnd.openxmlformats-officedocument.presentationml.tags+xml"/>
  <Override PartName="/ppt/notesSlides/notesSlide16.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7.xml" ContentType="application/vnd.openxmlformats-officedocument.presentationml.notesSlide+xml"/>
  <Override PartName="/ppt/tags/tag20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Lst>
  <p:notesMasterIdLst>
    <p:notesMasterId r:id="rId55"/>
  </p:notesMasterIdLst>
  <p:sldIdLst>
    <p:sldId id="256" r:id="rId19"/>
    <p:sldId id="257" r:id="rId20"/>
    <p:sldId id="276" r:id="rId21"/>
    <p:sldId id="267" r:id="rId22"/>
    <p:sldId id="273" r:id="rId23"/>
    <p:sldId id="272" r:id="rId24"/>
    <p:sldId id="271" r:id="rId25"/>
    <p:sldId id="277" r:id="rId26"/>
    <p:sldId id="278" r:id="rId27"/>
    <p:sldId id="279" r:id="rId28"/>
    <p:sldId id="280" r:id="rId29"/>
    <p:sldId id="281" r:id="rId30"/>
    <p:sldId id="265" r:id="rId31"/>
    <p:sldId id="274" r:id="rId32"/>
    <p:sldId id="283" r:id="rId33"/>
    <p:sldId id="282" r:id="rId34"/>
    <p:sldId id="266" r:id="rId35"/>
    <p:sldId id="284" r:id="rId36"/>
    <p:sldId id="285" r:id="rId37"/>
    <p:sldId id="286" r:id="rId38"/>
    <p:sldId id="287" r:id="rId39"/>
    <p:sldId id="289" r:id="rId40"/>
    <p:sldId id="268" r:id="rId41"/>
    <p:sldId id="290" r:id="rId42"/>
    <p:sldId id="291" r:id="rId43"/>
    <p:sldId id="293" r:id="rId44"/>
    <p:sldId id="294" r:id="rId45"/>
    <p:sldId id="295" r:id="rId46"/>
    <p:sldId id="296" r:id="rId47"/>
    <p:sldId id="297" r:id="rId48"/>
    <p:sldId id="298" r:id="rId49"/>
    <p:sldId id="299" r:id="rId50"/>
    <p:sldId id="302" r:id="rId51"/>
    <p:sldId id="303" r:id="rId52"/>
    <p:sldId id="304" r:id="rId53"/>
    <p:sldId id="305" r:id="rId54"/>
  </p:sldIdLst>
  <p:sldSz cx="13004800" cy="9753600"/>
  <p:notesSz cx="6858000" cy="9144000"/>
  <p:defaultTextStyle>
    <a:defPPr>
      <a:defRPr lang="en-US"/>
    </a:defPPr>
    <a:lvl1pPr algn="ctr" rtl="0" fontAlgn="base">
      <a:spcBef>
        <a:spcPct val="0"/>
      </a:spcBef>
      <a:spcAft>
        <a:spcPct val="0"/>
      </a:spcAft>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1pPr>
    <a:lvl2pPr marL="457200" algn="ctr" rtl="0" fontAlgn="base">
      <a:spcBef>
        <a:spcPct val="0"/>
      </a:spcBef>
      <a:spcAft>
        <a:spcPct val="0"/>
      </a:spcAft>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2pPr>
    <a:lvl3pPr marL="914400" algn="ctr" rtl="0" fontAlgn="base">
      <a:spcBef>
        <a:spcPct val="0"/>
      </a:spcBef>
      <a:spcAft>
        <a:spcPct val="0"/>
      </a:spcAft>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3pPr>
    <a:lvl4pPr marL="1371600" algn="ctr" rtl="0" fontAlgn="base">
      <a:spcBef>
        <a:spcPct val="0"/>
      </a:spcBef>
      <a:spcAft>
        <a:spcPct val="0"/>
      </a:spcAft>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4pPr>
    <a:lvl5pPr marL="1828800" algn="ctr" rtl="0" fontAlgn="base">
      <a:spcBef>
        <a:spcPct val="0"/>
      </a:spcBef>
      <a:spcAft>
        <a:spcPct val="0"/>
      </a:spcAft>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5pPr>
    <a:lvl6pPr marL="2286000" algn="l" defTabSz="914400" rtl="0" eaLnBrk="1" latinLnBrk="0" hangingPunct="1">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6pPr>
    <a:lvl7pPr marL="2743200" algn="l" defTabSz="914400" rtl="0" eaLnBrk="1" latinLnBrk="0" hangingPunct="1">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7pPr>
    <a:lvl8pPr marL="3200400" algn="l" defTabSz="914400" rtl="0" eaLnBrk="1" latinLnBrk="0" hangingPunct="1">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8pPr>
    <a:lvl9pPr marL="3657600" algn="l" defTabSz="914400" rtl="0" eaLnBrk="1" latinLnBrk="0" hangingPunct="1">
      <a:defRPr sz="4200" kern="1200">
        <a:solidFill>
          <a:srgbClr val="414141"/>
        </a:solidFill>
        <a:latin typeface="Gill Sans Light" panose="020B0302020104020203" pitchFamily="34" charset="-79"/>
        <a:ea typeface="ヒラギノ角ゴ ProN W3" charset="-128"/>
        <a:cs typeface="+mn-cs"/>
        <a:sym typeface="Gill Sans Light" panose="020B03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ddels stil 2 - uthevingsfarg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p:cViewPr varScale="1">
        <p:scale>
          <a:sx n="75" d="100"/>
          <a:sy n="75" d="100"/>
        </p:scale>
        <p:origin x="1768" y="160"/>
      </p:cViewPr>
      <p:guideLst>
        <p:guide orient="horz" pos="3072"/>
        <p:guide pos="4096"/>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8207EEFE-8772-D041-E9FD-9E5879934E1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Light" charset="0"/>
                <a:ea typeface="ヒラギノ角ゴ ProN W3" charset="0"/>
                <a:cs typeface="ヒラギノ角ゴ ProN W3" charset="0"/>
                <a:sym typeface="Gill Sans Light" charset="0"/>
              </a:defRPr>
            </a:lvl1pPr>
          </a:lstStyle>
          <a:p>
            <a:pPr>
              <a:defRPr/>
            </a:pPr>
            <a:endParaRPr lang="nb-NO"/>
          </a:p>
        </p:txBody>
      </p:sp>
      <p:sp>
        <p:nvSpPr>
          <p:cNvPr id="3" name="Plassholder for dato 2">
            <a:extLst>
              <a:ext uri="{FF2B5EF4-FFF2-40B4-BE49-F238E27FC236}">
                <a16:creationId xmlns:a16="http://schemas.microsoft.com/office/drawing/2014/main" id="{58842923-81AE-FDA9-5ABD-624D63CCCCE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3FA502E-C277-4342-9C1D-0D117DB610F5}" type="datetimeFigureOut">
              <a:rPr lang="nb-NO" altLang="nb-NO"/>
              <a:pPr/>
              <a:t>09.09.2023</a:t>
            </a:fld>
            <a:endParaRPr lang="nb-NO" altLang="nb-NO"/>
          </a:p>
        </p:txBody>
      </p:sp>
      <p:sp>
        <p:nvSpPr>
          <p:cNvPr id="4" name="Plassholder for lysbilde 3">
            <a:extLst>
              <a:ext uri="{FF2B5EF4-FFF2-40B4-BE49-F238E27FC236}">
                <a16:creationId xmlns:a16="http://schemas.microsoft.com/office/drawing/2014/main" id="{DC43C535-AC61-39A7-ADA6-B2658AB719A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a:extLst>
              <a:ext uri="{FF2B5EF4-FFF2-40B4-BE49-F238E27FC236}">
                <a16:creationId xmlns:a16="http://schemas.microsoft.com/office/drawing/2014/main" id="{FDDDE1B5-89F3-A2A8-D48C-F88EE999792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6" name="Plassholder for bunntekst 5">
            <a:extLst>
              <a:ext uri="{FF2B5EF4-FFF2-40B4-BE49-F238E27FC236}">
                <a16:creationId xmlns:a16="http://schemas.microsoft.com/office/drawing/2014/main" id="{A7205E11-D12D-20CA-8112-D92FADE1D1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Light" charset="0"/>
                <a:ea typeface="ヒラギノ角ゴ ProN W3" charset="0"/>
                <a:cs typeface="ヒラギノ角ゴ ProN W3" charset="0"/>
                <a:sym typeface="Gill Sans Light" charset="0"/>
              </a:defRPr>
            </a:lvl1pPr>
          </a:lstStyle>
          <a:p>
            <a:pPr>
              <a:defRPr/>
            </a:pPr>
            <a:endParaRPr lang="nb-NO"/>
          </a:p>
        </p:txBody>
      </p:sp>
      <p:sp>
        <p:nvSpPr>
          <p:cNvPr id="7" name="Plassholder for lysbildenummer 6">
            <a:extLst>
              <a:ext uri="{FF2B5EF4-FFF2-40B4-BE49-F238E27FC236}">
                <a16:creationId xmlns:a16="http://schemas.microsoft.com/office/drawing/2014/main" id="{73082B10-9AA4-476D-EDE8-2EF65C3B61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A57481-794D-AC42-9280-A6D4F424D203}"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tshållare för bildobjekt 1">
            <a:extLst>
              <a:ext uri="{FF2B5EF4-FFF2-40B4-BE49-F238E27FC236}">
                <a16:creationId xmlns:a16="http://schemas.microsoft.com/office/drawing/2014/main" id="{480BDBBA-3348-0661-0CD0-51B8F9833F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Platshållare för anteckningar 2">
            <a:extLst>
              <a:ext uri="{FF2B5EF4-FFF2-40B4-BE49-F238E27FC236}">
                <a16:creationId xmlns:a16="http://schemas.microsoft.com/office/drawing/2014/main" id="{EEF532A0-27E7-FA1A-006E-B81B5B520D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Det finnes dataprogram som kan brukes, f. eks MS Visio,  men jeg syns den beste måten å gjøre det på er på papir med blyant</a:t>
            </a:r>
            <a:endParaRPr lang="sv-SE" altLang="nb-NO">
              <a:latin typeface="Arial" panose="020B0604020202020204" pitchFamily="34" charset="0"/>
              <a:ea typeface="ＭＳ Ｐゴシック" panose="020B0600070205080204" pitchFamily="34" charset="-128"/>
            </a:endParaRPr>
          </a:p>
        </p:txBody>
      </p:sp>
      <p:sp>
        <p:nvSpPr>
          <p:cNvPr id="44035" name="Platshållare för bildnummer 3">
            <a:extLst>
              <a:ext uri="{FF2B5EF4-FFF2-40B4-BE49-F238E27FC236}">
                <a16:creationId xmlns:a16="http://schemas.microsoft.com/office/drawing/2014/main" id="{B06D9097-317E-230A-3A78-339E18AA4F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4D1DFC99-32E7-824C-B715-3CD4F02A1DA2}"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11</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BE917A7-E7E0-2BBA-5479-F2681A7FB4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DAF1342B-DAE9-3B4B-AEC9-30CCC52FD8D3}"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26</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68610" name="Rectangle 2">
            <a:extLst>
              <a:ext uri="{FF2B5EF4-FFF2-40B4-BE49-F238E27FC236}">
                <a16:creationId xmlns:a16="http://schemas.microsoft.com/office/drawing/2014/main" id="{19ADDD6E-265D-E0A0-E4B0-6DD09993C7DC}"/>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DA9B6D44-CEA1-6AED-954F-E43A9B37831D}"/>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Man har satt en takt i systemet, slått sammen Sveis og Montering i en kontinuerlig flyt med 3 operatører og innført en Supermarked ved ferdigvarulager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025B3EC0-6DD6-B344-84BC-BA38AE0E3D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DE09276C-8F09-0B4C-8C8B-CD66F7D15FBF}"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27</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70658" name="Rectangle 2">
            <a:extLst>
              <a:ext uri="{FF2B5EF4-FFF2-40B4-BE49-F238E27FC236}">
                <a16:creationId xmlns:a16="http://schemas.microsoft.com/office/drawing/2014/main" id="{804DBEE3-54E7-9FD6-0E71-86706AA9C5A2}"/>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F0385C39-B034-6A20-C2D6-7CA52BC24BA3}"/>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Hve menes med kunde ordre til shipping ledetid? Hvorfor er denne tid så viktig? Jo,for di at det er den raskeste tiden du kan levere på i forhoold til kundens ønske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8B8258F7-A5ED-5051-4A6D-BC306DC720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065675CA-1445-B14F-B60A-B334E07DEC5C}"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28</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72706" name="Rectangle 2">
            <a:extLst>
              <a:ext uri="{FF2B5EF4-FFF2-40B4-BE49-F238E27FC236}">
                <a16:creationId xmlns:a16="http://schemas.microsoft.com/office/drawing/2014/main" id="{5A8300C6-84F0-B560-1A0F-61F503093654}"/>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a:extLst>
              <a:ext uri="{FF2B5EF4-FFF2-40B4-BE49-F238E27FC236}">
                <a16:creationId xmlns:a16="http://schemas.microsoft.com/office/drawing/2014/main" id="{224CE739-1973-3945-41E9-9AF831B2CD12}"/>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Er det mulig å minske satsstørrelsen er det mulig å minske på lager. I en “Lean” produksjon streber man alltid etter å minske på satsstørrelsen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9F523667-5473-CB18-E0AA-1398B4E2C7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CE4B9D48-967E-644F-BEBA-F5D6FE50D3CE}"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29</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74754" name="Rectangle 2">
            <a:extLst>
              <a:ext uri="{FF2B5EF4-FFF2-40B4-BE49-F238E27FC236}">
                <a16:creationId xmlns:a16="http://schemas.microsoft.com/office/drawing/2014/main" id="{863348D4-40AA-1372-E254-8B92CB7FE219}"/>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BF3F378F-A6B0-8195-A73C-147D40FA957E}"/>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Hvis du kan skape en prosess som en viss mengde kontinuerlig er det bedre en å produsere mye en periode og litt i andre. De fleste ønsker en jevn arbeidsbelastning. Dette kan kreve lit mer da det gjelder planlegging og materialhantering men det skaper en følelse for takt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A7B29832-8D87-0C9A-D822-BB18DE07C8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06817237-9B44-4943-A83A-008EF3363C53}"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30</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76802" name="Rectangle 2">
            <a:extLst>
              <a:ext uri="{FF2B5EF4-FFF2-40B4-BE49-F238E27FC236}">
                <a16:creationId xmlns:a16="http://schemas.microsoft.com/office/drawing/2014/main" id="{826992A4-2161-0A8E-E93C-FD12783AD154}"/>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a:extLst>
              <a:ext uri="{FF2B5EF4-FFF2-40B4-BE49-F238E27FC236}">
                <a16:creationId xmlns:a16="http://schemas.microsoft.com/office/drawing/2014/main" id="{734AA3B4-2833-364F-EDE2-37868F854648}"/>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9001EE6D-87C6-0573-409C-29522C49D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EC70D952-11C3-9A45-BE57-083DFE8D14E0}"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31</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78850" name="Rectangle 2">
            <a:extLst>
              <a:ext uri="{FF2B5EF4-FFF2-40B4-BE49-F238E27FC236}">
                <a16:creationId xmlns:a16="http://schemas.microsoft.com/office/drawing/2014/main" id="{2751765B-8570-0135-672C-BA0A0817ED71}"/>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a:extLst>
              <a:ext uri="{FF2B5EF4-FFF2-40B4-BE49-F238E27FC236}">
                <a16:creationId xmlns:a16="http://schemas.microsoft.com/office/drawing/2014/main" id="{554D4292-584F-F4A4-9589-41BBCF583DB0}"/>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Streb hele veien etter å produser i mindre satser – fører til mindre lager å raskere omstilling til kundens etterspørsel. Det er mulig å finne  en optimal satsstørrelse utenfra kost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27CDDDD8-1E25-2089-353A-B1E83B7FF6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AC148F14-C2CF-024A-A678-D415A5D178DC}"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32</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80898" name="Rectangle 2">
            <a:extLst>
              <a:ext uri="{FF2B5EF4-FFF2-40B4-BE49-F238E27FC236}">
                <a16:creationId xmlns:a16="http://schemas.microsoft.com/office/drawing/2014/main" id="{EC6DFF6A-236E-9D0C-8579-2F141A56738A}"/>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a:extLst>
              <a:ext uri="{FF2B5EF4-FFF2-40B4-BE49-F238E27FC236}">
                <a16:creationId xmlns:a16="http://schemas.microsoft.com/office/drawing/2014/main" id="{6603DD65-A64C-0287-6648-3175BC35018F}"/>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9C2F4CC-90C4-2878-2A3D-D13D15481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BAEBDD13-EBA5-5C4D-92A6-D4009003025D}"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33</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82946" name="Rectangle 2">
            <a:extLst>
              <a:ext uri="{FF2B5EF4-FFF2-40B4-BE49-F238E27FC236}">
                <a16:creationId xmlns:a16="http://schemas.microsoft.com/office/drawing/2014/main" id="{AEC57193-CDB4-5FE3-095F-888A98DD3E4E}"/>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ECBE2D86-6ECA-95AC-BEF4-BABA21860B51}"/>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Streb hele veien etter å produser i mindre satser – fører til mindre lager å raskere omstilling til kundens etterspørsel. Det er mulig å finne  en optimal satsstørrelse utenfra kost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30F8C9C-116A-F7E2-5F36-880D011B00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8A05D674-8CD5-0F4C-97C1-E5255DA48E09}"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34</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84994" name="Rectangle 2">
            <a:extLst>
              <a:ext uri="{FF2B5EF4-FFF2-40B4-BE49-F238E27FC236}">
                <a16:creationId xmlns:a16="http://schemas.microsoft.com/office/drawing/2014/main" id="{D9EFD904-BBEB-44E5-05B8-0C808AD4670D}"/>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E22CF494-5F9E-27C5-86E7-28CD978F66DB}"/>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Platshållare för bildobjekt 1">
            <a:extLst>
              <a:ext uri="{FF2B5EF4-FFF2-40B4-BE49-F238E27FC236}">
                <a16:creationId xmlns:a16="http://schemas.microsoft.com/office/drawing/2014/main" id="{AFEF47C1-70FA-20BF-C427-725E124344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Platshållare för anteckningar 2">
            <a:extLst>
              <a:ext uri="{FF2B5EF4-FFF2-40B4-BE49-F238E27FC236}">
                <a16:creationId xmlns:a16="http://schemas.microsoft.com/office/drawing/2014/main" id="{3F718248-FF27-F312-EBB5-1145C268B0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Spørsmål </a:t>
            </a:r>
            <a:endParaRPr lang="sv-SE" altLang="nb-NO">
              <a:latin typeface="Arial" panose="020B0604020202020204" pitchFamily="34" charset="0"/>
              <a:ea typeface="ＭＳ Ｐゴシック" panose="020B0600070205080204" pitchFamily="34" charset="-128"/>
            </a:endParaRPr>
          </a:p>
        </p:txBody>
      </p:sp>
      <p:sp>
        <p:nvSpPr>
          <p:cNvPr id="87043" name="Platshållare för bildnummer 3">
            <a:extLst>
              <a:ext uri="{FF2B5EF4-FFF2-40B4-BE49-F238E27FC236}">
                <a16:creationId xmlns:a16="http://schemas.microsoft.com/office/drawing/2014/main" id="{80342D96-4E51-8F83-5A6D-53DB61740E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1D2CCCF5-0A52-2946-AB2D-42D47C2549CA}"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35</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tshållare för bildobjekt 1">
            <a:extLst>
              <a:ext uri="{FF2B5EF4-FFF2-40B4-BE49-F238E27FC236}">
                <a16:creationId xmlns:a16="http://schemas.microsoft.com/office/drawing/2014/main" id="{9A271F5E-13BC-78E1-B8C7-DBB54F5BD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Platshållare för anteckningar 2">
            <a:extLst>
              <a:ext uri="{FF2B5EF4-FFF2-40B4-BE49-F238E27FC236}">
                <a16:creationId xmlns:a16="http://schemas.microsoft.com/office/drawing/2014/main" id="{6989DF3F-D452-458A-F5F2-03CD53B864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Lag kopi av appendix fra ”Learning to see”. Gå gjennom symboler fra utskrift– hva betyr de?</a:t>
            </a:r>
            <a:endParaRPr lang="sv-SE" altLang="nb-NO">
              <a:latin typeface="Arial" panose="020B0604020202020204" pitchFamily="34" charset="0"/>
              <a:ea typeface="ＭＳ Ｐゴシック" panose="020B0600070205080204" pitchFamily="34" charset="-128"/>
            </a:endParaRPr>
          </a:p>
        </p:txBody>
      </p:sp>
      <p:sp>
        <p:nvSpPr>
          <p:cNvPr id="46083" name="Platshållare för bildnummer 3">
            <a:extLst>
              <a:ext uri="{FF2B5EF4-FFF2-40B4-BE49-F238E27FC236}">
                <a16:creationId xmlns:a16="http://schemas.microsoft.com/office/drawing/2014/main" id="{CA938948-30B5-2779-523B-80D27D403B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95DC306A-C88B-3944-9A87-AD349687B0DA}"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12</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B0045615-D2D7-A9EC-A80E-B03F5D79A3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449CD955-EE73-0045-98FF-813DD5F57481}"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36</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89090" name="Rectangle 2">
            <a:extLst>
              <a:ext uri="{FF2B5EF4-FFF2-40B4-BE49-F238E27FC236}">
                <a16:creationId xmlns:a16="http://schemas.microsoft.com/office/drawing/2014/main" id="{FE3A6BDA-A493-F62D-008B-C72EB4C5CD51}"/>
              </a:ext>
            </a:extLst>
          </p:cNvPr>
          <p:cNvSpPr>
            <a:spLocks noGrp="1" noRot="1" noChangeAspect="1" noChangeArrowheads="1" noTextEdit="1"/>
          </p:cNvSpPr>
          <p:nvPr>
            <p:ph type="sldImg"/>
          </p:nvPr>
        </p:nvSpPr>
        <p:spPr bwMode="auto">
          <a:xfrm>
            <a:off x="1144588"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2367C808-1A47-0568-67C4-35957645C6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nb-NO">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tshållare för bildobjekt 1">
            <a:extLst>
              <a:ext uri="{FF2B5EF4-FFF2-40B4-BE49-F238E27FC236}">
                <a16:creationId xmlns:a16="http://schemas.microsoft.com/office/drawing/2014/main" id="{337A4B05-13DD-D088-2438-12A27B7373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Platshållare för anteckningar 2">
            <a:extLst>
              <a:ext uri="{FF2B5EF4-FFF2-40B4-BE49-F238E27FC236}">
                <a16:creationId xmlns:a16="http://schemas.microsoft.com/office/drawing/2014/main" id="{00B30900-FDF7-FCA5-B3F9-40EF1A04DA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(Omsetningshastighet) = (Kundeønske per år) / (Størrelse på lager)</a:t>
            </a:r>
            <a:endParaRPr lang="sv-SE" altLang="nb-NO">
              <a:latin typeface="Arial" panose="020B0604020202020204" pitchFamily="34" charset="0"/>
              <a:ea typeface="ＭＳ Ｐゴシック" panose="020B0600070205080204" pitchFamily="34" charset="-128"/>
            </a:endParaRPr>
          </a:p>
        </p:txBody>
      </p:sp>
      <p:sp>
        <p:nvSpPr>
          <p:cNvPr id="51203" name="Platshållare för bildnummer 3">
            <a:extLst>
              <a:ext uri="{FF2B5EF4-FFF2-40B4-BE49-F238E27FC236}">
                <a16:creationId xmlns:a16="http://schemas.microsoft.com/office/drawing/2014/main" id="{2A21B555-01AF-9FD7-4360-BF1A306395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89B47B78-D26B-BF44-8C2E-EF0EB16168BC}"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16</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tshållare för bildobjekt 1">
            <a:extLst>
              <a:ext uri="{FF2B5EF4-FFF2-40B4-BE49-F238E27FC236}">
                <a16:creationId xmlns:a16="http://schemas.microsoft.com/office/drawing/2014/main" id="{4ED28610-C3BA-E2E1-CC16-94D33D6F76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Platshållare för anteckningar 2">
            <a:extLst>
              <a:ext uri="{FF2B5EF4-FFF2-40B4-BE49-F238E27FC236}">
                <a16:creationId xmlns:a16="http://schemas.microsoft.com/office/drawing/2014/main" id="{808B89BC-AB61-2B65-0983-8CC931C42A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Forklar eksempel!</a:t>
            </a:r>
            <a:endParaRPr lang="sv-SE" altLang="nb-NO">
              <a:latin typeface="Arial" panose="020B0604020202020204" pitchFamily="34" charset="0"/>
              <a:ea typeface="ＭＳ Ｐゴシック" panose="020B0600070205080204" pitchFamily="34" charset="-128"/>
            </a:endParaRPr>
          </a:p>
        </p:txBody>
      </p:sp>
      <p:sp>
        <p:nvSpPr>
          <p:cNvPr id="54275" name="Platshållare för bildnummer 3">
            <a:extLst>
              <a:ext uri="{FF2B5EF4-FFF2-40B4-BE49-F238E27FC236}">
                <a16:creationId xmlns:a16="http://schemas.microsoft.com/office/drawing/2014/main" id="{6F7E4972-02B1-B6D3-F7AE-C5E4DCE6F7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9308771D-27F0-B545-A0F6-71DEF8EAB817}"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18</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tshållare för bildobjekt 1">
            <a:extLst>
              <a:ext uri="{FF2B5EF4-FFF2-40B4-BE49-F238E27FC236}">
                <a16:creationId xmlns:a16="http://schemas.microsoft.com/office/drawing/2014/main" id="{10828E6B-43A3-77FF-C4E4-45647D90E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Platshållare för anteckningar 2">
            <a:extLst>
              <a:ext uri="{FF2B5EF4-FFF2-40B4-BE49-F238E27FC236}">
                <a16:creationId xmlns:a16="http://schemas.microsoft.com/office/drawing/2014/main" id="{1280D86A-AB93-7305-57E2-23772365AA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Alle er med å riter sin kartbilde av flyten. Vi snakker først om produktet, hva er det for en produkt og hvorfor har man valgt den? Kan noen fra Øglænd sie noenting om produktet. Vi etterspør informasjon om kunden. Hvordan ser etterspørsel ut osv…Viktig å si her at vi går vekk fra noen av prinsippene da vi ikke tar en prosess som skjer innen veggene på denne fabrikk</a:t>
            </a:r>
            <a:endParaRPr lang="sv-SE" altLang="nb-NO">
              <a:latin typeface="Arial" panose="020B0604020202020204" pitchFamily="34" charset="0"/>
              <a:ea typeface="ＭＳ Ｐゴシック" panose="020B0600070205080204" pitchFamily="34" charset="-128"/>
            </a:endParaRPr>
          </a:p>
        </p:txBody>
      </p:sp>
      <p:sp>
        <p:nvSpPr>
          <p:cNvPr id="57347" name="Platshållare för bildnummer 3">
            <a:extLst>
              <a:ext uri="{FF2B5EF4-FFF2-40B4-BE49-F238E27FC236}">
                <a16:creationId xmlns:a16="http://schemas.microsoft.com/office/drawing/2014/main" id="{9FD92ED8-A31C-A108-9BF5-2E4021EF3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1C9F60E1-FD0F-844F-BB1E-14EA90AD0733}"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20</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D005AD54-C24F-26C9-27C0-45049EFD22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EBFF2B4B-9652-9E48-9DCF-C0C7F4599876}"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21</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59394" name="Rectangle 2">
            <a:extLst>
              <a:ext uri="{FF2B5EF4-FFF2-40B4-BE49-F238E27FC236}">
                <a16:creationId xmlns:a16="http://schemas.microsoft.com/office/drawing/2014/main" id="{248A2269-B2F8-675E-BBB2-71AB1F6C86FF}"/>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D2757493-0C2B-4F16-116D-95F31B4AF865}"/>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Det finnes sikkert flere her som syns at i vår virksomhet er det ikke mulig å produsere etter takt, det er bare for masstilverking. Jeg sier at det er mulig også i virksomheter som produseres få enheter men det gjeldet å finne en lempelig takt for deres produksjon. Det kan også gjelde administrative prosesser. For eksempel kan en innkjøpsfunksjon i gjennomsnitt lage 100 order i løpet av en uke. Kan man da følge opp hvis avdelinga holder en lemplig takt på 20 ordre per dag for å ikke havne etter med bestillinger?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3738DBBD-16F6-A367-A5DE-FC657B0DB3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99674A24-B473-7143-8293-6394A33805F0}"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22</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61442" name="Rectangle 2">
            <a:extLst>
              <a:ext uri="{FF2B5EF4-FFF2-40B4-BE49-F238E27FC236}">
                <a16:creationId xmlns:a16="http://schemas.microsoft.com/office/drawing/2014/main" id="{1E66454F-B083-6604-1BDA-01A985BDBE6A}"/>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D298DBE7-CA4B-0599-EA89-41E8DA3691E3}"/>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Hva er det for fordeler med å utvikle kontinuerlig flyt?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B3CD5446-3F2A-B3D7-EB41-158FDBFBAD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EFF27ED2-D9F0-9F48-B7C5-335C605136D4}" type="slidenum">
              <a:rPr lang="en-US" altLang="nb-NO" sz="1200">
                <a:solidFill>
                  <a:schemeClr val="tx1"/>
                </a:solidFill>
                <a:latin typeface="Arial" panose="020B0604020202020204" pitchFamily="34" charset="0"/>
                <a:ea typeface="ＭＳ Ｐゴシック" panose="020B0600070205080204" pitchFamily="34" charset="-128"/>
              </a:rPr>
              <a:pPr eaLnBrk="1" hangingPunct="1"/>
              <a:t>24</a:t>
            </a:fld>
            <a:endParaRPr lang="en-US" altLang="nb-NO" sz="1200">
              <a:solidFill>
                <a:schemeClr val="tx1"/>
              </a:solidFill>
              <a:latin typeface="Arial" panose="020B0604020202020204" pitchFamily="34" charset="0"/>
              <a:ea typeface="ＭＳ Ｐゴシック" panose="020B0600070205080204" pitchFamily="34" charset="-128"/>
            </a:endParaRPr>
          </a:p>
        </p:txBody>
      </p:sp>
      <p:sp>
        <p:nvSpPr>
          <p:cNvPr id="64514" name="Rectangle 2">
            <a:extLst>
              <a:ext uri="{FF2B5EF4-FFF2-40B4-BE49-F238E27FC236}">
                <a16:creationId xmlns:a16="http://schemas.microsoft.com/office/drawing/2014/main" id="{64948BEE-0C54-11DE-510F-DA9825086FE8}"/>
              </a:ext>
            </a:extLst>
          </p:cNvPr>
          <p:cNvSpPr>
            <a:spLocks noGrp="1" noRot="1" noChangeAspect="1" noChangeArrowheads="1" noTextEdit="1"/>
          </p:cNvSpPr>
          <p:nvPr>
            <p:ph type="sldImg"/>
          </p:nvPr>
        </p:nvSpPr>
        <p:spPr bwMode="auto">
          <a:xfrm>
            <a:off x="-1800225" y="1176338"/>
            <a:ext cx="10418763" cy="7813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BAA41B0D-7B67-D062-3C34-4CDBF3E45839}"/>
              </a:ext>
            </a:extLst>
          </p:cNvPr>
          <p:cNvSpPr>
            <a:spLocks noGrp="1" noChangeArrowheads="1"/>
          </p:cNvSpPr>
          <p:nvPr>
            <p:ph type="body" idx="1"/>
          </p:nvPr>
        </p:nvSpPr>
        <p:spPr bwMode="auto">
          <a:xfrm>
            <a:off x="817563" y="339725"/>
            <a:ext cx="5843587"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b-NO">
                <a:latin typeface="Arial" panose="020B0604020202020204" pitchFamily="34" charset="0"/>
                <a:ea typeface="ＭＳ Ｐゴシック" panose="020B0600070205080204" pitchFamily="34" charset="-128"/>
              </a:rPr>
              <a:t>Hvorfor skal man bruke en Supermarked? Hva er det man vil forhindre? Overproduksjon leder til alle annen typ av sløsing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latshållare för bildobjekt 1">
            <a:extLst>
              <a:ext uri="{FF2B5EF4-FFF2-40B4-BE49-F238E27FC236}">
                <a16:creationId xmlns:a16="http://schemas.microsoft.com/office/drawing/2014/main" id="{783ADB7F-0D3E-301D-3B7B-13C687A63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Platshållare för anteckningar 2">
            <a:extLst>
              <a:ext uri="{FF2B5EF4-FFF2-40B4-BE49-F238E27FC236}">
                <a16:creationId xmlns:a16="http://schemas.microsoft.com/office/drawing/2014/main" id="{BFE9B5D3-EC32-28A6-8E17-715D3E3449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latin typeface="Arial" panose="020B0604020202020204" pitchFamily="34" charset="0"/>
                <a:ea typeface="ＭＳ Ｐゴシック" panose="020B0600070205080204" pitchFamily="34" charset="-128"/>
              </a:rPr>
              <a:t>Forklar eksempel!</a:t>
            </a:r>
            <a:endParaRPr lang="sv-SE" altLang="nb-NO">
              <a:latin typeface="Arial" panose="020B0604020202020204" pitchFamily="34" charset="0"/>
              <a:ea typeface="ＭＳ Ｐゴシック" panose="020B0600070205080204" pitchFamily="34" charset="-128"/>
            </a:endParaRPr>
          </a:p>
        </p:txBody>
      </p:sp>
      <p:sp>
        <p:nvSpPr>
          <p:cNvPr id="66563" name="Platshållare för bildnummer 3">
            <a:extLst>
              <a:ext uri="{FF2B5EF4-FFF2-40B4-BE49-F238E27FC236}">
                <a16:creationId xmlns:a16="http://schemas.microsoft.com/office/drawing/2014/main" id="{3B76BCB2-12AB-EF9F-AD6D-6A1E3A3AE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fld id="{BC44C792-88DF-B245-9BD2-FDB4E8DE43E6}" type="slidenum">
              <a:rPr lang="sv-SE" altLang="nb-NO" sz="1200">
                <a:solidFill>
                  <a:schemeClr val="tx1"/>
                </a:solidFill>
                <a:latin typeface="Arial" panose="020B0604020202020204" pitchFamily="34" charset="0"/>
                <a:ea typeface="ＭＳ Ｐゴシック" panose="020B0600070205080204" pitchFamily="34" charset="-128"/>
              </a:rPr>
              <a:pPr eaLnBrk="1" hangingPunct="1"/>
              <a:t>25</a:t>
            </a:fld>
            <a:endParaRPr lang="sv-SE" altLang="nb-NO" sz="1200">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38759961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2118559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7757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7757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60163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105534114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6712670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69796905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13481799"/>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1951001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5619564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26418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59788784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8639476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044700"/>
            <a:ext cx="3073400" cy="45212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044700"/>
            <a:ext cx="9067800" cy="45212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3358815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5339914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7757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7757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821032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3269215056"/>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0729220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69161490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9083092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2821747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69622028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72891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6758461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146648286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02695529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7716413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7757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7757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745407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101365080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0887045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89229527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3407473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1380382"/>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993707812"/>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1405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650875" y="2276475"/>
            <a:ext cx="11703050" cy="6435725"/>
          </a:xfrm>
          <a:prstGeom prst="rect">
            <a:avLst/>
          </a:prstGeom>
        </p:spPr>
        <p:txBody>
          <a:bodyPr vert="horz"/>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7002194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38222832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76157024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9346966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7757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7757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2154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a:prstGeom prst="rect">
            <a:avLst/>
          </a:prstGeom>
        </p:spPr>
        <p:txBody>
          <a:bodyPr vert="horz"/>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93730152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4703341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31853465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innhold 2"/>
          <p:cNvSpPr>
            <a:spLocks noGrp="1"/>
          </p:cNvSpPr>
          <p:nvPr>
            <p:ph sz="half" idx="1"/>
          </p:nvPr>
        </p:nvSpPr>
        <p:spPr>
          <a:xfrm>
            <a:off x="4699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6929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4979610"/>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92598406"/>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Tree>
    <p:extLst>
      <p:ext uri="{BB962C8B-B14F-4D97-AF65-F5344CB8AC3E}">
        <p14:creationId xmlns:p14="http://schemas.microsoft.com/office/powerpoint/2010/main" val="34528984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88487683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0566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74505404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65041550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5786885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690100" y="254000"/>
            <a:ext cx="3073400" cy="9232900"/>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69900" y="254000"/>
            <a:ext cx="9067800" cy="92329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9154895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169787159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9204954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7340809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7041719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873076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8579003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354748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65368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44343972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22990188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49609393"/>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4775200" y="1384300"/>
            <a:ext cx="1473200" cy="47879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1384300"/>
            <a:ext cx="4267200" cy="47879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5784728"/>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a:prstGeom prst="rect">
            <a:avLst/>
          </a:prstGeom>
        </p:spPr>
        <p:txBody>
          <a:bodyPr vert="horz"/>
          <a:lstStyle/>
          <a:p>
            <a:r>
              <a:rPr lang="nb-NO"/>
              <a:t>Klikk for å redigere tittelstil</a:t>
            </a:r>
          </a:p>
        </p:txBody>
      </p:sp>
      <p:sp>
        <p:nvSpPr>
          <p:cNvPr id="3" name="Undertit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409319583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innhold 2"/>
          <p:cNvSpPr>
            <a:spLocks noGrp="1"/>
          </p:cNvSpPr>
          <p:nvPr>
            <p:ph idx="1"/>
          </p:nvPr>
        </p:nvSpPr>
        <p:spPr>
          <a:xfrm>
            <a:off x="650875" y="2276475"/>
            <a:ext cx="11703050" cy="6435725"/>
          </a:xfrm>
          <a:prstGeom prst="rect">
            <a:avLst/>
          </a:prstGeom>
        </p:spPr>
        <p:txBody>
          <a:bodyPr vert="horz"/>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0130404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392991858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innhold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731858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8773257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3380997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Tree>
    <p:extLst>
      <p:ext uri="{BB962C8B-B14F-4D97-AF65-F5344CB8AC3E}">
        <p14:creationId xmlns:p14="http://schemas.microsoft.com/office/powerpoint/2010/main" val="125125363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087571"/>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382865707"/>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72402651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loddrett tekst 2"/>
          <p:cNvSpPr>
            <a:spLocks noGrp="1"/>
          </p:cNvSpPr>
          <p:nvPr>
            <p:ph type="body" orient="vert" idx="1"/>
          </p:nvPr>
        </p:nvSpPr>
        <p:spPr>
          <a:xfrm>
            <a:off x="650875" y="2276475"/>
            <a:ext cx="1170305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6628734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428163" y="390525"/>
            <a:ext cx="2925762" cy="832167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50875" y="390525"/>
            <a:ext cx="8624888" cy="832167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9722628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28355131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3487320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410259333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948723057"/>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096805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672371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8601062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82860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151135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271850758"/>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4226149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7757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7757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18906652"/>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836647953"/>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650875" y="2276475"/>
            <a:ext cx="11703050" cy="6435725"/>
          </a:xfrm>
          <a:prstGeom prst="rect">
            <a:avLst/>
          </a:prstGeom>
        </p:spPr>
        <p:txBody>
          <a:bodyPr vert="horz"/>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057690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21171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481724244"/>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8227028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15462290"/>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874623134"/>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02881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99209718"/>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050463595"/>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650875" y="2276475"/>
            <a:ext cx="1170305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8401099"/>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4582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4582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5830197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a:prstGeom prst="rect">
            <a:avLst/>
          </a:prstGeom>
        </p:spPr>
        <p:txBody>
          <a:bodyPr vert="horz"/>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
        <p:nvSpPr>
          <p:cNvPr id="4" name="Text Box 3">
            <a:extLst>
              <a:ext uri="{FF2B5EF4-FFF2-40B4-BE49-F238E27FC236}">
                <a16:creationId xmlns:a16="http://schemas.microsoft.com/office/drawing/2014/main" id="{CB66B40A-007D-05B9-0D41-653742C57232}"/>
              </a:ext>
            </a:extLst>
          </p:cNvPr>
          <p:cNvSpPr txBox="1">
            <a:spLocks noGrp="1" noChangeArrowheads="1"/>
          </p:cNvSpPr>
          <p:nvPr>
            <p:ph type="sldNum" sz="quarter" idx="10"/>
          </p:nvPr>
        </p:nvSpPr>
        <p:spPr>
          <a:ln/>
        </p:spPr>
        <p:txBody>
          <a:bodyPr/>
          <a:lstStyle>
            <a:lvl1pPr>
              <a:defRPr/>
            </a:lvl1pPr>
          </a:lstStyle>
          <a:p>
            <a:fld id="{BBA2AAEC-E285-8F4D-A5B4-93CC687261BA}" type="slidenum">
              <a:rPr lang="en-US" altLang="nb-NO"/>
              <a:pPr/>
              <a:t>‹#›</a:t>
            </a:fld>
            <a:endParaRPr lang="en-US" altLang="nb-NO"/>
          </a:p>
        </p:txBody>
      </p:sp>
    </p:spTree>
    <p:extLst>
      <p:ext uri="{BB962C8B-B14F-4D97-AF65-F5344CB8AC3E}">
        <p14:creationId xmlns:p14="http://schemas.microsoft.com/office/powerpoint/2010/main" val="20260629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183915332"/>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Box 3">
            <a:extLst>
              <a:ext uri="{FF2B5EF4-FFF2-40B4-BE49-F238E27FC236}">
                <a16:creationId xmlns:a16="http://schemas.microsoft.com/office/drawing/2014/main" id="{5E8346DB-F123-875B-8EBA-AE8C75BCBE1D}"/>
              </a:ext>
            </a:extLst>
          </p:cNvPr>
          <p:cNvSpPr txBox="1">
            <a:spLocks noGrp="1" noChangeArrowheads="1"/>
          </p:cNvSpPr>
          <p:nvPr>
            <p:ph type="sldNum" sz="quarter" idx="10"/>
          </p:nvPr>
        </p:nvSpPr>
        <p:spPr>
          <a:ln/>
        </p:spPr>
        <p:txBody>
          <a:bodyPr/>
          <a:lstStyle>
            <a:lvl1pPr>
              <a:defRPr/>
            </a:lvl1pPr>
          </a:lstStyle>
          <a:p>
            <a:fld id="{911D7D06-4E9A-BF4C-BCA8-BABF0F4524C7}" type="slidenum">
              <a:rPr lang="en-US" altLang="nb-NO"/>
              <a:pPr/>
              <a:t>‹#›</a:t>
            </a:fld>
            <a:endParaRPr lang="en-US" altLang="nb-NO"/>
          </a:p>
        </p:txBody>
      </p:sp>
    </p:spTree>
    <p:extLst>
      <p:ext uri="{BB962C8B-B14F-4D97-AF65-F5344CB8AC3E}">
        <p14:creationId xmlns:p14="http://schemas.microsoft.com/office/powerpoint/2010/main" val="993217374"/>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Text Box 3">
            <a:extLst>
              <a:ext uri="{FF2B5EF4-FFF2-40B4-BE49-F238E27FC236}">
                <a16:creationId xmlns:a16="http://schemas.microsoft.com/office/drawing/2014/main" id="{BF69F36D-FDF3-0332-70C8-070C86BD2855}"/>
              </a:ext>
            </a:extLst>
          </p:cNvPr>
          <p:cNvSpPr txBox="1">
            <a:spLocks noGrp="1" noChangeArrowheads="1"/>
          </p:cNvSpPr>
          <p:nvPr>
            <p:ph type="sldNum" sz="quarter" idx="10"/>
          </p:nvPr>
        </p:nvSpPr>
        <p:spPr>
          <a:ln/>
        </p:spPr>
        <p:txBody>
          <a:bodyPr/>
          <a:lstStyle>
            <a:lvl1pPr>
              <a:defRPr/>
            </a:lvl1pPr>
          </a:lstStyle>
          <a:p>
            <a:fld id="{C71144E4-1982-6A40-AD0A-EAEA268BC31F}" type="slidenum">
              <a:rPr lang="en-US" altLang="nb-NO"/>
              <a:pPr/>
              <a:t>‹#›</a:t>
            </a:fld>
            <a:endParaRPr lang="en-US" altLang="nb-NO"/>
          </a:p>
        </p:txBody>
      </p:sp>
    </p:spTree>
    <p:extLst>
      <p:ext uri="{BB962C8B-B14F-4D97-AF65-F5344CB8AC3E}">
        <p14:creationId xmlns:p14="http://schemas.microsoft.com/office/powerpoint/2010/main" val="403069736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innhold 2"/>
          <p:cNvSpPr>
            <a:spLocks noGrp="1"/>
          </p:cNvSpPr>
          <p:nvPr>
            <p:ph sz="half" idx="1"/>
          </p:nvPr>
        </p:nvSpPr>
        <p:spPr>
          <a:xfrm>
            <a:off x="1219200" y="2336800"/>
            <a:ext cx="53594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731000" y="2336800"/>
            <a:ext cx="53594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Box 3">
            <a:extLst>
              <a:ext uri="{FF2B5EF4-FFF2-40B4-BE49-F238E27FC236}">
                <a16:creationId xmlns:a16="http://schemas.microsoft.com/office/drawing/2014/main" id="{24B26DD0-D0DB-E530-A5C6-884F6B8D5715}"/>
              </a:ext>
            </a:extLst>
          </p:cNvPr>
          <p:cNvSpPr txBox="1">
            <a:spLocks noGrp="1" noChangeArrowheads="1"/>
          </p:cNvSpPr>
          <p:nvPr>
            <p:ph type="sldNum" sz="quarter" idx="10"/>
          </p:nvPr>
        </p:nvSpPr>
        <p:spPr>
          <a:ln/>
        </p:spPr>
        <p:txBody>
          <a:bodyPr/>
          <a:lstStyle>
            <a:lvl1pPr>
              <a:defRPr/>
            </a:lvl1pPr>
          </a:lstStyle>
          <a:p>
            <a:fld id="{8CDFF5FF-4D1C-CD4C-A929-03BFFD4CEA8B}" type="slidenum">
              <a:rPr lang="en-US" altLang="nb-NO"/>
              <a:pPr/>
              <a:t>‹#›</a:t>
            </a:fld>
            <a:endParaRPr lang="en-US" altLang="nb-NO"/>
          </a:p>
        </p:txBody>
      </p:sp>
    </p:spTree>
    <p:extLst>
      <p:ext uri="{BB962C8B-B14F-4D97-AF65-F5344CB8AC3E}">
        <p14:creationId xmlns:p14="http://schemas.microsoft.com/office/powerpoint/2010/main" val="398996130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Text Box 3">
            <a:extLst>
              <a:ext uri="{FF2B5EF4-FFF2-40B4-BE49-F238E27FC236}">
                <a16:creationId xmlns:a16="http://schemas.microsoft.com/office/drawing/2014/main" id="{89DD5AE8-D9B8-0AA7-48A9-DD200E578B14}"/>
              </a:ext>
            </a:extLst>
          </p:cNvPr>
          <p:cNvSpPr txBox="1">
            <a:spLocks noGrp="1" noChangeArrowheads="1"/>
          </p:cNvSpPr>
          <p:nvPr>
            <p:ph type="sldNum" sz="quarter" idx="10"/>
          </p:nvPr>
        </p:nvSpPr>
        <p:spPr>
          <a:ln/>
        </p:spPr>
        <p:txBody>
          <a:bodyPr/>
          <a:lstStyle>
            <a:lvl1pPr>
              <a:defRPr/>
            </a:lvl1pPr>
          </a:lstStyle>
          <a:p>
            <a:fld id="{D9CD0CCD-835C-AD40-8EB0-40D842CEFBC8}" type="slidenum">
              <a:rPr lang="en-US" altLang="nb-NO"/>
              <a:pPr/>
              <a:t>‹#›</a:t>
            </a:fld>
            <a:endParaRPr lang="en-US" altLang="nb-NO"/>
          </a:p>
        </p:txBody>
      </p:sp>
    </p:spTree>
    <p:extLst>
      <p:ext uri="{BB962C8B-B14F-4D97-AF65-F5344CB8AC3E}">
        <p14:creationId xmlns:p14="http://schemas.microsoft.com/office/powerpoint/2010/main" val="144970052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Text Box 3">
            <a:extLst>
              <a:ext uri="{FF2B5EF4-FFF2-40B4-BE49-F238E27FC236}">
                <a16:creationId xmlns:a16="http://schemas.microsoft.com/office/drawing/2014/main" id="{BCEAD07C-3DE4-AC2B-0420-639E296F329E}"/>
              </a:ext>
            </a:extLst>
          </p:cNvPr>
          <p:cNvSpPr txBox="1">
            <a:spLocks noGrp="1" noChangeArrowheads="1"/>
          </p:cNvSpPr>
          <p:nvPr>
            <p:ph type="sldNum" sz="quarter" idx="10"/>
          </p:nvPr>
        </p:nvSpPr>
        <p:spPr>
          <a:ln/>
        </p:spPr>
        <p:txBody>
          <a:bodyPr/>
          <a:lstStyle>
            <a:lvl1pPr>
              <a:defRPr/>
            </a:lvl1pPr>
          </a:lstStyle>
          <a:p>
            <a:fld id="{E2819DF8-D110-C541-B48F-53E066529FFE}" type="slidenum">
              <a:rPr lang="en-US" altLang="nb-NO"/>
              <a:pPr/>
              <a:t>‹#›</a:t>
            </a:fld>
            <a:endParaRPr lang="en-US" altLang="nb-NO"/>
          </a:p>
        </p:txBody>
      </p:sp>
    </p:spTree>
    <p:extLst>
      <p:ext uri="{BB962C8B-B14F-4D97-AF65-F5344CB8AC3E}">
        <p14:creationId xmlns:p14="http://schemas.microsoft.com/office/powerpoint/2010/main" val="124008165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33F3598-0EF9-7305-9F4C-39DE9A535A4C}"/>
              </a:ext>
            </a:extLst>
          </p:cNvPr>
          <p:cNvSpPr txBox="1">
            <a:spLocks noGrp="1" noChangeArrowheads="1"/>
          </p:cNvSpPr>
          <p:nvPr>
            <p:ph type="sldNum" sz="quarter" idx="10"/>
          </p:nvPr>
        </p:nvSpPr>
        <p:spPr>
          <a:ln/>
        </p:spPr>
        <p:txBody>
          <a:bodyPr/>
          <a:lstStyle>
            <a:lvl1pPr>
              <a:defRPr/>
            </a:lvl1pPr>
          </a:lstStyle>
          <a:p>
            <a:fld id="{3BD9722C-D85C-5D46-B563-B153A06694B8}" type="slidenum">
              <a:rPr lang="en-US" altLang="nb-NO"/>
              <a:pPr/>
              <a:t>‹#›</a:t>
            </a:fld>
            <a:endParaRPr lang="en-US" altLang="nb-NO"/>
          </a:p>
        </p:txBody>
      </p:sp>
    </p:spTree>
    <p:extLst>
      <p:ext uri="{BB962C8B-B14F-4D97-AF65-F5344CB8AC3E}">
        <p14:creationId xmlns:p14="http://schemas.microsoft.com/office/powerpoint/2010/main" val="306191283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Box 3">
            <a:extLst>
              <a:ext uri="{FF2B5EF4-FFF2-40B4-BE49-F238E27FC236}">
                <a16:creationId xmlns:a16="http://schemas.microsoft.com/office/drawing/2014/main" id="{8CC8DAA4-C8C3-23F7-7859-8C86DC600A0C}"/>
              </a:ext>
            </a:extLst>
          </p:cNvPr>
          <p:cNvSpPr txBox="1">
            <a:spLocks noGrp="1" noChangeArrowheads="1"/>
          </p:cNvSpPr>
          <p:nvPr>
            <p:ph type="sldNum" sz="quarter" idx="10"/>
          </p:nvPr>
        </p:nvSpPr>
        <p:spPr>
          <a:ln/>
        </p:spPr>
        <p:txBody>
          <a:bodyPr/>
          <a:lstStyle>
            <a:lvl1pPr>
              <a:defRPr/>
            </a:lvl1pPr>
          </a:lstStyle>
          <a:p>
            <a:fld id="{3EA8EF48-DE61-504D-B360-8D1B15D67F08}" type="slidenum">
              <a:rPr lang="en-US" altLang="nb-NO"/>
              <a:pPr/>
              <a:t>‹#›</a:t>
            </a:fld>
            <a:endParaRPr lang="en-US" altLang="nb-NO"/>
          </a:p>
        </p:txBody>
      </p:sp>
    </p:spTree>
    <p:extLst>
      <p:ext uri="{BB962C8B-B14F-4D97-AF65-F5344CB8AC3E}">
        <p14:creationId xmlns:p14="http://schemas.microsoft.com/office/powerpoint/2010/main" val="1407152455"/>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Arial Bold"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Box 3">
            <a:extLst>
              <a:ext uri="{FF2B5EF4-FFF2-40B4-BE49-F238E27FC236}">
                <a16:creationId xmlns:a16="http://schemas.microsoft.com/office/drawing/2014/main" id="{D4784DAC-6DA7-12A7-0A54-75283375B1F0}"/>
              </a:ext>
            </a:extLst>
          </p:cNvPr>
          <p:cNvSpPr txBox="1">
            <a:spLocks noGrp="1" noChangeArrowheads="1"/>
          </p:cNvSpPr>
          <p:nvPr>
            <p:ph type="sldNum" sz="quarter" idx="10"/>
          </p:nvPr>
        </p:nvSpPr>
        <p:spPr>
          <a:ln/>
        </p:spPr>
        <p:txBody>
          <a:bodyPr/>
          <a:lstStyle>
            <a:lvl1pPr>
              <a:defRPr/>
            </a:lvl1pPr>
          </a:lstStyle>
          <a:p>
            <a:fld id="{A1681DDE-6245-204B-A545-0C92516C156F}" type="slidenum">
              <a:rPr lang="en-US" altLang="nb-NO"/>
              <a:pPr/>
              <a:t>‹#›</a:t>
            </a:fld>
            <a:endParaRPr lang="en-US" altLang="nb-NO"/>
          </a:p>
        </p:txBody>
      </p:sp>
    </p:spTree>
    <p:extLst>
      <p:ext uri="{BB962C8B-B14F-4D97-AF65-F5344CB8AC3E}">
        <p14:creationId xmlns:p14="http://schemas.microsoft.com/office/powerpoint/2010/main" val="215197972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a:prstGeom prst="rect">
            <a:avLst/>
          </a:prstGeom>
        </p:spPr>
        <p:txBody>
          <a:bodyPr vert="horz"/>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Box 3">
            <a:extLst>
              <a:ext uri="{FF2B5EF4-FFF2-40B4-BE49-F238E27FC236}">
                <a16:creationId xmlns:a16="http://schemas.microsoft.com/office/drawing/2014/main" id="{8D20E101-37B6-7165-8846-A31280C01789}"/>
              </a:ext>
            </a:extLst>
          </p:cNvPr>
          <p:cNvSpPr txBox="1">
            <a:spLocks noGrp="1" noChangeArrowheads="1"/>
          </p:cNvSpPr>
          <p:nvPr>
            <p:ph type="sldNum" sz="quarter" idx="10"/>
          </p:nvPr>
        </p:nvSpPr>
        <p:spPr>
          <a:ln/>
        </p:spPr>
        <p:txBody>
          <a:bodyPr/>
          <a:lstStyle>
            <a:lvl1pPr>
              <a:defRPr/>
            </a:lvl1pPr>
          </a:lstStyle>
          <a:p>
            <a:fld id="{7A38206C-1008-CC4E-8150-C9C6133A8730}" type="slidenum">
              <a:rPr lang="en-US" altLang="nb-NO"/>
              <a:pPr/>
              <a:t>‹#›</a:t>
            </a:fld>
            <a:endParaRPr lang="en-US" altLang="nb-NO"/>
          </a:p>
        </p:txBody>
      </p:sp>
    </p:spTree>
    <p:extLst>
      <p:ext uri="{BB962C8B-B14F-4D97-AF65-F5344CB8AC3E}">
        <p14:creationId xmlns:p14="http://schemas.microsoft.com/office/powerpoint/2010/main" val="190071566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428163" y="390525"/>
            <a:ext cx="2925762" cy="9363075"/>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50875" y="390525"/>
            <a:ext cx="8624888" cy="93630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Box 3">
            <a:extLst>
              <a:ext uri="{FF2B5EF4-FFF2-40B4-BE49-F238E27FC236}">
                <a16:creationId xmlns:a16="http://schemas.microsoft.com/office/drawing/2014/main" id="{C388EB24-C8A8-3BB7-6F25-658C2F2500D6}"/>
              </a:ext>
            </a:extLst>
          </p:cNvPr>
          <p:cNvSpPr txBox="1">
            <a:spLocks noGrp="1" noChangeArrowheads="1"/>
          </p:cNvSpPr>
          <p:nvPr>
            <p:ph type="sldNum" sz="quarter" idx="10"/>
          </p:nvPr>
        </p:nvSpPr>
        <p:spPr>
          <a:ln/>
        </p:spPr>
        <p:txBody>
          <a:bodyPr/>
          <a:lstStyle>
            <a:lvl1pPr>
              <a:defRPr/>
            </a:lvl1pPr>
          </a:lstStyle>
          <a:p>
            <a:fld id="{F222F5A4-0D44-8F40-89A3-92F9B69F7E3D}" type="slidenum">
              <a:rPr lang="en-US" altLang="nb-NO"/>
              <a:pPr/>
              <a:t>‹#›</a:t>
            </a:fld>
            <a:endParaRPr lang="en-US" altLang="nb-NO"/>
          </a:p>
        </p:txBody>
      </p:sp>
    </p:spTree>
    <p:extLst>
      <p:ext uri="{BB962C8B-B14F-4D97-AF65-F5344CB8AC3E}">
        <p14:creationId xmlns:p14="http://schemas.microsoft.com/office/powerpoint/2010/main" val="25572371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63796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9293486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650875" y="2276475"/>
            <a:ext cx="1170305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511940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54000"/>
            <a:ext cx="3073400" cy="84582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54000"/>
            <a:ext cx="9067800" cy="8458200"/>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427502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p>
        </p:txBody>
      </p:sp>
      <p:sp>
        <p:nvSpPr>
          <p:cNvPr id="2" name="Platshållare för sidfot 2">
            <a:extLst>
              <a:ext uri="{FF2B5EF4-FFF2-40B4-BE49-F238E27FC236}">
                <a16:creationId xmlns:a16="http://schemas.microsoft.com/office/drawing/2014/main" id="{38BAD304-20B7-B56C-BA4B-87F0538AD4C2}"/>
              </a:ext>
            </a:extLst>
          </p:cNvPr>
          <p:cNvSpPr>
            <a:spLocks noGrp="1"/>
          </p:cNvSpPr>
          <p:nvPr>
            <p:ph type="ftr" sz="quarter" idx="10"/>
          </p:nvPr>
        </p:nvSpPr>
        <p:spPr>
          <a:xfrm>
            <a:off x="4443413" y="8886825"/>
            <a:ext cx="4117975" cy="649288"/>
          </a:xfrm>
          <a:prstGeom prst="rect">
            <a:avLst/>
          </a:prstGeom>
        </p:spPr>
        <p:txBody>
          <a:bodyPr lIns="130046" tIns="65023" rIns="130046" bIns="65023"/>
          <a:lstStyle>
            <a:lvl1pPr>
              <a:defRPr>
                <a:latin typeface="Gill Sans Light" charset="0"/>
                <a:ea typeface="ヒラギノ角ゴ ProN W3" charset="0"/>
                <a:sym typeface="Gill Sans Light" charset="0"/>
              </a:defRPr>
            </a:lvl1pPr>
          </a:lstStyle>
          <a:p>
            <a:pPr>
              <a:defRPr/>
            </a:pPr>
            <a:r>
              <a:rPr lang="en-US"/>
              <a:t>2 (78)</a:t>
            </a:r>
          </a:p>
        </p:txBody>
      </p:sp>
      <p:sp>
        <p:nvSpPr>
          <p:cNvPr id="3" name="Platshållare för datum 3">
            <a:extLst>
              <a:ext uri="{FF2B5EF4-FFF2-40B4-BE49-F238E27FC236}">
                <a16:creationId xmlns:a16="http://schemas.microsoft.com/office/drawing/2014/main" id="{B87798E9-AC32-9EA7-EB7F-33A4A3AED4AB}"/>
              </a:ext>
            </a:extLst>
          </p:cNvPr>
          <p:cNvSpPr>
            <a:spLocks noGrp="1"/>
          </p:cNvSpPr>
          <p:nvPr>
            <p:ph type="dt" sz="half" idx="11"/>
          </p:nvPr>
        </p:nvSpPr>
        <p:spPr>
          <a:xfrm>
            <a:off x="650875" y="8994775"/>
            <a:ext cx="3251200" cy="677863"/>
          </a:xfrm>
          <a:prstGeom prst="rect">
            <a:avLst/>
          </a:prstGeom>
        </p:spPr>
        <p:txBody>
          <a:bodyPr lIns="130046" tIns="65023" rIns="130046" bIns="65023"/>
          <a:lstStyle>
            <a:lvl1pPr>
              <a:defRPr sz="1400">
                <a:latin typeface="Arial" pitchFamily="34" charset="0"/>
                <a:ea typeface="MS PGothic" pitchFamily="34" charset="-128"/>
                <a:cs typeface="+mn-cs"/>
                <a:sym typeface="Gill Sans Light" charset="0"/>
              </a:defRPr>
            </a:lvl1pPr>
          </a:lstStyle>
          <a:p>
            <a:pPr>
              <a:defRPr/>
            </a:pPr>
            <a:endParaRPr lang="en-US"/>
          </a:p>
        </p:txBody>
      </p:sp>
    </p:spTree>
    <p:extLst>
      <p:ext uri="{BB962C8B-B14F-4D97-AF65-F5344CB8AC3E}">
        <p14:creationId xmlns:p14="http://schemas.microsoft.com/office/powerpoint/2010/main" val="3127736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21951102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30000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18188924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5924037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938511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84078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0290652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70629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84047568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37938937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263095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4775200" y="1384300"/>
            <a:ext cx="1473200" cy="47879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1384300"/>
            <a:ext cx="4267200" cy="47879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8024406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381835846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650875" y="2276475"/>
            <a:ext cx="11703050" cy="6435725"/>
          </a:xfrm>
          <a:prstGeom prst="rect">
            <a:avLst/>
          </a:prstGeom>
        </p:spPr>
        <p:txBody>
          <a:bodyPr vert="horz"/>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3636425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46333799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2283708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364117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5098920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38086232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4713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96697052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43489824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650875" y="2276475"/>
            <a:ext cx="1170305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20570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276475"/>
            <a:ext cx="3073400" cy="64357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276475"/>
            <a:ext cx="906780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6796498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294740244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650875" y="2276475"/>
            <a:ext cx="11703050" cy="6435725"/>
          </a:xfrm>
          <a:prstGeom prst="rect">
            <a:avLst/>
          </a:prstGeom>
        </p:spPr>
        <p:txBody>
          <a:bodyPr vert="horz"/>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730858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78499294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873664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93462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7363674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7824822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82551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29449869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6061169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650875" y="2276475"/>
            <a:ext cx="1170305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602718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276475"/>
            <a:ext cx="3073400" cy="64357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276475"/>
            <a:ext cx="906780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6552143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18057052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650875" y="2276475"/>
            <a:ext cx="11703050" cy="6435725"/>
          </a:xfrm>
          <a:prstGeom prst="rect">
            <a:avLst/>
          </a:prstGeom>
        </p:spPr>
        <p:txBody>
          <a:bodyPr vert="horz"/>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0218234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6634912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4916932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5242377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9435141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92013511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08044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4609099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0406124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650875" y="2276475"/>
            <a:ext cx="1170305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8960565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2276475"/>
            <a:ext cx="3073400" cy="64357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2276475"/>
            <a:ext cx="9067800" cy="6435725"/>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522106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393014655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098313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2791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137555060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33344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5733032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45637436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51002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5749248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59313250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6949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6832600"/>
            <a:ext cx="3073400" cy="24511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6832600"/>
            <a:ext cx="9067800" cy="24511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0085437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11096877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86810811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5639391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53146628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9567985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1756859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05086255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00303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11780860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90434669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798254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9575800" y="6832600"/>
            <a:ext cx="3073400" cy="24511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355600" y="6832600"/>
            <a:ext cx="9067800" cy="24511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768724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31065837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74725" y="3030538"/>
            <a:ext cx="11055350" cy="2090737"/>
          </a:xfrm>
        </p:spPr>
        <p:txBody>
          <a:bodyPr/>
          <a:lstStyle/>
          <a:p>
            <a:r>
              <a:rPr lang="nb-NO"/>
              <a:t>Klikk for å redigere tittelstil</a:t>
            </a:r>
          </a:p>
        </p:txBody>
      </p:sp>
      <p:sp>
        <p:nvSpPr>
          <p:cNvPr id="3" name="Undertittel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a:t>Klikk for å redigere undertittelstil i malen</a:t>
            </a:r>
          </a:p>
        </p:txBody>
      </p:sp>
    </p:spTree>
    <p:extLst>
      <p:ext uri="{BB962C8B-B14F-4D97-AF65-F5344CB8AC3E}">
        <p14:creationId xmlns:p14="http://schemas.microsoft.com/office/powerpoint/2010/main" val="347950392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9407838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27113" y="6267450"/>
            <a:ext cx="11053762" cy="1936750"/>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45316590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7564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97790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0034803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50875" y="390525"/>
            <a:ext cx="11703050" cy="16256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0075720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60205001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99947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50875" y="388938"/>
            <a:ext cx="4278313" cy="1652587"/>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837498013"/>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549525" y="6827838"/>
            <a:ext cx="7802563" cy="806450"/>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Gill Sans Light" charset="0"/>
            </a:endParaRPr>
          </a:p>
        </p:txBody>
      </p:sp>
      <p:sp>
        <p:nvSpPr>
          <p:cNvPr id="4" name="Plassholder for tekst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388712802"/>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025898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3.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3.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4.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5EB099E9-5387-718B-24CF-FE70D2924A52}"/>
              </a:ext>
            </a:extLst>
          </p:cNvPr>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1026" name="Rectangle 2">
            <a:extLst>
              <a:ext uri="{FF2B5EF4-FFF2-40B4-BE49-F238E27FC236}">
                <a16:creationId xmlns:a16="http://schemas.microsoft.com/office/drawing/2014/main" id="{DE5E3324-037A-4C70-B1AC-9F3C0D7537F0}"/>
              </a:ext>
            </a:extLst>
          </p:cNvPr>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pic>
        <p:nvPicPr>
          <p:cNvPr id="1028" name="Picture 3">
            <a:extLst>
              <a:ext uri="{FF2B5EF4-FFF2-40B4-BE49-F238E27FC236}">
                <a16:creationId xmlns:a16="http://schemas.microsoft.com/office/drawing/2014/main" id="{5680BCCD-22B8-BF57-D1EB-BD8E31EFF0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EC71F9DC-CEAD-C418-75F3-8F196E4216D9}"/>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1266" name="Rectangle 2">
            <a:extLst>
              <a:ext uri="{FF2B5EF4-FFF2-40B4-BE49-F238E27FC236}">
                <a16:creationId xmlns:a16="http://schemas.microsoft.com/office/drawing/2014/main" id="{E8EDBBF3-987F-E92F-35C1-C5600707C5F3}"/>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pic>
        <p:nvPicPr>
          <p:cNvPr id="11268" name="Picture 3">
            <a:extLst>
              <a:ext uri="{FF2B5EF4-FFF2-40B4-BE49-F238E27FC236}">
                <a16:creationId xmlns:a16="http://schemas.microsoft.com/office/drawing/2014/main" id="{762C7584-0D54-A418-186D-489D7A2364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8986F102-709E-503C-C99F-943E17B1E853}"/>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2290" name="Rectangle 2">
            <a:extLst>
              <a:ext uri="{FF2B5EF4-FFF2-40B4-BE49-F238E27FC236}">
                <a16:creationId xmlns:a16="http://schemas.microsoft.com/office/drawing/2014/main" id="{24618AD9-CA05-AA44-255C-274323D85C2D}"/>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C5D3B4B2-76A2-FA70-47E7-379CD941E250}"/>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3314" name="Rectangle 2">
            <a:extLst>
              <a:ext uri="{FF2B5EF4-FFF2-40B4-BE49-F238E27FC236}">
                <a16:creationId xmlns:a16="http://schemas.microsoft.com/office/drawing/2014/main" id="{A5DD61A4-02DA-2709-DEB3-1A04EF70F9E4}"/>
              </a:ext>
            </a:extLst>
          </p:cNvPr>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EDFF096A-444B-2F41-ABC6-9EF6677D7852}"/>
              </a:ext>
            </a:extLst>
          </p:cNvPr>
          <p:cNvSpPr>
            <a:spLocks noGrp="1" noChangeArrowheads="1"/>
          </p:cNvSpPr>
          <p:nvPr>
            <p:ph type="body" idx="1"/>
          </p:nvPr>
        </p:nvSpPr>
        <p:spPr bwMode="auto">
          <a:xfrm>
            <a:off x="469900" y="254000"/>
            <a:ext cx="12293600" cy="923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pic>
        <p:nvPicPr>
          <p:cNvPr id="14339" name="Picture 2">
            <a:extLst>
              <a:ext uri="{FF2B5EF4-FFF2-40B4-BE49-F238E27FC236}">
                <a16:creationId xmlns:a16="http://schemas.microsoft.com/office/drawing/2014/main" id="{9EBDF088-8A08-A435-95DE-E22D150FEB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Lst>
  <p:transition/>
  <p:txStyles>
    <p:titleStyle>
      <a:lvl1pPr algn="ctr" rtl="0" eaLnBrk="0" fontAlgn="base" hangingPunct="0">
        <a:spcBef>
          <a:spcPct val="0"/>
        </a:spcBef>
        <a:spcAft>
          <a:spcPct val="0"/>
        </a:spcAft>
        <a:defRPr sz="7200">
          <a:solidFill>
            <a:srgbClr val="404140"/>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rgbClr val="404140"/>
          </a:solidFill>
          <a:latin typeface="+mn-lt"/>
          <a:ea typeface="+mn-ea"/>
          <a:cs typeface="+mn-cs"/>
          <a:sym typeface="Gill Sans Light" panose="020B0302020104020203" pitchFamily="34" charset="-79"/>
        </a:defRPr>
      </a:lvl1pPr>
      <a:lvl2pPr marL="635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rgbClr val="404140"/>
          </a:solidFill>
          <a:latin typeface="+mn-lt"/>
          <a:ea typeface="+mn-ea"/>
          <a:cs typeface="+mn-cs"/>
          <a:sym typeface="Gill Sans Light" panose="020B0302020104020203" pitchFamily="34" charset="-79"/>
        </a:defRPr>
      </a:lvl2pPr>
      <a:lvl3pPr marL="1016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rgbClr val="404140"/>
          </a:solidFill>
          <a:latin typeface="+mn-lt"/>
          <a:ea typeface="+mn-ea"/>
          <a:cs typeface="+mn-cs"/>
          <a:sym typeface="Gill Sans Light" panose="020B0302020104020203" pitchFamily="34" charset="-79"/>
        </a:defRPr>
      </a:lvl3pPr>
      <a:lvl4pPr marL="1397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rgbClr val="404140"/>
          </a:solidFill>
          <a:latin typeface="+mn-lt"/>
          <a:ea typeface="+mn-ea"/>
          <a:cs typeface="+mn-cs"/>
          <a:sym typeface="Gill Sans Light" panose="020B0302020104020203" pitchFamily="34" charset="-79"/>
        </a:defRPr>
      </a:lvl4pPr>
      <a:lvl5pPr marL="17780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rgbClr val="404140"/>
          </a:solidFill>
          <a:latin typeface="+mn-lt"/>
          <a:ea typeface="+mn-ea"/>
          <a:cs typeface="+mn-cs"/>
          <a:sym typeface="Gill Sans Light" panose="020B0302020104020203" pitchFamily="34" charset="-79"/>
        </a:defRPr>
      </a:lvl5pPr>
      <a:lvl6pPr marL="22352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6pPr>
      <a:lvl7pPr marL="26924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7pPr>
      <a:lvl8pPr marL="31496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8pPr>
      <a:lvl9pPr marL="36068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98FE89EF-90A3-2352-58BB-2C73BB5EA385}"/>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15362" name="Rectangle 2">
            <a:extLst>
              <a:ext uri="{FF2B5EF4-FFF2-40B4-BE49-F238E27FC236}">
                <a16:creationId xmlns:a16="http://schemas.microsoft.com/office/drawing/2014/main" id="{E76FC85B-A4E2-963E-E5B5-A02CD9F874D1}"/>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p:txStyles>
    <p:titleStyle>
      <a:lvl1pPr algn="ctr" rtl="0" eaLnBrk="0" fontAlgn="base" hangingPunct="0">
        <a:spcBef>
          <a:spcPct val="0"/>
        </a:spcBef>
        <a:spcAft>
          <a:spcPct val="0"/>
        </a:spcAft>
        <a:defRPr sz="7200">
          <a:solidFill>
            <a:srgbClr val="404140"/>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rgbClr val="404140"/>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rgbClr val="404140"/>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rgbClr val="404140"/>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rgbClr val="404140"/>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rgbClr val="404140"/>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rgbClr val="404140"/>
          </a:solidFill>
          <a:latin typeface="+mn-lt"/>
          <a:ea typeface="+mn-ea"/>
          <a:cs typeface="+mn-cs"/>
          <a:sym typeface="Gill Sans Light" charset="0"/>
        </a:defRPr>
      </a:lvl6pPr>
      <a:lvl7pPr marL="914400" algn="ctr" rtl="0" fontAlgn="base">
        <a:spcBef>
          <a:spcPct val="0"/>
        </a:spcBef>
        <a:spcAft>
          <a:spcPct val="0"/>
        </a:spcAft>
        <a:defRPr sz="3800">
          <a:solidFill>
            <a:srgbClr val="404140"/>
          </a:solidFill>
          <a:latin typeface="+mn-lt"/>
          <a:ea typeface="+mn-ea"/>
          <a:cs typeface="+mn-cs"/>
          <a:sym typeface="Gill Sans Light" charset="0"/>
        </a:defRPr>
      </a:lvl7pPr>
      <a:lvl8pPr marL="1371600" algn="ctr" rtl="0" fontAlgn="base">
        <a:spcBef>
          <a:spcPct val="0"/>
        </a:spcBef>
        <a:spcAft>
          <a:spcPct val="0"/>
        </a:spcAft>
        <a:defRPr sz="3800">
          <a:solidFill>
            <a:srgbClr val="404140"/>
          </a:solidFill>
          <a:latin typeface="+mn-lt"/>
          <a:ea typeface="+mn-ea"/>
          <a:cs typeface="+mn-cs"/>
          <a:sym typeface="Gill Sans Light" charset="0"/>
        </a:defRPr>
      </a:lvl8pPr>
      <a:lvl9pPr marL="1828800" algn="ctr" rtl="0" fontAlgn="base">
        <a:spcBef>
          <a:spcPct val="0"/>
        </a:spcBef>
        <a:spcAft>
          <a:spcPct val="0"/>
        </a:spcAft>
        <a:defRPr sz="3800">
          <a:solidFill>
            <a:srgbClr val="404140"/>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569BEE4B-869E-BB31-1B8E-77A8B23BCC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chemeClr val="tx1"/>
          </a:solidFill>
          <a:latin typeface="+mn-lt"/>
          <a:ea typeface="+mn-ea"/>
          <a:cs typeface="+mn-cs"/>
          <a:sym typeface="Gill Sans Light" panose="020B0302020104020203" pitchFamily="34" charset="-79"/>
        </a:defRPr>
      </a:lvl1pPr>
      <a:lvl2pPr marL="685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chemeClr val="tx1"/>
          </a:solidFill>
          <a:latin typeface="+mn-lt"/>
          <a:ea typeface="+mn-ea"/>
          <a:cs typeface="+mn-cs"/>
          <a:sym typeface="Gill Sans Light" panose="020B0302020104020203" pitchFamily="34" charset="-79"/>
        </a:defRPr>
      </a:lvl2pPr>
      <a:lvl3pPr marL="1066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chemeClr val="tx1"/>
          </a:solidFill>
          <a:latin typeface="+mn-lt"/>
          <a:ea typeface="+mn-ea"/>
          <a:cs typeface="+mn-cs"/>
          <a:sym typeface="Gill Sans Light" panose="020B0302020104020203" pitchFamily="34" charset="-79"/>
        </a:defRPr>
      </a:lvl3pPr>
      <a:lvl4pPr marL="1447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chemeClr val="tx1"/>
          </a:solidFill>
          <a:latin typeface="+mn-lt"/>
          <a:ea typeface="+mn-ea"/>
          <a:cs typeface="+mn-cs"/>
          <a:sym typeface="Gill Sans Light" panose="020B0302020104020203" pitchFamily="34" charset="-79"/>
        </a:defRPr>
      </a:lvl4pPr>
      <a:lvl5pPr marL="1828800" indent="-304800" algn="l" rtl="0" eaLnBrk="0" fontAlgn="base" hangingPunct="0">
        <a:lnSpc>
          <a:spcPct val="120000"/>
        </a:lnSpc>
        <a:spcBef>
          <a:spcPts val="3800"/>
        </a:spcBef>
        <a:spcAft>
          <a:spcPct val="0"/>
        </a:spcAft>
        <a:buClr>
          <a:srgbClr val="414141"/>
        </a:buClr>
        <a:buSzPct val="81000"/>
        <a:buFont typeface="Gill Sans Light" panose="020B0302020104020203" pitchFamily="34" charset="-79"/>
        <a:buChar char="•"/>
        <a:defRPr sz="4600">
          <a:solidFill>
            <a:schemeClr val="tx1"/>
          </a:solidFill>
          <a:latin typeface="+mn-lt"/>
          <a:ea typeface="+mn-ea"/>
          <a:cs typeface="+mn-cs"/>
          <a:sym typeface="Gill Sans Light" panose="020B0302020104020203" pitchFamily="34" charset="-79"/>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69FF45D4-822F-763D-0D52-5AA4ACF90667}"/>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7410" name="Rectangle 2">
            <a:extLst>
              <a:ext uri="{FF2B5EF4-FFF2-40B4-BE49-F238E27FC236}">
                <a16:creationId xmlns:a16="http://schemas.microsoft.com/office/drawing/2014/main" id="{219F1AA6-3E66-93DB-47C3-314CC6553641}"/>
              </a:ext>
            </a:extLst>
          </p:cNvPr>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pic>
        <p:nvPicPr>
          <p:cNvPr id="17412" name="Picture 3">
            <a:extLst>
              <a:ext uri="{FF2B5EF4-FFF2-40B4-BE49-F238E27FC236}">
                <a16:creationId xmlns:a16="http://schemas.microsoft.com/office/drawing/2014/main" id="{874050D0-FF2E-4029-5244-F2E32C03AD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DF31CB3F-8487-5D4B-0419-4AF6F0802D7F}"/>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pic>
        <p:nvPicPr>
          <p:cNvPr id="18435" name="Picture 2">
            <a:extLst>
              <a:ext uri="{FF2B5EF4-FFF2-40B4-BE49-F238E27FC236}">
                <a16:creationId xmlns:a16="http://schemas.microsoft.com/office/drawing/2014/main" id="{FCF882DD-C607-A2E7-8555-9F0BA355B6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1pPr>
      <a:lvl2pPr marL="685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2pPr>
      <a:lvl3pPr marL="1066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3pPr>
      <a:lvl4pPr marL="1447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4pPr>
      <a:lvl5pPr marL="1828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798E12B6-B778-7283-E0C8-E11D8422197E}"/>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463" y="295275"/>
            <a:ext cx="43878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DE0D1DE5-2183-CA36-E0C4-8B2A4256B208}"/>
              </a:ext>
            </a:extLst>
          </p:cNvPr>
          <p:cNvSpPr>
            <a:spLocks noGrp="1" noChangeArrowheads="1"/>
          </p:cNvSpPr>
          <p:nvPr>
            <p:ph type="body" idx="1"/>
          </p:nvPr>
        </p:nvSpPr>
        <p:spPr bwMode="auto">
          <a:xfrm>
            <a:off x="1219200" y="2336800"/>
            <a:ext cx="10871200" cy="741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108564" bIns="50800" numCol="1" anchor="t" anchorCtr="0" compatLnSpc="1">
            <a:prstTxWarp prst="textNoShape">
              <a:avLst/>
            </a:prstTxWarp>
          </a:bodyPr>
          <a:lstStyle/>
          <a:p>
            <a:pPr lvl="0"/>
            <a:r>
              <a:rPr lang="en-US">
                <a:sym typeface="Arial Bold" charset="0"/>
              </a:rPr>
              <a:t>Click to edit Master text styles</a:t>
            </a:r>
          </a:p>
          <a:p>
            <a:pPr lvl="1"/>
            <a:r>
              <a:rPr lang="en-US">
                <a:sym typeface="Arial Bold"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9459" name="Text Box 3">
            <a:extLst>
              <a:ext uri="{FF2B5EF4-FFF2-40B4-BE49-F238E27FC236}">
                <a16:creationId xmlns:a16="http://schemas.microsoft.com/office/drawing/2014/main" id="{8A590388-5DFA-36E8-F200-39CF4B74DC18}"/>
              </a:ext>
            </a:extLst>
          </p:cNvPr>
          <p:cNvSpPr txBox="1">
            <a:spLocks noGrp="1" noChangeArrowheads="1"/>
          </p:cNvSpPr>
          <p:nvPr>
            <p:ph type="sldNum" sz="quarter" idx="4"/>
          </p:nvPr>
        </p:nvSpPr>
        <p:spPr bwMode="auto">
          <a:xfrm>
            <a:off x="10652125" y="9042400"/>
            <a:ext cx="368300" cy="35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defRPr sz="18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stStyle>
          <a:p>
            <a:fld id="{CE209AA7-1A63-C243-9F12-F0E762B38599}" type="slidenum">
              <a:rPr lang="en-US" altLang="nb-NO"/>
              <a:pPr/>
              <a:t>‹#›</a:t>
            </a:fld>
            <a:endParaRPr lang="en-US" altLang="nb-NO"/>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ransition/>
  <p:hf hdr="0" ftr="0" dt="0"/>
  <p:txStyles>
    <p:titleStyle>
      <a:lvl1pPr marL="57150" indent="-57150" algn="ctr" rtl="0" eaLnBrk="0" fontAlgn="base" hangingPunct="0">
        <a:spcBef>
          <a:spcPct val="0"/>
        </a:spcBef>
        <a:spcAft>
          <a:spcPct val="0"/>
        </a:spcAft>
        <a:defRPr sz="3800">
          <a:solidFill>
            <a:srgbClr val="001F82"/>
          </a:solidFill>
          <a:latin typeface="+mj-lt"/>
          <a:ea typeface="+mj-ea"/>
          <a:cs typeface="+mj-cs"/>
          <a:sym typeface="Arial Bold" pitchFamily="2" charset="0"/>
        </a:defRPr>
      </a:lvl1pPr>
      <a:lvl2pPr marL="57150" indent="-57150" algn="ctr" rtl="0" eaLnBrk="0" fontAlgn="base" hangingPunct="0">
        <a:spcBef>
          <a:spcPct val="0"/>
        </a:spcBef>
        <a:spcAft>
          <a:spcPct val="0"/>
        </a:spcAft>
        <a:defRPr sz="3800">
          <a:solidFill>
            <a:srgbClr val="001F82"/>
          </a:solidFill>
          <a:latin typeface="Arial Bold" charset="0"/>
          <a:ea typeface="ヒラギノ角ゴ ProN W6" charset="0"/>
          <a:cs typeface="ヒラギノ角ゴ ProN W6" charset="0"/>
          <a:sym typeface="Arial Bold" pitchFamily="2" charset="0"/>
        </a:defRPr>
      </a:lvl2pPr>
      <a:lvl3pPr marL="57150" indent="-57150" algn="ctr" rtl="0" eaLnBrk="0" fontAlgn="base" hangingPunct="0">
        <a:spcBef>
          <a:spcPct val="0"/>
        </a:spcBef>
        <a:spcAft>
          <a:spcPct val="0"/>
        </a:spcAft>
        <a:defRPr sz="3800">
          <a:solidFill>
            <a:srgbClr val="001F82"/>
          </a:solidFill>
          <a:latin typeface="Arial Bold" charset="0"/>
          <a:ea typeface="ヒラギノ角ゴ ProN W6" charset="0"/>
          <a:cs typeface="ヒラギノ角ゴ ProN W6" charset="0"/>
          <a:sym typeface="Arial Bold" pitchFamily="2" charset="0"/>
        </a:defRPr>
      </a:lvl3pPr>
      <a:lvl4pPr marL="57150" indent="-57150" algn="ctr" rtl="0" eaLnBrk="0" fontAlgn="base" hangingPunct="0">
        <a:spcBef>
          <a:spcPct val="0"/>
        </a:spcBef>
        <a:spcAft>
          <a:spcPct val="0"/>
        </a:spcAft>
        <a:defRPr sz="3800">
          <a:solidFill>
            <a:srgbClr val="001F82"/>
          </a:solidFill>
          <a:latin typeface="Arial Bold" charset="0"/>
          <a:ea typeface="ヒラギノ角ゴ ProN W6" charset="0"/>
          <a:cs typeface="ヒラギノ角ゴ ProN W6" charset="0"/>
          <a:sym typeface="Arial Bold" pitchFamily="2" charset="0"/>
        </a:defRPr>
      </a:lvl4pPr>
      <a:lvl5pPr marL="57150" indent="-57150" algn="ctr" rtl="0" eaLnBrk="0" fontAlgn="base" hangingPunct="0">
        <a:spcBef>
          <a:spcPct val="0"/>
        </a:spcBef>
        <a:spcAft>
          <a:spcPct val="0"/>
        </a:spcAft>
        <a:defRPr sz="3800">
          <a:solidFill>
            <a:srgbClr val="001F82"/>
          </a:solidFill>
          <a:latin typeface="Arial Bold" charset="0"/>
          <a:ea typeface="ヒラギノ角ゴ ProN W6" charset="0"/>
          <a:cs typeface="ヒラギノ角ゴ ProN W6" charset="0"/>
          <a:sym typeface="Arial Bold" pitchFamily="2" charset="0"/>
        </a:defRPr>
      </a:lvl5pPr>
      <a:lvl6pPr marL="514350" algn="ctr" rtl="0" fontAlgn="base">
        <a:spcBef>
          <a:spcPct val="0"/>
        </a:spcBef>
        <a:spcAft>
          <a:spcPct val="0"/>
        </a:spcAft>
        <a:defRPr sz="3800">
          <a:solidFill>
            <a:srgbClr val="001F82"/>
          </a:solidFill>
          <a:latin typeface="Arial Bold" charset="0"/>
          <a:ea typeface="ヒラギノ角ゴ ProN W6" charset="0"/>
          <a:cs typeface="ヒラギノ角ゴ ProN W6" charset="0"/>
          <a:sym typeface="Arial Bold" charset="0"/>
        </a:defRPr>
      </a:lvl6pPr>
      <a:lvl7pPr marL="971550" algn="ctr" rtl="0" fontAlgn="base">
        <a:spcBef>
          <a:spcPct val="0"/>
        </a:spcBef>
        <a:spcAft>
          <a:spcPct val="0"/>
        </a:spcAft>
        <a:defRPr sz="3800">
          <a:solidFill>
            <a:srgbClr val="001F82"/>
          </a:solidFill>
          <a:latin typeface="Arial Bold" charset="0"/>
          <a:ea typeface="ヒラギノ角ゴ ProN W6" charset="0"/>
          <a:cs typeface="ヒラギノ角ゴ ProN W6" charset="0"/>
          <a:sym typeface="Arial Bold" charset="0"/>
        </a:defRPr>
      </a:lvl7pPr>
      <a:lvl8pPr marL="1428750" algn="ctr" rtl="0" fontAlgn="base">
        <a:spcBef>
          <a:spcPct val="0"/>
        </a:spcBef>
        <a:spcAft>
          <a:spcPct val="0"/>
        </a:spcAft>
        <a:defRPr sz="3800">
          <a:solidFill>
            <a:srgbClr val="001F82"/>
          </a:solidFill>
          <a:latin typeface="Arial Bold" charset="0"/>
          <a:ea typeface="ヒラギノ角ゴ ProN W6" charset="0"/>
          <a:cs typeface="ヒラギノ角ゴ ProN W6" charset="0"/>
          <a:sym typeface="Arial Bold" charset="0"/>
        </a:defRPr>
      </a:lvl8pPr>
      <a:lvl9pPr marL="1885950" algn="ctr" rtl="0" fontAlgn="base">
        <a:spcBef>
          <a:spcPct val="0"/>
        </a:spcBef>
        <a:spcAft>
          <a:spcPct val="0"/>
        </a:spcAft>
        <a:defRPr sz="3800">
          <a:solidFill>
            <a:srgbClr val="001F82"/>
          </a:solidFill>
          <a:latin typeface="Arial Bold" charset="0"/>
          <a:ea typeface="ヒラギノ角ゴ ProN W6" charset="0"/>
          <a:cs typeface="ヒラギノ角ゴ ProN W6" charset="0"/>
          <a:sym typeface="Arial Bold" charset="0"/>
        </a:defRPr>
      </a:lvl9pPr>
    </p:titleStyle>
    <p:bodyStyle>
      <a:lvl1pPr marL="381000" indent="-341313" algn="l" rtl="0" eaLnBrk="0" fontAlgn="base" hangingPunct="0">
        <a:spcBef>
          <a:spcPts val="700"/>
        </a:spcBef>
        <a:spcAft>
          <a:spcPct val="0"/>
        </a:spcAft>
        <a:buSzPct val="100000"/>
        <a:buFont typeface="Arial" panose="020B0604020202020204" pitchFamily="34" charset="0"/>
        <a:buChar char="•"/>
        <a:defRPr sz="2800">
          <a:solidFill>
            <a:schemeClr val="tx1"/>
          </a:solidFill>
          <a:latin typeface="+mn-lt"/>
          <a:ea typeface="+mn-ea"/>
          <a:cs typeface="+mn-cs"/>
          <a:sym typeface="Arial Bold" pitchFamily="2"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mn-lt"/>
          <a:ea typeface="+mn-ea"/>
          <a:cs typeface="+mn-cs"/>
          <a:sym typeface="Arial Bold" pitchFamily="2" charset="0"/>
        </a:defRPr>
      </a:lvl2pPr>
      <a:lvl3pPr marL="1306513" indent="-392113" algn="l" rtl="0" eaLnBrk="0" fontAlgn="base" hangingPunct="0">
        <a:spcBef>
          <a:spcPts val="500"/>
        </a:spcBef>
        <a:spcAft>
          <a:spcPct val="0"/>
        </a:spcAft>
        <a:buSzPct val="100000"/>
        <a:buFont typeface="Arial" panose="020B0604020202020204" pitchFamily="34" charset="0"/>
        <a:defRPr sz="2200">
          <a:solidFill>
            <a:schemeClr val="tx1"/>
          </a:solidFill>
          <a:latin typeface="Arial" charset="0"/>
          <a:ea typeface="ヒラギノ角ゴ ProN W3" charset="0"/>
          <a:cs typeface="ヒラギノ角ゴ ProN W3" charset="0"/>
          <a:sym typeface="Arial" panose="020B0604020202020204" pitchFamily="34" charset="0"/>
        </a:defRPr>
      </a:lvl3pPr>
      <a:lvl4pPr marL="1957388" indent="-585788" algn="l" rtl="0" eaLnBrk="0" fontAlgn="base" hangingPunct="0">
        <a:spcBef>
          <a:spcPts val="500"/>
        </a:spcBef>
        <a:spcAft>
          <a:spcPct val="0"/>
        </a:spcAft>
        <a:buSzPct val="100000"/>
        <a:buFont typeface="Arial" panose="020B0604020202020204" pitchFamily="34" charset="0"/>
        <a:defRPr>
          <a:solidFill>
            <a:schemeClr val="tx1"/>
          </a:solidFill>
          <a:latin typeface="Arial" charset="0"/>
          <a:ea typeface="ヒラギノ角ゴ ProN W3" charset="0"/>
          <a:cs typeface="ヒラギノ角ゴ ProN W3" charset="0"/>
          <a:sym typeface="Arial" panose="020B0604020202020204" pitchFamily="34" charset="0"/>
        </a:defRPr>
      </a:lvl4pPr>
      <a:lvl5pPr marL="2046288" indent="-228600" algn="l" rtl="0" eaLnBrk="0" fontAlgn="base" hangingPunct="0">
        <a:spcBef>
          <a:spcPts val="400"/>
        </a:spcBef>
        <a:spcAft>
          <a:spcPct val="0"/>
        </a:spcAft>
        <a:buSzPct val="100000"/>
        <a:buFont typeface="Arial" panose="020B0604020202020204" pitchFamily="34" charset="0"/>
        <a:buChar char="»"/>
        <a:defRPr sz="1600">
          <a:solidFill>
            <a:schemeClr val="tx1"/>
          </a:solidFill>
          <a:latin typeface="Arial" charset="0"/>
          <a:ea typeface="ヒラギノ角ゴ ProN W3" charset="0"/>
          <a:cs typeface="ヒラギノ角ゴ ProN W3" charset="0"/>
          <a:sym typeface="Arial" panose="020B0604020202020204" pitchFamily="34" charset="0"/>
        </a:defRPr>
      </a:lvl5pPr>
      <a:lvl6pPr marL="2503488" indent="-228600" algn="l" rtl="0" fontAlgn="base">
        <a:spcBef>
          <a:spcPts val="400"/>
        </a:spcBef>
        <a:spcAft>
          <a:spcPct val="0"/>
        </a:spcAft>
        <a:buSzPct val="100000"/>
        <a:buFont typeface="Arial" charset="0"/>
        <a:buChar char="»"/>
        <a:defRPr sz="1600">
          <a:solidFill>
            <a:schemeClr val="tx1"/>
          </a:solidFill>
          <a:latin typeface="Arial" charset="0"/>
          <a:ea typeface="ヒラギノ角ゴ ProN W3" charset="0"/>
          <a:cs typeface="ヒラギノ角ゴ ProN W3" charset="0"/>
          <a:sym typeface="Arial" charset="0"/>
        </a:defRPr>
      </a:lvl6pPr>
      <a:lvl7pPr marL="2960688" indent="-228600" algn="l" rtl="0" fontAlgn="base">
        <a:spcBef>
          <a:spcPts val="400"/>
        </a:spcBef>
        <a:spcAft>
          <a:spcPct val="0"/>
        </a:spcAft>
        <a:buSzPct val="100000"/>
        <a:buFont typeface="Arial" charset="0"/>
        <a:buChar char="»"/>
        <a:defRPr sz="1600">
          <a:solidFill>
            <a:schemeClr val="tx1"/>
          </a:solidFill>
          <a:latin typeface="Arial" charset="0"/>
          <a:ea typeface="ヒラギノ角ゴ ProN W3" charset="0"/>
          <a:cs typeface="ヒラギノ角ゴ ProN W3" charset="0"/>
          <a:sym typeface="Arial" charset="0"/>
        </a:defRPr>
      </a:lvl7pPr>
      <a:lvl8pPr marL="3417888" indent="-228600" algn="l" rtl="0" fontAlgn="base">
        <a:spcBef>
          <a:spcPts val="400"/>
        </a:spcBef>
        <a:spcAft>
          <a:spcPct val="0"/>
        </a:spcAft>
        <a:buSzPct val="100000"/>
        <a:buFont typeface="Arial" charset="0"/>
        <a:buChar char="»"/>
        <a:defRPr sz="1600">
          <a:solidFill>
            <a:schemeClr val="tx1"/>
          </a:solidFill>
          <a:latin typeface="Arial" charset="0"/>
          <a:ea typeface="ヒラギノ角ゴ ProN W3" charset="0"/>
          <a:cs typeface="ヒラギノ角ゴ ProN W3" charset="0"/>
          <a:sym typeface="Arial" charset="0"/>
        </a:defRPr>
      </a:lvl8pPr>
      <a:lvl9pPr marL="3875088" indent="-228600" algn="l" rtl="0" fontAlgn="base">
        <a:spcBef>
          <a:spcPts val="400"/>
        </a:spcBef>
        <a:spcAft>
          <a:spcPct val="0"/>
        </a:spcAft>
        <a:buSzPct val="100000"/>
        <a:buFont typeface="Arial" charset="0"/>
        <a:buChar char="»"/>
        <a:defRPr sz="1600">
          <a:solidFill>
            <a:schemeClr val="tx1"/>
          </a:solidFill>
          <a:latin typeface="Arial" charset="0"/>
          <a:ea typeface="ヒラギノ角ゴ ProN W3" charset="0"/>
          <a:cs typeface="ヒラギノ角ゴ ProN W3" charset="0"/>
          <a:sym typeface="Arial"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9876E1B-AA37-CBB5-AD0B-597DB2BAE4E2}"/>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pic>
        <p:nvPicPr>
          <p:cNvPr id="2051" name="Picture 2">
            <a:extLst>
              <a:ext uri="{FF2B5EF4-FFF2-40B4-BE49-F238E27FC236}">
                <a16:creationId xmlns:a16="http://schemas.microsoft.com/office/drawing/2014/main" id="{2B78F3D6-407F-CE23-5256-5B78518C11D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676" r:id="rId12"/>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1pPr>
      <a:lvl2pPr marL="685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2pPr>
      <a:lvl3pPr marL="1066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3pPr>
      <a:lvl4pPr marL="1447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4pPr>
      <a:lvl5pPr marL="1828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chemeClr val="tx1"/>
          </a:solidFill>
          <a:latin typeface="+mn-lt"/>
          <a:ea typeface="+mn-ea"/>
          <a:cs typeface="+mn-cs"/>
          <a:sym typeface="Gill Sans Light" panose="020B0302020104020203" pitchFamily="34" charset="-79"/>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C9F587F7-616D-3CBE-8AC5-6D4763B871B5}"/>
              </a:ext>
            </a:extLst>
          </p:cNvPr>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4098" name="Rectangle 2">
            <a:extLst>
              <a:ext uri="{FF2B5EF4-FFF2-40B4-BE49-F238E27FC236}">
                <a16:creationId xmlns:a16="http://schemas.microsoft.com/office/drawing/2014/main" id="{2D579A9E-1AC5-705C-81B5-C2FE987AB895}"/>
              </a:ext>
            </a:extLst>
          </p:cNvPr>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4500" r:id="rId1"/>
    <p:sldLayoutId id="2147484501" r:id="rId2"/>
    <p:sldLayoutId id="2147484502" r:id="rId3"/>
    <p:sldLayoutId id="2147484503" r:id="rId4"/>
    <p:sldLayoutId id="2147484504" r:id="rId5"/>
    <p:sldLayoutId id="2147484505" r:id="rId6"/>
    <p:sldLayoutId id="2147484506" r:id="rId7"/>
    <p:sldLayoutId id="2147484507" r:id="rId8"/>
    <p:sldLayoutId id="2147484508" r:id="rId9"/>
    <p:sldLayoutId id="2147484509" r:id="rId10"/>
    <p:sldLayoutId id="2147484510"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145111A5-2038-DA54-9E75-BBE40F06A1D8}"/>
              </a:ext>
            </a:extLst>
          </p:cNvPr>
          <p:cNvSpPr>
            <a:spLocks noGrp="1" noChangeArrowheads="1"/>
          </p:cNvSpPr>
          <p:nvPr>
            <p:ph type="title"/>
          </p:nvPr>
        </p:nvSpPr>
        <p:spPr bwMode="auto">
          <a:xfrm>
            <a:off x="355600" y="3225800"/>
            <a:ext cx="122936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pic>
        <p:nvPicPr>
          <p:cNvPr id="5123" name="Picture 2">
            <a:extLst>
              <a:ext uri="{FF2B5EF4-FFF2-40B4-BE49-F238E27FC236}">
                <a16:creationId xmlns:a16="http://schemas.microsoft.com/office/drawing/2014/main" id="{A6550BE7-6F85-F6E5-822A-16B371C1F8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2FCFBD50-D3AD-D876-7698-ED5DDCB79B23}"/>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pic>
        <p:nvPicPr>
          <p:cNvPr id="6147" name="Picture 2">
            <a:extLst>
              <a:ext uri="{FF2B5EF4-FFF2-40B4-BE49-F238E27FC236}">
                <a16:creationId xmlns:a16="http://schemas.microsoft.com/office/drawing/2014/main" id="{6E98A212-DACD-0DE9-17F7-5C373D106A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AAE8271-E75C-4C8B-640A-D8D26A11C5AE}"/>
              </a:ext>
            </a:extLst>
          </p:cNvPr>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pic>
        <p:nvPicPr>
          <p:cNvPr id="7171" name="Picture 2">
            <a:extLst>
              <a:ext uri="{FF2B5EF4-FFF2-40B4-BE49-F238E27FC236}">
                <a16:creationId xmlns:a16="http://schemas.microsoft.com/office/drawing/2014/main" id="{4B00B5E1-3446-C3EE-564D-194F905393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8F7548F-BB42-36EC-E154-EE54ED894D1B}"/>
              </a:ext>
            </a:extLst>
          </p:cNvPr>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8194" name="Rectangle 2">
            <a:extLst>
              <a:ext uri="{FF2B5EF4-FFF2-40B4-BE49-F238E27FC236}">
                <a16:creationId xmlns:a16="http://schemas.microsoft.com/office/drawing/2014/main" id="{97CC85DD-5956-578D-FBB5-083B67C20C16}"/>
              </a:ext>
            </a:extLst>
          </p:cNvPr>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pic>
        <p:nvPicPr>
          <p:cNvPr id="8196" name="Picture 3">
            <a:extLst>
              <a:ext uri="{FF2B5EF4-FFF2-40B4-BE49-F238E27FC236}">
                <a16:creationId xmlns:a16="http://schemas.microsoft.com/office/drawing/2014/main" id="{33BFC8A3-B651-1104-D078-55BE8A3228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E28A4E5A-F6C1-0A54-3F54-C8BD1183B9D1}"/>
              </a:ext>
            </a:extLst>
          </p:cNvPr>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9218" name="Rectangle 2">
            <a:extLst>
              <a:ext uri="{FF2B5EF4-FFF2-40B4-BE49-F238E27FC236}">
                <a16:creationId xmlns:a16="http://schemas.microsoft.com/office/drawing/2014/main" id="{C500B56A-0492-2F49-0E91-93B3BADD9635}"/>
              </a:ext>
            </a:extLst>
          </p:cNvPr>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pic>
        <p:nvPicPr>
          <p:cNvPr id="9220" name="Picture 3">
            <a:extLst>
              <a:ext uri="{FF2B5EF4-FFF2-40B4-BE49-F238E27FC236}">
                <a16:creationId xmlns:a16="http://schemas.microsoft.com/office/drawing/2014/main" id="{704FF003-3C1F-47F1-8799-5596F60BAB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738" y="149225"/>
            <a:ext cx="509587" cy="1397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12700">
                <a:solidFill>
                  <a:srgbClr val="000000">
                    <a:alpha val="50195"/>
                  </a:srgbClr>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panose="020B0302020104020203" pitchFamily="34" charset="-79"/>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DDA8D6CE-0348-D70C-FF4C-A1946031B048}"/>
              </a:ext>
            </a:extLst>
          </p:cNvPr>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0242" name="Rectangle 2">
            <a:extLst>
              <a:ext uri="{FF2B5EF4-FFF2-40B4-BE49-F238E27FC236}">
                <a16:creationId xmlns:a16="http://schemas.microsoft.com/office/drawing/2014/main" id="{D28A7EB8-83E1-21DC-A05D-9991481C0CD9}"/>
              </a:ext>
            </a:extLst>
          </p:cNvPr>
          <p:cNvSpPr>
            <a:spLocks noGrp="1" noChangeArrowheads="1"/>
          </p:cNvSpPr>
          <p:nvPr>
            <p:ph type="body" idx="1"/>
          </p:nvPr>
        </p:nvSpPr>
        <p:spPr bwMode="auto">
          <a:xfrm>
            <a:off x="6756400" y="3187700"/>
            <a:ext cx="5892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ransition/>
  <p:txStyles>
    <p:titleStyle>
      <a:lvl1pPr algn="ctr" rtl="0" eaLnBrk="0" fontAlgn="base" hangingPunct="0">
        <a:spcBef>
          <a:spcPct val="0"/>
        </a:spcBef>
        <a:spcAft>
          <a:spcPct val="0"/>
        </a:spcAft>
        <a:defRPr sz="7200">
          <a:solidFill>
            <a:srgbClr val="404140"/>
          </a:solidFill>
          <a:latin typeface="+mj-lt"/>
          <a:ea typeface="+mj-ea"/>
          <a:cs typeface="+mj-cs"/>
          <a:sym typeface="Gill Sans Light" panose="020B0302020104020203" pitchFamily="34" charset="-79"/>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panose="020B0302020104020203" pitchFamily="34" charset="-79"/>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rgbClr val="404140"/>
          </a:solidFill>
          <a:latin typeface="+mn-lt"/>
          <a:ea typeface="+mn-ea"/>
          <a:cs typeface="+mn-cs"/>
          <a:sym typeface="Gill Sans Light" panose="020B0302020104020203" pitchFamily="34" charset="-79"/>
        </a:defRPr>
      </a:lvl1pPr>
      <a:lvl2pPr marL="635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rgbClr val="404140"/>
          </a:solidFill>
          <a:latin typeface="+mn-lt"/>
          <a:ea typeface="+mn-ea"/>
          <a:cs typeface="+mn-cs"/>
          <a:sym typeface="Gill Sans Light" panose="020B0302020104020203" pitchFamily="34" charset="-79"/>
        </a:defRPr>
      </a:lvl2pPr>
      <a:lvl3pPr marL="1016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rgbClr val="404140"/>
          </a:solidFill>
          <a:latin typeface="+mn-lt"/>
          <a:ea typeface="+mn-ea"/>
          <a:cs typeface="+mn-cs"/>
          <a:sym typeface="Gill Sans Light" panose="020B0302020104020203" pitchFamily="34" charset="-79"/>
        </a:defRPr>
      </a:lvl3pPr>
      <a:lvl4pPr marL="1397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rgbClr val="404140"/>
          </a:solidFill>
          <a:latin typeface="+mn-lt"/>
          <a:ea typeface="+mn-ea"/>
          <a:cs typeface="+mn-cs"/>
          <a:sym typeface="Gill Sans Light" panose="020B0302020104020203" pitchFamily="34" charset="-79"/>
        </a:defRPr>
      </a:lvl4pPr>
      <a:lvl5pPr marL="1778000" indent="-304800" algn="l" rtl="0" eaLnBrk="0" fontAlgn="base" hangingPunct="0">
        <a:spcBef>
          <a:spcPts val="3800"/>
        </a:spcBef>
        <a:spcAft>
          <a:spcPct val="0"/>
        </a:spcAft>
        <a:buClr>
          <a:srgbClr val="414141"/>
        </a:buClr>
        <a:buSzPct val="81000"/>
        <a:buFont typeface="Gill Sans Light" panose="020B0302020104020203" pitchFamily="34" charset="-79"/>
        <a:buChar char="•"/>
        <a:defRPr sz="3800">
          <a:solidFill>
            <a:srgbClr val="404140"/>
          </a:solidFill>
          <a:latin typeface="+mn-lt"/>
          <a:ea typeface="+mn-ea"/>
          <a:cs typeface="+mn-cs"/>
          <a:sym typeface="Gill Sans Light" panose="020B0302020104020203" pitchFamily="34" charset="-79"/>
        </a:defRPr>
      </a:lvl5pPr>
      <a:lvl6pPr marL="22352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oleObject" Target="../embeddings/oleObject1.bin"/><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notesSlide" Target="../notesSlides/notesSlide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3.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notesSlide" Target="../notesSlides/notesSlide5.xml"/><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63.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6" Type="http://schemas.openxmlformats.org/officeDocument/2006/relationships/tags" Target="../tags/tag89.xml"/><Relationship Id="rId21" Type="http://schemas.openxmlformats.org/officeDocument/2006/relationships/tags" Target="../tags/tag84.xml"/><Relationship Id="rId34" Type="http://schemas.openxmlformats.org/officeDocument/2006/relationships/tags" Target="../tags/tag97.xml"/><Relationship Id="rId42" Type="http://schemas.openxmlformats.org/officeDocument/2006/relationships/tags" Target="../tags/tag105.xml"/><Relationship Id="rId47" Type="http://schemas.openxmlformats.org/officeDocument/2006/relationships/tags" Target="../tags/tag110.xml"/><Relationship Id="rId50" Type="http://schemas.openxmlformats.org/officeDocument/2006/relationships/tags" Target="../tags/tag113.xml"/><Relationship Id="rId55" Type="http://schemas.openxmlformats.org/officeDocument/2006/relationships/tags" Target="../tags/tag118.xml"/><Relationship Id="rId63" Type="http://schemas.openxmlformats.org/officeDocument/2006/relationships/slideLayout" Target="../slideLayouts/slideLayout23.xml"/><Relationship Id="rId7" Type="http://schemas.openxmlformats.org/officeDocument/2006/relationships/tags" Target="../tags/tag70.xml"/><Relationship Id="rId2" Type="http://schemas.openxmlformats.org/officeDocument/2006/relationships/tags" Target="../tags/tag65.xml"/><Relationship Id="rId16" Type="http://schemas.openxmlformats.org/officeDocument/2006/relationships/tags" Target="../tags/tag79.xml"/><Relationship Id="rId29" Type="http://schemas.openxmlformats.org/officeDocument/2006/relationships/tags" Target="../tags/tag92.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37" Type="http://schemas.openxmlformats.org/officeDocument/2006/relationships/tags" Target="../tags/tag100.xml"/><Relationship Id="rId40" Type="http://schemas.openxmlformats.org/officeDocument/2006/relationships/tags" Target="../tags/tag103.xml"/><Relationship Id="rId45" Type="http://schemas.openxmlformats.org/officeDocument/2006/relationships/tags" Target="../tags/tag108.xml"/><Relationship Id="rId53" Type="http://schemas.openxmlformats.org/officeDocument/2006/relationships/tags" Target="../tags/tag116.xml"/><Relationship Id="rId58" Type="http://schemas.openxmlformats.org/officeDocument/2006/relationships/tags" Target="../tags/tag121.xml"/><Relationship Id="rId5" Type="http://schemas.openxmlformats.org/officeDocument/2006/relationships/tags" Target="../tags/tag68.xml"/><Relationship Id="rId61" Type="http://schemas.openxmlformats.org/officeDocument/2006/relationships/tags" Target="../tags/tag124.xml"/><Relationship Id="rId19" Type="http://schemas.openxmlformats.org/officeDocument/2006/relationships/tags" Target="../tags/tag8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tags" Target="../tags/tag98.xml"/><Relationship Id="rId43" Type="http://schemas.openxmlformats.org/officeDocument/2006/relationships/tags" Target="../tags/tag106.xml"/><Relationship Id="rId48" Type="http://schemas.openxmlformats.org/officeDocument/2006/relationships/tags" Target="../tags/tag111.xml"/><Relationship Id="rId56" Type="http://schemas.openxmlformats.org/officeDocument/2006/relationships/tags" Target="../tags/tag119.xml"/><Relationship Id="rId64" Type="http://schemas.openxmlformats.org/officeDocument/2006/relationships/notesSlide" Target="../notesSlides/notesSlide7.xml"/><Relationship Id="rId8" Type="http://schemas.openxmlformats.org/officeDocument/2006/relationships/tags" Target="../tags/tag71.xml"/><Relationship Id="rId51" Type="http://schemas.openxmlformats.org/officeDocument/2006/relationships/tags" Target="../tags/tag114.xml"/><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38" Type="http://schemas.openxmlformats.org/officeDocument/2006/relationships/tags" Target="../tags/tag101.xml"/><Relationship Id="rId46" Type="http://schemas.openxmlformats.org/officeDocument/2006/relationships/tags" Target="../tags/tag109.xml"/><Relationship Id="rId59" Type="http://schemas.openxmlformats.org/officeDocument/2006/relationships/tags" Target="../tags/tag122.xml"/><Relationship Id="rId20" Type="http://schemas.openxmlformats.org/officeDocument/2006/relationships/tags" Target="../tags/tag83.xml"/><Relationship Id="rId41" Type="http://schemas.openxmlformats.org/officeDocument/2006/relationships/tags" Target="../tags/tag104.xml"/><Relationship Id="rId54" Type="http://schemas.openxmlformats.org/officeDocument/2006/relationships/tags" Target="../tags/tag117.xml"/><Relationship Id="rId62" Type="http://schemas.openxmlformats.org/officeDocument/2006/relationships/tags" Target="../tags/tag125.xml"/><Relationship Id="rId1" Type="http://schemas.openxmlformats.org/officeDocument/2006/relationships/tags" Target="../tags/tag64.xml"/><Relationship Id="rId6" Type="http://schemas.openxmlformats.org/officeDocument/2006/relationships/tags" Target="../tags/tag69.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tags" Target="../tags/tag99.xml"/><Relationship Id="rId49" Type="http://schemas.openxmlformats.org/officeDocument/2006/relationships/tags" Target="../tags/tag112.xml"/><Relationship Id="rId57" Type="http://schemas.openxmlformats.org/officeDocument/2006/relationships/tags" Target="../tags/tag120.xml"/><Relationship Id="rId10" Type="http://schemas.openxmlformats.org/officeDocument/2006/relationships/tags" Target="../tags/tag73.xml"/><Relationship Id="rId31" Type="http://schemas.openxmlformats.org/officeDocument/2006/relationships/tags" Target="../tags/tag94.xml"/><Relationship Id="rId44" Type="http://schemas.openxmlformats.org/officeDocument/2006/relationships/tags" Target="../tags/tag107.xml"/><Relationship Id="rId52" Type="http://schemas.openxmlformats.org/officeDocument/2006/relationships/tags" Target="../tags/tag115.xml"/><Relationship Id="rId60" Type="http://schemas.openxmlformats.org/officeDocument/2006/relationships/tags" Target="../tags/tag123.xml"/><Relationship Id="rId65" Type="http://schemas.openxmlformats.org/officeDocument/2006/relationships/oleObject" Target="../embeddings/oleObject2.bin"/><Relationship Id="rId4" Type="http://schemas.openxmlformats.org/officeDocument/2006/relationships/tags" Target="../tags/tag67.xml"/><Relationship Id="rId9" Type="http://schemas.openxmlformats.org/officeDocument/2006/relationships/tags" Target="../tags/tag72.xml"/><Relationship Id="rId13" Type="http://schemas.openxmlformats.org/officeDocument/2006/relationships/tags" Target="../tags/tag76.xml"/><Relationship Id="rId18" Type="http://schemas.openxmlformats.org/officeDocument/2006/relationships/tags" Target="../tags/tag81.xml"/><Relationship Id="rId39" Type="http://schemas.openxmlformats.org/officeDocument/2006/relationships/tags" Target="../tags/tag10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notesSlide" Target="../notesSlides/notesSlide8.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slideLayout" Target="../slideLayouts/slideLayout23.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image" Target="../media/image7.png"/><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50.xml"/></Relationships>
</file>

<file path=ppt/slides/_rels/slide27.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oleObject" Target="../embeddings/oleObject4.bin"/><Relationship Id="rId5" Type="http://schemas.openxmlformats.org/officeDocument/2006/relationships/notesSlide" Target="../notesSlides/notesSlide11.xml"/><Relationship Id="rId4"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5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5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56.xml"/></Relationships>
</file>

<file path=ppt/slides/_rels/slide31.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oleObject" Target="../embeddings/oleObject5.bin"/><Relationship Id="rId3" Type="http://schemas.openxmlformats.org/officeDocument/2006/relationships/tags" Target="../tags/tag159.xml"/><Relationship Id="rId21" Type="http://schemas.openxmlformats.org/officeDocument/2006/relationships/tags" Target="../tags/tag177.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notesSlide" Target="../notesSlides/notesSlide15.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slideLayout" Target="../slideLayouts/slideLayout23.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10" Type="http://schemas.openxmlformats.org/officeDocument/2006/relationships/tags" Target="../tags/tag166.xml"/><Relationship Id="rId19" Type="http://schemas.openxmlformats.org/officeDocument/2006/relationships/tags" Target="../tags/tag175.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180.xml"/></Relationships>
</file>

<file path=ppt/slides/_rels/slide33.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oleObject" Target="../embeddings/oleObject6.bin"/><Relationship Id="rId3" Type="http://schemas.openxmlformats.org/officeDocument/2006/relationships/tags" Target="../tags/tag183.xml"/><Relationship Id="rId21" Type="http://schemas.openxmlformats.org/officeDocument/2006/relationships/tags" Target="../tags/tag201.xml"/><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notesSlide" Target="../notesSlides/notesSlide17.xml"/><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slideLayout" Target="../slideLayouts/slideLayout23.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10" Type="http://schemas.openxmlformats.org/officeDocument/2006/relationships/tags" Target="../tags/tag190.xml"/><Relationship Id="rId19" Type="http://schemas.openxmlformats.org/officeDocument/2006/relationships/tags" Target="../tags/tag199.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0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064427ED-1E38-AEA5-6F74-55EEE7014D5E}"/>
              </a:ext>
            </a:extLst>
          </p:cNvPr>
          <p:cNvSpPr>
            <a:spLocks noGrp="1" noChangeArrowheads="1"/>
          </p:cNvSpPr>
          <p:nvPr>
            <p:ph type="title"/>
          </p:nvPr>
        </p:nvSpPr>
        <p:spPr/>
        <p:txBody>
          <a:bodyPr/>
          <a:lstStyle/>
          <a:p>
            <a:pPr eaLnBrk="1" hangingPunct="1"/>
            <a:r>
              <a:rPr lang="en-US" altLang="nb-NO"/>
              <a:t>Kapittel 6</a:t>
            </a:r>
            <a:br>
              <a:rPr lang="en-US" altLang="nb-NO"/>
            </a:br>
            <a:r>
              <a:rPr lang="en-US" altLang="nb-NO"/>
              <a:t>Verdistrømsanalyse (VSM)	</a:t>
            </a:r>
          </a:p>
        </p:txBody>
      </p:sp>
      <p:sp>
        <p:nvSpPr>
          <p:cNvPr id="20482" name="Rectangle 2">
            <a:extLst>
              <a:ext uri="{FF2B5EF4-FFF2-40B4-BE49-F238E27FC236}">
                <a16:creationId xmlns:a16="http://schemas.microsoft.com/office/drawing/2014/main" id="{747F2C4C-6FEB-0394-4901-5ABB27798832}"/>
              </a:ext>
            </a:extLst>
          </p:cNvPr>
          <p:cNvSpPr>
            <a:spLocks noGrp="1" noChangeArrowheads="1"/>
          </p:cNvSpPr>
          <p:nvPr>
            <p:ph type="body" idx="1"/>
          </p:nvPr>
        </p:nvSpPr>
        <p:spPr/>
        <p:txBody>
          <a:bodyPr/>
          <a:lstStyle/>
          <a:p>
            <a:pPr marL="0" indent="0" eaLnBrk="1" hangingPunct="1">
              <a:defRPr/>
            </a:pPr>
            <a:r>
              <a:rPr lang="en-US" dirty="0">
                <a:sym typeface="Gill Sans Light" charset="0"/>
              </a:rPr>
              <a:t>LEAN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31D341B2-1B13-0BE7-EFE0-D6BA21B7FDA3}"/>
              </a:ext>
            </a:extLst>
          </p:cNvPr>
          <p:cNvSpPr>
            <a:spLocks noGrp="1" noChangeArrowheads="1"/>
          </p:cNvSpPr>
          <p:nvPr>
            <p:ph type="title"/>
          </p:nvPr>
        </p:nvSpPr>
        <p:spPr/>
        <p:txBody>
          <a:bodyPr/>
          <a:lstStyle/>
          <a:p>
            <a:pPr eaLnBrk="1" hangingPunct="1"/>
            <a:r>
              <a:rPr lang="nb-NO" altLang="nb-NO" sz="5400">
                <a:latin typeface="Garamond" panose="02020404030301010803" pitchFamily="18" charset="0"/>
                <a:ea typeface="ＭＳ Ｐゴシック" panose="020B0600070205080204" pitchFamily="34" charset="-128"/>
              </a:rPr>
              <a:t>Begynn med å kartlegge hvordan den valgte flyten ser ut idag</a:t>
            </a:r>
          </a:p>
        </p:txBody>
      </p:sp>
      <p:sp>
        <p:nvSpPr>
          <p:cNvPr id="41986" name="Rectangle 3">
            <a:extLst>
              <a:ext uri="{FF2B5EF4-FFF2-40B4-BE49-F238E27FC236}">
                <a16:creationId xmlns:a16="http://schemas.microsoft.com/office/drawing/2014/main" id="{233FA2E9-428F-E4F1-34D0-D3D167905CBD}"/>
              </a:ext>
            </a:extLst>
          </p:cNvPr>
          <p:cNvSpPr>
            <a:spLocks noGrp="1" noChangeArrowheads="1"/>
          </p:cNvSpPr>
          <p:nvPr>
            <p:ph type="body" idx="1"/>
          </p:nvPr>
        </p:nvSpPr>
        <p:spPr bwMode="auto">
          <a:xfrm>
            <a:off x="650875" y="2551113"/>
            <a:ext cx="11703050" cy="6443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eaLnBrk="1" hangingPunct="1"/>
            <a:r>
              <a:rPr lang="nb-NO" altLang="nb-NO" sz="3400">
                <a:latin typeface="Arial" panose="020B0604020202020204" pitchFamily="34" charset="0"/>
                <a:ea typeface="ＭＳ Ｐゴシック" panose="020B0600070205080204" pitchFamily="34" charset="-128"/>
              </a:rPr>
              <a:t>Når du skal gjennomføre en verdiflytskartlegging, begynner du med å danne et bilde over hvordan flyten ser ut i dag – VSM over nåsituasjon</a:t>
            </a:r>
          </a:p>
          <a:p>
            <a:pPr eaLnBrk="1" hangingPunct="1"/>
            <a:r>
              <a:rPr lang="nb-NO" altLang="nb-NO" sz="3400" b="1">
                <a:latin typeface="Arial" panose="020B0604020202020204" pitchFamily="34" charset="0"/>
                <a:ea typeface="ＭＳ Ｐゴシック" panose="020B0600070205080204" pitchFamily="34" charset="-128"/>
              </a:rPr>
              <a:t>OBS! </a:t>
            </a:r>
            <a:r>
              <a:rPr lang="nb-NO" altLang="nb-NO" sz="3400">
                <a:latin typeface="Arial" panose="020B0604020202020204" pitchFamily="34" charset="0"/>
                <a:ea typeface="ＭＳ Ｐゴシック" panose="020B0600070205080204" pitchFamily="34" charset="-128"/>
              </a:rPr>
              <a:t>Lag et så virkelighetsnært bilde som mulig og unngå å få med detaljer som viser hvordan du skulle ønske å det fungerte</a:t>
            </a:r>
          </a:p>
          <a:p>
            <a:pPr eaLnBrk="1" hangingPunct="1"/>
            <a:r>
              <a:rPr lang="nb-NO" altLang="nb-NO" sz="3400">
                <a:latin typeface="Arial" panose="020B0604020202020204" pitchFamily="34" charset="0"/>
                <a:ea typeface="ＭＳ Ｐゴシック" panose="020B0600070205080204" pitchFamily="34" charset="-128"/>
              </a:rPr>
              <a:t>Detaljer er bra men helhetssyn er viktigst</a:t>
            </a:r>
          </a:p>
          <a:p>
            <a:pPr eaLnBrk="1" hangingPunct="1"/>
            <a:r>
              <a:rPr lang="nb-NO" altLang="nb-NO" sz="3400">
                <a:latin typeface="Arial" panose="020B0604020202020204" pitchFamily="34" charset="0"/>
                <a:ea typeface="ＭＳ Ｐゴシック" panose="020B0600070205080204" pitchFamily="34" charset="-128"/>
              </a:rPr>
              <a:t>Ikke gjennomfør en kartlegging ved skrivebordet som ikke har rot i virkeligheten</a:t>
            </a:r>
            <a:endParaRPr lang="nb-NO" altLang="nb-NO" sz="3400">
              <a:solidFill>
                <a:srgbClr val="000000"/>
              </a:solidFill>
              <a:latin typeface="Arial" panose="020B0604020202020204" pitchFamily="34" charset="0"/>
              <a:ea typeface="ＭＳ Ｐゴシック" panose="020B0600070205080204" pitchFamily="34" charset="-128"/>
            </a:endParaRPr>
          </a:p>
          <a:p>
            <a:pPr eaLnBrk="1" hangingPunct="1"/>
            <a:endParaRPr lang="nb-NO" altLang="nb-NO" sz="3400">
              <a:latin typeface="Arial" panose="020B0604020202020204" pitchFamily="34" charset="0"/>
              <a:ea typeface="ＭＳ Ｐゴシック" panose="020B0600070205080204"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D441B4BB-624A-BF0A-9962-AA75FC5E565F}"/>
              </a:ext>
            </a:extLst>
          </p:cNvPr>
          <p:cNvSpPr>
            <a:spLocks noGrp="1" noChangeArrowheads="1"/>
          </p:cNvSpPr>
          <p:nvPr>
            <p:ph type="title"/>
          </p:nvPr>
        </p:nvSpPr>
        <p:spPr/>
        <p:txBody>
          <a:bodyPr/>
          <a:lstStyle/>
          <a:p>
            <a:pPr eaLnBrk="1" hangingPunct="1">
              <a:defRPr/>
            </a:pPr>
            <a:r>
              <a:rPr lang="en-US">
                <a:latin typeface="Garamond" charset="0"/>
                <a:ea typeface="MS PGothic" charset="0"/>
                <a:sym typeface="Gill Sans Light" charset="0"/>
              </a:rPr>
              <a:t>Hva kreves rent praktisk?</a:t>
            </a:r>
            <a:endParaRPr lang="sv-SE">
              <a:latin typeface="Garamond" charset="0"/>
              <a:ea typeface="MS PGothic" charset="0"/>
              <a:sym typeface="Gill Sans Light" charset="0"/>
            </a:endParaRPr>
          </a:p>
        </p:txBody>
      </p:sp>
      <p:sp>
        <p:nvSpPr>
          <p:cNvPr id="90115" name="Rectangle 3">
            <a:extLst>
              <a:ext uri="{FF2B5EF4-FFF2-40B4-BE49-F238E27FC236}">
                <a16:creationId xmlns:a16="http://schemas.microsoft.com/office/drawing/2014/main" id="{064FF580-DDCF-BB16-AA34-8FA0131C91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eaLnBrk="1" hangingPunct="1"/>
            <a:r>
              <a:rPr lang="nb-NO" altLang="nb-NO">
                <a:latin typeface="Arial" panose="020B0604020202020204" pitchFamily="34" charset="0"/>
                <a:ea typeface="ＭＳ Ｐゴシック" panose="020B0600070205080204" pitchFamily="34" charset="-128"/>
              </a:rPr>
              <a:t>Det finnes standardfigurer, men det går bra å bruke de symboler dere selv synes er brukbare</a:t>
            </a:r>
          </a:p>
          <a:p>
            <a:pPr eaLnBrk="1" hangingPunct="1"/>
            <a:r>
              <a:rPr lang="nb-NO" altLang="nb-NO">
                <a:latin typeface="Arial" panose="020B0604020202020204" pitchFamily="34" charset="0"/>
                <a:ea typeface="ＭＳ Ｐゴシック" panose="020B0600070205080204" pitchFamily="34" charset="-128"/>
              </a:rPr>
              <a:t>Gjør kartleggingen på et vanlig papir</a:t>
            </a:r>
          </a:p>
          <a:p>
            <a:pPr lvl="1" eaLnBrk="1" hangingPunct="1"/>
            <a:r>
              <a:rPr lang="nb-NO" altLang="nb-NO">
                <a:latin typeface="Arial" panose="020B0604020202020204" pitchFamily="34" charset="0"/>
                <a:ea typeface="ＭＳ Ｐゴシック" panose="020B0600070205080204" pitchFamily="34" charset="-128"/>
              </a:rPr>
              <a:t>Anvend A3-format</a:t>
            </a:r>
          </a:p>
          <a:p>
            <a:pPr lvl="1" eaLnBrk="1" hangingPunct="1"/>
            <a:r>
              <a:rPr lang="nb-NO" altLang="nb-NO">
                <a:latin typeface="Arial" panose="020B0604020202020204" pitchFamily="34" charset="0"/>
                <a:ea typeface="ＭＳ Ｐゴシック" panose="020B0600070205080204" pitchFamily="34" charset="-128"/>
              </a:rPr>
              <a:t>Tegn med blyant</a:t>
            </a:r>
          </a:p>
          <a:p>
            <a:pPr lvl="1" eaLnBrk="1" hangingPunct="1"/>
            <a:r>
              <a:rPr lang="nb-NO" altLang="nb-NO">
                <a:latin typeface="Arial" panose="020B0604020202020204" pitchFamily="34" charset="0"/>
                <a:ea typeface="ＭＳ Ｐゴシック" panose="020B0600070205080204" pitchFamily="34" charset="-128"/>
              </a:rPr>
              <a:t>Ha med viskelær, kalkulator, linjal, post-it-lapper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fade">
                                      <p:cBhvr>
                                        <p:cTn id="22" dur="500"/>
                                        <p:tgtEl>
                                          <p:spTgt spid="90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fade">
                                      <p:cBhvr>
                                        <p:cTn id="27"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9325C490-9401-EA43-4F8F-FC3A1A99E546}"/>
              </a:ext>
            </a:extLst>
          </p:cNvPr>
          <p:cNvSpPr>
            <a:spLocks noGrp="1" noChangeArrowheads="1"/>
          </p:cNvSpPr>
          <p:nvPr>
            <p:ph type="title"/>
          </p:nvPr>
        </p:nvSpPr>
        <p:spPr>
          <a:xfrm>
            <a:off x="458788" y="325438"/>
            <a:ext cx="12112625" cy="1625600"/>
          </a:xfrm>
        </p:spPr>
        <p:txBody>
          <a:bodyPr/>
          <a:lstStyle/>
          <a:p>
            <a:pPr eaLnBrk="1" hangingPunct="1"/>
            <a:r>
              <a:rPr lang="nb-NO" altLang="nb-NO" sz="3400">
                <a:latin typeface="Garamond" panose="02020404030301010803" pitchFamily="18" charset="0"/>
                <a:ea typeface="ＭＳ Ｐゴシック" panose="020B0600070205080204" pitchFamily="34" charset="-128"/>
              </a:rPr>
              <a:t>Symboler – VSM skaper et felles språk for å beskrive prosesser. Deretter kan forbedringsmuligheter diskuteres </a:t>
            </a:r>
          </a:p>
        </p:txBody>
      </p:sp>
      <p:grpSp>
        <p:nvGrpSpPr>
          <p:cNvPr id="45058" name="Group 3">
            <a:extLst>
              <a:ext uri="{FF2B5EF4-FFF2-40B4-BE49-F238E27FC236}">
                <a16:creationId xmlns:a16="http://schemas.microsoft.com/office/drawing/2014/main" id="{1987B0BC-75F9-6ECE-B845-FD85EF31D5A1}"/>
              </a:ext>
            </a:extLst>
          </p:cNvPr>
          <p:cNvGrpSpPr>
            <a:grpSpLocks noChangeAspect="1"/>
          </p:cNvGrpSpPr>
          <p:nvPr/>
        </p:nvGrpSpPr>
        <p:grpSpPr bwMode="auto">
          <a:xfrm>
            <a:off x="1204913" y="2065338"/>
            <a:ext cx="827087" cy="688975"/>
            <a:chOff x="2600" y="939"/>
            <a:chExt cx="486" cy="374"/>
          </a:xfrm>
        </p:grpSpPr>
        <p:sp>
          <p:nvSpPr>
            <p:cNvPr id="45201" name="Rectangle 4">
              <a:extLst>
                <a:ext uri="{FF2B5EF4-FFF2-40B4-BE49-F238E27FC236}">
                  <a16:creationId xmlns:a16="http://schemas.microsoft.com/office/drawing/2014/main" id="{B302C60F-434C-7AA4-E85F-69C194C0CF3A}"/>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202" name="Rectangle 5">
              <a:extLst>
                <a:ext uri="{FF2B5EF4-FFF2-40B4-BE49-F238E27FC236}">
                  <a16:creationId xmlns:a16="http://schemas.microsoft.com/office/drawing/2014/main" id="{A81CB8FF-2896-2B89-7011-BDD374255B4F}"/>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203" name="Rectangle 6">
              <a:extLst>
                <a:ext uri="{FF2B5EF4-FFF2-40B4-BE49-F238E27FC236}">
                  <a16:creationId xmlns:a16="http://schemas.microsoft.com/office/drawing/2014/main" id="{F4CA7CFA-F8CF-B808-0A8F-41E83369CBBC}"/>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Prosess</a:t>
              </a:r>
            </a:p>
          </p:txBody>
        </p:sp>
      </p:grpSp>
      <p:sp>
        <p:nvSpPr>
          <p:cNvPr id="45059" name="Rectangle 7">
            <a:extLst>
              <a:ext uri="{FF2B5EF4-FFF2-40B4-BE49-F238E27FC236}">
                <a16:creationId xmlns:a16="http://schemas.microsoft.com/office/drawing/2014/main" id="{1A746BA7-0AE0-9477-AB18-A8DFB1BA0372}"/>
              </a:ext>
            </a:extLst>
          </p:cNvPr>
          <p:cNvSpPr>
            <a:spLocks noChangeArrowheads="1"/>
          </p:cNvSpPr>
          <p:nvPr/>
        </p:nvSpPr>
        <p:spPr bwMode="auto">
          <a:xfrm>
            <a:off x="1322388" y="2808288"/>
            <a:ext cx="628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Prosess</a:t>
            </a:r>
            <a:endParaRPr lang="en-US" altLang="nb-NO" sz="1300"/>
          </a:p>
        </p:txBody>
      </p:sp>
      <p:grpSp>
        <p:nvGrpSpPr>
          <p:cNvPr id="45060" name="Group 8">
            <a:extLst>
              <a:ext uri="{FF2B5EF4-FFF2-40B4-BE49-F238E27FC236}">
                <a16:creationId xmlns:a16="http://schemas.microsoft.com/office/drawing/2014/main" id="{0F273CFD-F5F6-18AA-6E7C-8A8037430FE1}"/>
              </a:ext>
            </a:extLst>
          </p:cNvPr>
          <p:cNvGrpSpPr>
            <a:grpSpLocks/>
          </p:cNvGrpSpPr>
          <p:nvPr/>
        </p:nvGrpSpPr>
        <p:grpSpPr bwMode="auto">
          <a:xfrm>
            <a:off x="4021138" y="2038350"/>
            <a:ext cx="801687" cy="725488"/>
            <a:chOff x="3251" y="859"/>
            <a:chExt cx="385" cy="321"/>
          </a:xfrm>
        </p:grpSpPr>
        <p:sp>
          <p:nvSpPr>
            <p:cNvPr id="45199" name="Freeform 9">
              <a:extLst>
                <a:ext uri="{FF2B5EF4-FFF2-40B4-BE49-F238E27FC236}">
                  <a16:creationId xmlns:a16="http://schemas.microsoft.com/office/drawing/2014/main" id="{0E659E7D-F10C-96C1-6E1C-A2BABBA02806}"/>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200" name="Rectangle 10">
              <a:extLst>
                <a:ext uri="{FF2B5EF4-FFF2-40B4-BE49-F238E27FC236}">
                  <a16:creationId xmlns:a16="http://schemas.microsoft.com/office/drawing/2014/main" id="{3A52C97E-390D-CBB5-3905-600B9767CBE0}"/>
                </a:ext>
              </a:extLst>
            </p:cNvPr>
            <p:cNvSpPr>
              <a:spLocks noChangeAspect="1" noChangeArrowheads="1"/>
            </p:cNvSpPr>
            <p:nvPr/>
          </p:nvSpPr>
          <p:spPr bwMode="auto">
            <a:xfrm>
              <a:off x="3323" y="981"/>
              <a:ext cx="20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solidFill>
                    <a:srgbClr val="000000"/>
                  </a:solidFill>
                </a:rPr>
                <a:t>Foretak</a:t>
              </a:r>
              <a:endParaRPr lang="en-US" altLang="nb-NO" sz="1100"/>
            </a:p>
          </p:txBody>
        </p:sp>
      </p:grpSp>
      <p:sp>
        <p:nvSpPr>
          <p:cNvPr id="45061" name="Rectangle 11">
            <a:extLst>
              <a:ext uri="{FF2B5EF4-FFF2-40B4-BE49-F238E27FC236}">
                <a16:creationId xmlns:a16="http://schemas.microsoft.com/office/drawing/2014/main" id="{186BE29D-D2DE-2725-EF65-A8B8C79C2758}"/>
              </a:ext>
            </a:extLst>
          </p:cNvPr>
          <p:cNvSpPr>
            <a:spLocks noChangeArrowheads="1"/>
          </p:cNvSpPr>
          <p:nvPr/>
        </p:nvSpPr>
        <p:spPr bwMode="auto">
          <a:xfrm>
            <a:off x="3775075" y="2817813"/>
            <a:ext cx="14271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Kunde/Leverandør</a:t>
            </a:r>
            <a:endParaRPr lang="en-US" altLang="nb-NO" sz="1300"/>
          </a:p>
        </p:txBody>
      </p:sp>
      <p:grpSp>
        <p:nvGrpSpPr>
          <p:cNvPr id="45062" name="Group 12">
            <a:extLst>
              <a:ext uri="{FF2B5EF4-FFF2-40B4-BE49-F238E27FC236}">
                <a16:creationId xmlns:a16="http://schemas.microsoft.com/office/drawing/2014/main" id="{13E3E719-88AE-1F28-A8FE-CFB434BF758C}"/>
              </a:ext>
            </a:extLst>
          </p:cNvPr>
          <p:cNvGrpSpPr>
            <a:grpSpLocks/>
          </p:cNvGrpSpPr>
          <p:nvPr/>
        </p:nvGrpSpPr>
        <p:grpSpPr bwMode="auto">
          <a:xfrm>
            <a:off x="2624138" y="2043113"/>
            <a:ext cx="968375" cy="787400"/>
            <a:chOff x="1252" y="863"/>
            <a:chExt cx="465" cy="349"/>
          </a:xfrm>
        </p:grpSpPr>
        <p:sp>
          <p:nvSpPr>
            <p:cNvPr id="45194" name="Rectangle 13">
              <a:extLst>
                <a:ext uri="{FF2B5EF4-FFF2-40B4-BE49-F238E27FC236}">
                  <a16:creationId xmlns:a16="http://schemas.microsoft.com/office/drawing/2014/main" id="{493137C5-B1B6-CCD0-6113-F4209844BEE7}"/>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a:t>
              </a:r>
            </a:p>
          </p:txBody>
        </p:sp>
        <p:sp>
          <p:nvSpPr>
            <p:cNvPr id="45195" name="Rectangle 14">
              <a:extLst>
                <a:ext uri="{FF2B5EF4-FFF2-40B4-BE49-F238E27FC236}">
                  <a16:creationId xmlns:a16="http://schemas.microsoft.com/office/drawing/2014/main" id="{A1687B57-E521-53F7-7425-5F06194EEE93}"/>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a:t>
              </a:r>
            </a:p>
          </p:txBody>
        </p:sp>
        <p:sp>
          <p:nvSpPr>
            <p:cNvPr id="45196" name="Rectangle 15">
              <a:extLst>
                <a:ext uri="{FF2B5EF4-FFF2-40B4-BE49-F238E27FC236}">
                  <a16:creationId xmlns:a16="http://schemas.microsoft.com/office/drawing/2014/main" id="{8A03C242-5F06-6A6D-6E95-5A6D21151C04}"/>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97" name="Rectangle 16">
              <a:extLst>
                <a:ext uri="{FF2B5EF4-FFF2-40B4-BE49-F238E27FC236}">
                  <a16:creationId xmlns:a16="http://schemas.microsoft.com/office/drawing/2014/main" id="{5C7B1893-177E-38EC-6D0E-492C20B65989}"/>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98" name="Rectangle 17">
              <a:extLst>
                <a:ext uri="{FF2B5EF4-FFF2-40B4-BE49-F238E27FC236}">
                  <a16:creationId xmlns:a16="http://schemas.microsoft.com/office/drawing/2014/main" id="{B8B18D1E-5F1B-D67D-632A-82751B279620}"/>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C/T =</a:t>
              </a:r>
            </a:p>
          </p:txBody>
        </p:sp>
      </p:grpSp>
      <p:sp>
        <p:nvSpPr>
          <p:cNvPr id="45063" name="Rectangle 18">
            <a:extLst>
              <a:ext uri="{FF2B5EF4-FFF2-40B4-BE49-F238E27FC236}">
                <a16:creationId xmlns:a16="http://schemas.microsoft.com/office/drawing/2014/main" id="{9818499F-1E79-2608-504C-28F1E39641D0}"/>
              </a:ext>
            </a:extLst>
          </p:cNvPr>
          <p:cNvSpPr>
            <a:spLocks noChangeArrowheads="1"/>
          </p:cNvSpPr>
          <p:nvPr/>
        </p:nvSpPr>
        <p:spPr bwMode="auto">
          <a:xfrm>
            <a:off x="2757488" y="2909888"/>
            <a:ext cx="819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Databoks</a:t>
            </a:r>
          </a:p>
        </p:txBody>
      </p:sp>
      <p:grpSp>
        <p:nvGrpSpPr>
          <p:cNvPr id="45064" name="Group 19">
            <a:extLst>
              <a:ext uri="{FF2B5EF4-FFF2-40B4-BE49-F238E27FC236}">
                <a16:creationId xmlns:a16="http://schemas.microsoft.com/office/drawing/2014/main" id="{21C4630E-C600-F15B-0354-9793DEFC62EF}"/>
              </a:ext>
            </a:extLst>
          </p:cNvPr>
          <p:cNvGrpSpPr>
            <a:grpSpLocks/>
          </p:cNvGrpSpPr>
          <p:nvPr/>
        </p:nvGrpSpPr>
        <p:grpSpPr bwMode="auto">
          <a:xfrm>
            <a:off x="6742113" y="2025650"/>
            <a:ext cx="679450" cy="657225"/>
            <a:chOff x="4456" y="969"/>
            <a:chExt cx="326" cy="291"/>
          </a:xfrm>
        </p:grpSpPr>
        <p:sp>
          <p:nvSpPr>
            <p:cNvPr id="45191" name="Freeform 20">
              <a:extLst>
                <a:ext uri="{FF2B5EF4-FFF2-40B4-BE49-F238E27FC236}">
                  <a16:creationId xmlns:a16="http://schemas.microsoft.com/office/drawing/2014/main" id="{F88B2FD4-697D-DF03-C86D-B385A4E375E4}"/>
                </a:ext>
              </a:extLst>
            </p:cNvPr>
            <p:cNvSpPr>
              <a:spLocks/>
            </p:cNvSpPr>
            <p:nvPr/>
          </p:nvSpPr>
          <p:spPr bwMode="auto">
            <a:xfrm>
              <a:off x="4456" y="969"/>
              <a:ext cx="326" cy="291"/>
            </a:xfrm>
            <a:custGeom>
              <a:avLst/>
              <a:gdLst>
                <a:gd name="T0" fmla="*/ 164 w 326"/>
                <a:gd name="T1" fmla="*/ 0 h 291"/>
                <a:gd name="T2" fmla="*/ 326 w 326"/>
                <a:gd name="T3" fmla="*/ 290 h 291"/>
                <a:gd name="T4" fmla="*/ 0 w 326"/>
                <a:gd name="T5" fmla="*/ 291 h 291"/>
                <a:gd name="T6" fmla="*/ 164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5192" name="Freeform 21">
              <a:extLst>
                <a:ext uri="{FF2B5EF4-FFF2-40B4-BE49-F238E27FC236}">
                  <a16:creationId xmlns:a16="http://schemas.microsoft.com/office/drawing/2014/main" id="{B1C09263-166E-B97A-CDE6-975091CE3510}"/>
                </a:ext>
              </a:extLst>
            </p:cNvPr>
            <p:cNvSpPr>
              <a:spLocks/>
            </p:cNvSpPr>
            <p:nvPr/>
          </p:nvSpPr>
          <p:spPr bwMode="auto">
            <a:xfrm>
              <a:off x="4456" y="969"/>
              <a:ext cx="326" cy="291"/>
            </a:xfrm>
            <a:custGeom>
              <a:avLst/>
              <a:gdLst>
                <a:gd name="T0" fmla="*/ 164 w 326"/>
                <a:gd name="T1" fmla="*/ 0 h 291"/>
                <a:gd name="T2" fmla="*/ 326 w 326"/>
                <a:gd name="T3" fmla="*/ 290 h 291"/>
                <a:gd name="T4" fmla="*/ 0 w 326"/>
                <a:gd name="T5" fmla="*/ 291 h 291"/>
                <a:gd name="T6" fmla="*/ 164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93" name="Rectangle 22">
              <a:extLst>
                <a:ext uri="{FF2B5EF4-FFF2-40B4-BE49-F238E27FC236}">
                  <a16:creationId xmlns:a16="http://schemas.microsoft.com/office/drawing/2014/main" id="{2CA4F991-8F52-AB24-A215-E495B71E666D}"/>
                </a:ext>
              </a:extLst>
            </p:cNvPr>
            <p:cNvSpPr>
              <a:spLocks noChangeArrowheads="1"/>
            </p:cNvSpPr>
            <p:nvPr/>
          </p:nvSpPr>
          <p:spPr bwMode="auto">
            <a:xfrm>
              <a:off x="4599" y="1097"/>
              <a:ext cx="7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2000">
                  <a:solidFill>
                    <a:srgbClr val="000000"/>
                  </a:solidFill>
                  <a:latin typeface="Times New Roman" panose="02020603050405020304" pitchFamily="18" charset="0"/>
                </a:rPr>
                <a:t>L</a:t>
              </a:r>
              <a:endParaRPr lang="en-US" altLang="nb-NO"/>
            </a:p>
          </p:txBody>
        </p:sp>
      </p:grpSp>
      <p:sp>
        <p:nvSpPr>
          <p:cNvPr id="45065" name="Rectangle 23">
            <a:extLst>
              <a:ext uri="{FF2B5EF4-FFF2-40B4-BE49-F238E27FC236}">
                <a16:creationId xmlns:a16="http://schemas.microsoft.com/office/drawing/2014/main" id="{276BD764-97D8-C0C6-3901-FCD00E71B1BB}"/>
              </a:ext>
            </a:extLst>
          </p:cNvPr>
          <p:cNvSpPr>
            <a:spLocks noChangeArrowheads="1"/>
          </p:cNvSpPr>
          <p:nvPr/>
        </p:nvSpPr>
        <p:spPr bwMode="auto">
          <a:xfrm>
            <a:off x="6662738" y="2862263"/>
            <a:ext cx="841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Lager</a:t>
            </a:r>
          </a:p>
        </p:txBody>
      </p:sp>
      <p:grpSp>
        <p:nvGrpSpPr>
          <p:cNvPr id="45066" name="Group 24">
            <a:extLst>
              <a:ext uri="{FF2B5EF4-FFF2-40B4-BE49-F238E27FC236}">
                <a16:creationId xmlns:a16="http://schemas.microsoft.com/office/drawing/2014/main" id="{3B5E0B2A-B90B-9B37-0125-E8AE0FFC264C}"/>
              </a:ext>
            </a:extLst>
          </p:cNvPr>
          <p:cNvGrpSpPr>
            <a:grpSpLocks/>
          </p:cNvGrpSpPr>
          <p:nvPr/>
        </p:nvGrpSpPr>
        <p:grpSpPr bwMode="auto">
          <a:xfrm>
            <a:off x="5448300" y="2122488"/>
            <a:ext cx="942975" cy="614362"/>
            <a:chOff x="5004" y="937"/>
            <a:chExt cx="453" cy="272"/>
          </a:xfrm>
        </p:grpSpPr>
        <p:sp>
          <p:nvSpPr>
            <p:cNvPr id="45183" name="Freeform 25">
              <a:extLst>
                <a:ext uri="{FF2B5EF4-FFF2-40B4-BE49-F238E27FC236}">
                  <a16:creationId xmlns:a16="http://schemas.microsoft.com/office/drawing/2014/main" id="{1F52B492-773D-7369-9CAF-0732135C8979}"/>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5184" name="Freeform 26">
              <a:extLst>
                <a:ext uri="{FF2B5EF4-FFF2-40B4-BE49-F238E27FC236}">
                  <a16:creationId xmlns:a16="http://schemas.microsoft.com/office/drawing/2014/main" id="{10C2EEFD-8562-18F1-1577-288950DB9761}"/>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85" name="Rectangle 27">
              <a:extLst>
                <a:ext uri="{FF2B5EF4-FFF2-40B4-BE49-F238E27FC236}">
                  <a16:creationId xmlns:a16="http://schemas.microsoft.com/office/drawing/2014/main" id="{23E6F710-6C2A-F29B-14B2-AA0F6F9373D9}"/>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86" name="Rectangle 28">
              <a:extLst>
                <a:ext uri="{FF2B5EF4-FFF2-40B4-BE49-F238E27FC236}">
                  <a16:creationId xmlns:a16="http://schemas.microsoft.com/office/drawing/2014/main" id="{1D3C8087-FFCB-8DA5-EACB-A9622BC9A280}"/>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87" name="Freeform 29">
              <a:extLst>
                <a:ext uri="{FF2B5EF4-FFF2-40B4-BE49-F238E27FC236}">
                  <a16:creationId xmlns:a16="http://schemas.microsoft.com/office/drawing/2014/main" id="{4058738C-352D-049A-AEFC-1532DF9882DD}"/>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45188" name="Freeform 30">
              <a:extLst>
                <a:ext uri="{FF2B5EF4-FFF2-40B4-BE49-F238E27FC236}">
                  <a16:creationId xmlns:a16="http://schemas.microsoft.com/office/drawing/2014/main" id="{93B5DECD-89C7-B67F-D9B4-A54FFD4B115A}"/>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89" name="Freeform 31">
              <a:extLst>
                <a:ext uri="{FF2B5EF4-FFF2-40B4-BE49-F238E27FC236}">
                  <a16:creationId xmlns:a16="http://schemas.microsoft.com/office/drawing/2014/main" id="{166B3CB9-A2F1-1EAD-2567-F39392AAC470}"/>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45190" name="Freeform 32">
              <a:extLst>
                <a:ext uri="{FF2B5EF4-FFF2-40B4-BE49-F238E27FC236}">
                  <a16:creationId xmlns:a16="http://schemas.microsoft.com/office/drawing/2014/main" id="{0C512319-B72C-332E-5674-5EDCE894370A}"/>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45067" name="Rectangle 33">
            <a:extLst>
              <a:ext uri="{FF2B5EF4-FFF2-40B4-BE49-F238E27FC236}">
                <a16:creationId xmlns:a16="http://schemas.microsoft.com/office/drawing/2014/main" id="{34953338-047B-5FEF-C21E-002DDB74B379}"/>
              </a:ext>
            </a:extLst>
          </p:cNvPr>
          <p:cNvSpPr>
            <a:spLocks noChangeArrowheads="1"/>
          </p:cNvSpPr>
          <p:nvPr/>
        </p:nvSpPr>
        <p:spPr bwMode="auto">
          <a:xfrm>
            <a:off x="5480050" y="2855913"/>
            <a:ext cx="8048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Transport</a:t>
            </a:r>
          </a:p>
        </p:txBody>
      </p:sp>
      <p:sp>
        <p:nvSpPr>
          <p:cNvPr id="45068" name="Rectangle 34">
            <a:extLst>
              <a:ext uri="{FF2B5EF4-FFF2-40B4-BE49-F238E27FC236}">
                <a16:creationId xmlns:a16="http://schemas.microsoft.com/office/drawing/2014/main" id="{625F52B5-4701-6B1D-6BF7-51906083E746}"/>
              </a:ext>
            </a:extLst>
          </p:cNvPr>
          <p:cNvSpPr>
            <a:spLocks noChangeArrowheads="1"/>
          </p:cNvSpPr>
          <p:nvPr/>
        </p:nvSpPr>
        <p:spPr bwMode="auto">
          <a:xfrm>
            <a:off x="2711450" y="3802063"/>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Trykkende flyt</a:t>
            </a:r>
          </a:p>
        </p:txBody>
      </p:sp>
      <p:grpSp>
        <p:nvGrpSpPr>
          <p:cNvPr id="45069" name="Group 35">
            <a:extLst>
              <a:ext uri="{FF2B5EF4-FFF2-40B4-BE49-F238E27FC236}">
                <a16:creationId xmlns:a16="http://schemas.microsoft.com/office/drawing/2014/main" id="{8BE50DEE-282B-15C1-12C4-7DF83437594E}"/>
              </a:ext>
            </a:extLst>
          </p:cNvPr>
          <p:cNvGrpSpPr>
            <a:grpSpLocks/>
          </p:cNvGrpSpPr>
          <p:nvPr/>
        </p:nvGrpSpPr>
        <p:grpSpPr bwMode="auto">
          <a:xfrm>
            <a:off x="8096250" y="2092325"/>
            <a:ext cx="1131888" cy="633413"/>
            <a:chOff x="5283" y="787"/>
            <a:chExt cx="589" cy="280"/>
          </a:xfrm>
        </p:grpSpPr>
        <p:sp>
          <p:nvSpPr>
            <p:cNvPr id="45177" name="Line 36">
              <a:extLst>
                <a:ext uri="{FF2B5EF4-FFF2-40B4-BE49-F238E27FC236}">
                  <a16:creationId xmlns:a16="http://schemas.microsoft.com/office/drawing/2014/main" id="{DF560617-A7E6-DB3B-D4B8-047DA1FCBBFA}"/>
                </a:ext>
              </a:extLst>
            </p:cNvPr>
            <p:cNvSpPr>
              <a:spLocks noChangeShapeType="1"/>
            </p:cNvSpPr>
            <p:nvPr/>
          </p:nvSpPr>
          <p:spPr bwMode="auto">
            <a:xfrm>
              <a:off x="5283" y="891"/>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78" name="Line 37">
              <a:extLst>
                <a:ext uri="{FF2B5EF4-FFF2-40B4-BE49-F238E27FC236}">
                  <a16:creationId xmlns:a16="http://schemas.microsoft.com/office/drawing/2014/main" id="{D2425D93-F312-5052-165F-7EDD759ECE67}"/>
                </a:ext>
              </a:extLst>
            </p:cNvPr>
            <p:cNvSpPr>
              <a:spLocks noChangeShapeType="1"/>
            </p:cNvSpPr>
            <p:nvPr/>
          </p:nvSpPr>
          <p:spPr bwMode="auto">
            <a:xfrm>
              <a:off x="5283" y="1066"/>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79" name="Rectangle 38">
              <a:extLst>
                <a:ext uri="{FF2B5EF4-FFF2-40B4-BE49-F238E27FC236}">
                  <a16:creationId xmlns:a16="http://schemas.microsoft.com/office/drawing/2014/main" id="{B54261EA-C7CC-EBAD-747D-A7C41A5F2652}"/>
                </a:ext>
              </a:extLst>
            </p:cNvPr>
            <p:cNvSpPr>
              <a:spLocks noChangeArrowheads="1"/>
            </p:cNvSpPr>
            <p:nvPr/>
          </p:nvSpPr>
          <p:spPr bwMode="auto">
            <a:xfrm>
              <a:off x="5457" y="917"/>
              <a:ext cx="2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solidFill>
                    <a:srgbClr val="000000"/>
                  </a:solidFill>
                </a:rPr>
                <a:t>FIFU</a:t>
              </a:r>
              <a:endParaRPr lang="en-US" altLang="nb-NO" sz="1700"/>
            </a:p>
          </p:txBody>
        </p:sp>
        <p:sp>
          <p:nvSpPr>
            <p:cNvPr id="45180" name="Line 39">
              <a:extLst>
                <a:ext uri="{FF2B5EF4-FFF2-40B4-BE49-F238E27FC236}">
                  <a16:creationId xmlns:a16="http://schemas.microsoft.com/office/drawing/2014/main" id="{3E74A551-855D-25D3-58FB-E8CE8E14C244}"/>
                </a:ext>
              </a:extLst>
            </p:cNvPr>
            <p:cNvSpPr>
              <a:spLocks noChangeShapeType="1"/>
            </p:cNvSpPr>
            <p:nvPr/>
          </p:nvSpPr>
          <p:spPr bwMode="auto">
            <a:xfrm flipH="1">
              <a:off x="5296" y="974"/>
              <a:ext cx="99"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81" name="Line 40">
              <a:extLst>
                <a:ext uri="{FF2B5EF4-FFF2-40B4-BE49-F238E27FC236}">
                  <a16:creationId xmlns:a16="http://schemas.microsoft.com/office/drawing/2014/main" id="{A62EF5E0-0B37-A2C7-D0DA-FAB3B8AFC98E}"/>
                </a:ext>
              </a:extLst>
            </p:cNvPr>
            <p:cNvSpPr>
              <a:spLocks noChangeShapeType="1"/>
            </p:cNvSpPr>
            <p:nvPr/>
          </p:nvSpPr>
          <p:spPr bwMode="auto">
            <a:xfrm>
              <a:off x="5710" y="974"/>
              <a:ext cx="122" cy="1"/>
            </a:xfrm>
            <a:prstGeom prst="line">
              <a:avLst/>
            </a:prstGeom>
            <a:noFill/>
            <a:ln w="4826" cap="rnd">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45182" name="Rectangle 41">
              <a:extLst>
                <a:ext uri="{FF2B5EF4-FFF2-40B4-BE49-F238E27FC236}">
                  <a16:creationId xmlns:a16="http://schemas.microsoft.com/office/drawing/2014/main" id="{C3CD6747-AEEC-0BCC-C0D0-1432458A556D}"/>
                </a:ext>
              </a:extLst>
            </p:cNvPr>
            <p:cNvSpPr>
              <a:spLocks noChangeArrowheads="1"/>
            </p:cNvSpPr>
            <p:nvPr/>
          </p:nvSpPr>
          <p:spPr bwMode="auto">
            <a:xfrm>
              <a:off x="5318" y="787"/>
              <a:ext cx="554"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400"/>
                <a:t>Max. X detaljer</a:t>
              </a:r>
              <a:endParaRPr lang="en-US" altLang="nb-NO"/>
            </a:p>
          </p:txBody>
        </p:sp>
      </p:grpSp>
      <p:grpSp>
        <p:nvGrpSpPr>
          <p:cNvPr id="45070" name="Group 42">
            <a:extLst>
              <a:ext uri="{FF2B5EF4-FFF2-40B4-BE49-F238E27FC236}">
                <a16:creationId xmlns:a16="http://schemas.microsoft.com/office/drawing/2014/main" id="{2235DAAB-DBBC-EFBC-BB30-7B60382D3F82}"/>
              </a:ext>
            </a:extLst>
          </p:cNvPr>
          <p:cNvGrpSpPr>
            <a:grpSpLocks/>
          </p:cNvGrpSpPr>
          <p:nvPr/>
        </p:nvGrpSpPr>
        <p:grpSpPr bwMode="auto">
          <a:xfrm>
            <a:off x="5448300" y="3321050"/>
            <a:ext cx="487363" cy="674688"/>
            <a:chOff x="4928" y="1747"/>
            <a:chExt cx="234" cy="299"/>
          </a:xfrm>
        </p:grpSpPr>
        <p:sp>
          <p:nvSpPr>
            <p:cNvPr id="45175" name="Freeform 43">
              <a:extLst>
                <a:ext uri="{FF2B5EF4-FFF2-40B4-BE49-F238E27FC236}">
                  <a16:creationId xmlns:a16="http://schemas.microsoft.com/office/drawing/2014/main" id="{F9EEC32F-8809-C22C-A429-A5F97D239E1B}"/>
                </a:ext>
              </a:extLst>
            </p:cNvPr>
            <p:cNvSpPr>
              <a:spLocks/>
            </p:cNvSpPr>
            <p:nvPr/>
          </p:nvSpPr>
          <p:spPr bwMode="auto">
            <a:xfrm>
              <a:off x="4928" y="1747"/>
              <a:ext cx="234" cy="262"/>
            </a:xfrm>
            <a:custGeom>
              <a:avLst/>
              <a:gdLst>
                <a:gd name="T0" fmla="*/ 234 w 234"/>
                <a:gd name="T1" fmla="*/ 60 h 262"/>
                <a:gd name="T2" fmla="*/ 60 w 234"/>
                <a:gd name="T3" fmla="*/ 43 h 262"/>
                <a:gd name="T4" fmla="*/ 43 w 234"/>
                <a:gd name="T5" fmla="*/ 215 h 262"/>
                <a:gd name="T6" fmla="*/ 140 w 234"/>
                <a:gd name="T7" fmla="*/ 261 h 262"/>
                <a:gd name="T8" fmla="*/ 0 60000 65536"/>
                <a:gd name="T9" fmla="*/ 0 60000 65536"/>
                <a:gd name="T10" fmla="*/ 0 60000 65536"/>
                <a:gd name="T11" fmla="*/ 0 60000 65536"/>
                <a:gd name="T12" fmla="*/ 0 w 234"/>
                <a:gd name="T13" fmla="*/ 0 h 262"/>
                <a:gd name="T14" fmla="*/ 234 w 234"/>
                <a:gd name="T15" fmla="*/ 262 h 262"/>
              </a:gdLst>
              <a:ahLst/>
              <a:cxnLst>
                <a:cxn ang="T8">
                  <a:pos x="T0" y="T1"/>
                </a:cxn>
                <a:cxn ang="T9">
                  <a:pos x="T2" y="T3"/>
                </a:cxn>
                <a:cxn ang="T10">
                  <a:pos x="T4" y="T5"/>
                </a:cxn>
                <a:cxn ang="T11">
                  <a:pos x="T6" y="T7"/>
                </a:cxn>
              </a:cxnLst>
              <a:rect l="T12" t="T13" r="T14" b="T15"/>
              <a:pathLst>
                <a:path w="234" h="262">
                  <a:moveTo>
                    <a:pt x="234" y="60"/>
                  </a:moveTo>
                  <a:cubicBezTo>
                    <a:pt x="190" y="7"/>
                    <a:pt x="113" y="0"/>
                    <a:pt x="60" y="43"/>
                  </a:cubicBezTo>
                  <a:cubicBezTo>
                    <a:pt x="7" y="85"/>
                    <a:pt x="0" y="163"/>
                    <a:pt x="43" y="215"/>
                  </a:cubicBezTo>
                  <a:cubicBezTo>
                    <a:pt x="66" y="245"/>
                    <a:pt x="102" y="262"/>
                    <a:pt x="140" y="261"/>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76" name="Freeform 44">
              <a:extLst>
                <a:ext uri="{FF2B5EF4-FFF2-40B4-BE49-F238E27FC236}">
                  <a16:creationId xmlns:a16="http://schemas.microsoft.com/office/drawing/2014/main" id="{DC7D94E2-B25D-AE8D-897D-4EC03D66629F}"/>
                </a:ext>
              </a:extLst>
            </p:cNvPr>
            <p:cNvSpPr>
              <a:spLocks/>
            </p:cNvSpPr>
            <p:nvPr/>
          </p:nvSpPr>
          <p:spPr bwMode="auto">
            <a:xfrm>
              <a:off x="5043" y="1962"/>
              <a:ext cx="119" cy="84"/>
            </a:xfrm>
            <a:custGeom>
              <a:avLst/>
              <a:gdLst>
                <a:gd name="T0" fmla="*/ 33 w 119"/>
                <a:gd name="T1" fmla="*/ 84 h 84"/>
                <a:gd name="T2" fmla="*/ 119 w 119"/>
                <a:gd name="T3" fmla="*/ 0 h 84"/>
                <a:gd name="T4" fmla="*/ 0 w 119"/>
                <a:gd name="T5" fmla="*/ 16 h 84"/>
                <a:gd name="T6" fmla="*/ 33 w 119"/>
                <a:gd name="T7" fmla="*/ 84 h 84"/>
                <a:gd name="T8" fmla="*/ 0 60000 65536"/>
                <a:gd name="T9" fmla="*/ 0 60000 65536"/>
                <a:gd name="T10" fmla="*/ 0 60000 65536"/>
                <a:gd name="T11" fmla="*/ 0 60000 65536"/>
                <a:gd name="T12" fmla="*/ 0 w 119"/>
                <a:gd name="T13" fmla="*/ 0 h 84"/>
                <a:gd name="T14" fmla="*/ 119 w 119"/>
                <a:gd name="T15" fmla="*/ 84 h 84"/>
              </a:gdLst>
              <a:ahLst/>
              <a:cxnLst>
                <a:cxn ang="T8">
                  <a:pos x="T0" y="T1"/>
                </a:cxn>
                <a:cxn ang="T9">
                  <a:pos x="T2" y="T3"/>
                </a:cxn>
                <a:cxn ang="T10">
                  <a:pos x="T4" y="T5"/>
                </a:cxn>
                <a:cxn ang="T11">
                  <a:pos x="T6" y="T7"/>
                </a:cxn>
              </a:cxnLst>
              <a:rect l="T12" t="T13" r="T14" b="T15"/>
              <a:pathLst>
                <a:path w="119" h="84">
                  <a:moveTo>
                    <a:pt x="33" y="84"/>
                  </a:moveTo>
                  <a:lnTo>
                    <a:pt x="119" y="0"/>
                  </a:lnTo>
                  <a:lnTo>
                    <a:pt x="0" y="16"/>
                  </a:lnTo>
                  <a:lnTo>
                    <a:pt x="3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45071" name="Rectangle 45">
            <a:extLst>
              <a:ext uri="{FF2B5EF4-FFF2-40B4-BE49-F238E27FC236}">
                <a16:creationId xmlns:a16="http://schemas.microsoft.com/office/drawing/2014/main" id="{CC577BFB-7F41-A9A8-7EC4-7E9C303B9571}"/>
              </a:ext>
            </a:extLst>
          </p:cNvPr>
          <p:cNvSpPr>
            <a:spLocks noChangeArrowheads="1"/>
          </p:cNvSpPr>
          <p:nvPr/>
        </p:nvSpPr>
        <p:spPr bwMode="auto">
          <a:xfrm>
            <a:off x="5373688" y="4048125"/>
            <a:ext cx="79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Dragende flyt</a:t>
            </a:r>
          </a:p>
        </p:txBody>
      </p:sp>
      <p:grpSp>
        <p:nvGrpSpPr>
          <p:cNvPr id="45072" name="Group 46">
            <a:extLst>
              <a:ext uri="{FF2B5EF4-FFF2-40B4-BE49-F238E27FC236}">
                <a16:creationId xmlns:a16="http://schemas.microsoft.com/office/drawing/2014/main" id="{E24B463A-0982-3C87-466A-A8955A3FF996}"/>
              </a:ext>
            </a:extLst>
          </p:cNvPr>
          <p:cNvGrpSpPr>
            <a:grpSpLocks/>
          </p:cNvGrpSpPr>
          <p:nvPr/>
        </p:nvGrpSpPr>
        <p:grpSpPr bwMode="auto">
          <a:xfrm>
            <a:off x="5827713" y="4962525"/>
            <a:ext cx="1141412" cy="482600"/>
            <a:chOff x="4455" y="2510"/>
            <a:chExt cx="432" cy="214"/>
          </a:xfrm>
        </p:grpSpPr>
        <p:sp>
          <p:nvSpPr>
            <p:cNvPr id="45173" name="Freeform 47">
              <a:extLst>
                <a:ext uri="{FF2B5EF4-FFF2-40B4-BE49-F238E27FC236}">
                  <a16:creationId xmlns:a16="http://schemas.microsoft.com/office/drawing/2014/main" id="{0BBE5B60-8119-7A81-0BE4-99C0E6020C7F}"/>
                </a:ext>
              </a:extLst>
            </p:cNvPr>
            <p:cNvSpPr>
              <a:spLocks noEditPoints="1"/>
            </p:cNvSpPr>
            <p:nvPr/>
          </p:nvSpPr>
          <p:spPr bwMode="auto">
            <a:xfrm>
              <a:off x="4455" y="2510"/>
              <a:ext cx="432" cy="214"/>
            </a:xfrm>
            <a:custGeom>
              <a:avLst/>
              <a:gdLst>
                <a:gd name="T0" fmla="*/ 0 w 671"/>
                <a:gd name="T1" fmla="*/ 1 h 333"/>
                <a:gd name="T2" fmla="*/ 1 w 671"/>
                <a:gd name="T3" fmla="*/ 1 h 333"/>
                <a:gd name="T4" fmla="*/ 1 w 671"/>
                <a:gd name="T5" fmla="*/ 1 h 333"/>
                <a:gd name="T6" fmla="*/ 1 w 671"/>
                <a:gd name="T7" fmla="*/ 1 h 333"/>
                <a:gd name="T8" fmla="*/ 0 w 671"/>
                <a:gd name="T9" fmla="*/ 1 h 333"/>
                <a:gd name="T10" fmla="*/ 1 w 671"/>
                <a:gd name="T11" fmla="*/ 1 h 333"/>
                <a:gd name="T12" fmla="*/ 1 w 671"/>
                <a:gd name="T13" fmla="*/ 1 h 333"/>
                <a:gd name="T14" fmla="*/ 0 w 671"/>
                <a:gd name="T15" fmla="*/ 1 h 333"/>
                <a:gd name="T16" fmla="*/ 1 w 671"/>
                <a:gd name="T17" fmla="*/ 1 h 333"/>
                <a:gd name="T18" fmla="*/ 0 w 671"/>
                <a:gd name="T19" fmla="*/ 1 h 333"/>
                <a:gd name="T20" fmla="*/ 1 w 671"/>
                <a:gd name="T21" fmla="*/ 1 h 333"/>
                <a:gd name="T22" fmla="*/ 1 w 671"/>
                <a:gd name="T23" fmla="*/ 1 h 333"/>
                <a:gd name="T24" fmla="*/ 1 w 671"/>
                <a:gd name="T25" fmla="*/ 1 h 333"/>
                <a:gd name="T26" fmla="*/ 1 w 671"/>
                <a:gd name="T27" fmla="*/ 1 h 333"/>
                <a:gd name="T28" fmla="*/ 1 w 671"/>
                <a:gd name="T29" fmla="*/ 1 h 333"/>
                <a:gd name="T30" fmla="*/ 1 w 671"/>
                <a:gd name="T31" fmla="*/ 1 h 333"/>
                <a:gd name="T32" fmla="*/ 1 w 671"/>
                <a:gd name="T33" fmla="*/ 1 h 333"/>
                <a:gd name="T34" fmla="*/ 1 w 671"/>
                <a:gd name="T35" fmla="*/ 1 h 333"/>
                <a:gd name="T36" fmla="*/ 1 w 671"/>
                <a:gd name="T37" fmla="*/ 1 h 333"/>
                <a:gd name="T38" fmla="*/ 1 w 671"/>
                <a:gd name="T39" fmla="*/ 1 h 333"/>
                <a:gd name="T40" fmla="*/ 1 w 671"/>
                <a:gd name="T41" fmla="*/ 1 h 333"/>
                <a:gd name="T42" fmla="*/ 1 w 671"/>
                <a:gd name="T43" fmla="*/ 1 h 333"/>
                <a:gd name="T44" fmla="*/ 1 w 671"/>
                <a:gd name="T45" fmla="*/ 1 h 333"/>
                <a:gd name="T46" fmla="*/ 1 w 671"/>
                <a:gd name="T47" fmla="*/ 1 h 333"/>
                <a:gd name="T48" fmla="*/ 1 w 671"/>
                <a:gd name="T49" fmla="*/ 1 h 333"/>
                <a:gd name="T50" fmla="*/ 1 w 671"/>
                <a:gd name="T51" fmla="*/ 1 h 333"/>
                <a:gd name="T52" fmla="*/ 1 w 671"/>
                <a:gd name="T53" fmla="*/ 1 h 333"/>
                <a:gd name="T54" fmla="*/ 1 w 671"/>
                <a:gd name="T55" fmla="*/ 1 h 333"/>
                <a:gd name="T56" fmla="*/ 1 w 671"/>
                <a:gd name="T57" fmla="*/ 1 h 333"/>
                <a:gd name="T58" fmla="*/ 1 w 671"/>
                <a:gd name="T59" fmla="*/ 1 h 333"/>
                <a:gd name="T60" fmla="*/ 1 w 671"/>
                <a:gd name="T61" fmla="*/ 1 h 333"/>
                <a:gd name="T62" fmla="*/ 1 w 671"/>
                <a:gd name="T63" fmla="*/ 1 h 333"/>
                <a:gd name="T64" fmla="*/ 1 w 671"/>
                <a:gd name="T65" fmla="*/ 1 h 333"/>
                <a:gd name="T66" fmla="*/ 1 w 671"/>
                <a:gd name="T67" fmla="*/ 1 h 333"/>
                <a:gd name="T68" fmla="*/ 1 w 671"/>
                <a:gd name="T69" fmla="*/ 1 h 333"/>
                <a:gd name="T70" fmla="*/ 1 w 671"/>
                <a:gd name="T71" fmla="*/ 1 h 333"/>
                <a:gd name="T72" fmla="*/ 1 w 671"/>
                <a:gd name="T73" fmla="*/ 1 h 333"/>
                <a:gd name="T74" fmla="*/ 1 w 671"/>
                <a:gd name="T75" fmla="*/ 1 h 333"/>
                <a:gd name="T76" fmla="*/ 1 w 671"/>
                <a:gd name="T77" fmla="*/ 1 h 333"/>
                <a:gd name="T78" fmla="*/ 1 w 671"/>
                <a:gd name="T79" fmla="*/ 1 h 333"/>
                <a:gd name="T80" fmla="*/ 1 w 671"/>
                <a:gd name="T81" fmla="*/ 0 h 333"/>
                <a:gd name="T82" fmla="*/ 1 w 671"/>
                <a:gd name="T83" fmla="*/ 1 h 333"/>
                <a:gd name="T84" fmla="*/ 1 w 671"/>
                <a:gd name="T85" fmla="*/ 1 h 333"/>
                <a:gd name="T86" fmla="*/ 1 w 671"/>
                <a:gd name="T87" fmla="*/ 1 h 333"/>
                <a:gd name="T88" fmla="*/ 1 w 671"/>
                <a:gd name="T89" fmla="*/ 0 h 333"/>
                <a:gd name="T90" fmla="*/ 1 w 671"/>
                <a:gd name="T91" fmla="*/ 1 h 333"/>
                <a:gd name="T92" fmla="*/ 1 w 671"/>
                <a:gd name="T93" fmla="*/ 1 h 333"/>
                <a:gd name="T94" fmla="*/ 1 w 671"/>
                <a:gd name="T95" fmla="*/ 0 h 333"/>
                <a:gd name="T96" fmla="*/ 1 w 671"/>
                <a:gd name="T97" fmla="*/ 1 h 333"/>
                <a:gd name="T98" fmla="*/ 1 w 671"/>
                <a:gd name="T99" fmla="*/ 1 h 333"/>
                <a:gd name="T100" fmla="*/ 1 w 671"/>
                <a:gd name="T101" fmla="*/ 1 h 333"/>
                <a:gd name="T102" fmla="*/ 1 w 671"/>
                <a:gd name="T103" fmla="*/ 0 h 333"/>
                <a:gd name="T104" fmla="*/ 1 w 671"/>
                <a:gd name="T105" fmla="*/ 1 h 333"/>
                <a:gd name="T106" fmla="*/ 1 w 671"/>
                <a:gd name="T107" fmla="*/ 1 h 333"/>
                <a:gd name="T108" fmla="*/ 1 w 671"/>
                <a:gd name="T109" fmla="*/ 0 h 333"/>
                <a:gd name="T110" fmla="*/ 1 w 671"/>
                <a:gd name="T111" fmla="*/ 1 h 333"/>
                <a:gd name="T112" fmla="*/ 1 w 671"/>
                <a:gd name="T113" fmla="*/ 1 h 333"/>
                <a:gd name="T114" fmla="*/ 1 w 671"/>
                <a:gd name="T115" fmla="*/ 1 h 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1"/>
                <a:gd name="T175" fmla="*/ 0 h 333"/>
                <a:gd name="T176" fmla="*/ 671 w 671"/>
                <a:gd name="T177" fmla="*/ 333 h 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1" h="333">
                  <a:moveTo>
                    <a:pt x="16" y="24"/>
                  </a:moveTo>
                  <a:lnTo>
                    <a:pt x="16" y="40"/>
                  </a:lnTo>
                  <a:cubicBezTo>
                    <a:pt x="16" y="44"/>
                    <a:pt x="13" y="48"/>
                    <a:pt x="8" y="48"/>
                  </a:cubicBezTo>
                  <a:cubicBezTo>
                    <a:pt x="4" y="48"/>
                    <a:pt x="0" y="44"/>
                    <a:pt x="0" y="40"/>
                  </a:cubicBezTo>
                  <a:lnTo>
                    <a:pt x="0" y="24"/>
                  </a:lnTo>
                  <a:cubicBezTo>
                    <a:pt x="0" y="20"/>
                    <a:pt x="4" y="16"/>
                    <a:pt x="8" y="16"/>
                  </a:cubicBezTo>
                  <a:cubicBezTo>
                    <a:pt x="13" y="16"/>
                    <a:pt x="16" y="20"/>
                    <a:pt x="16" y="24"/>
                  </a:cubicBezTo>
                  <a:close/>
                  <a:moveTo>
                    <a:pt x="16" y="72"/>
                  </a:moveTo>
                  <a:lnTo>
                    <a:pt x="16" y="88"/>
                  </a:lnTo>
                  <a:cubicBezTo>
                    <a:pt x="16" y="92"/>
                    <a:pt x="13" y="96"/>
                    <a:pt x="8" y="96"/>
                  </a:cubicBezTo>
                  <a:cubicBezTo>
                    <a:pt x="4" y="96"/>
                    <a:pt x="0" y="92"/>
                    <a:pt x="0" y="88"/>
                  </a:cubicBezTo>
                  <a:lnTo>
                    <a:pt x="0" y="72"/>
                  </a:lnTo>
                  <a:cubicBezTo>
                    <a:pt x="0" y="68"/>
                    <a:pt x="4" y="64"/>
                    <a:pt x="8" y="64"/>
                  </a:cubicBezTo>
                  <a:cubicBezTo>
                    <a:pt x="13" y="64"/>
                    <a:pt x="16" y="68"/>
                    <a:pt x="16" y="72"/>
                  </a:cubicBezTo>
                  <a:close/>
                  <a:moveTo>
                    <a:pt x="16" y="120"/>
                  </a:moveTo>
                  <a:lnTo>
                    <a:pt x="16" y="136"/>
                  </a:lnTo>
                  <a:cubicBezTo>
                    <a:pt x="16" y="140"/>
                    <a:pt x="13" y="144"/>
                    <a:pt x="8" y="144"/>
                  </a:cubicBezTo>
                  <a:cubicBezTo>
                    <a:pt x="4" y="144"/>
                    <a:pt x="0" y="140"/>
                    <a:pt x="0" y="136"/>
                  </a:cubicBezTo>
                  <a:lnTo>
                    <a:pt x="0" y="120"/>
                  </a:lnTo>
                  <a:cubicBezTo>
                    <a:pt x="0" y="116"/>
                    <a:pt x="4" y="112"/>
                    <a:pt x="8" y="112"/>
                  </a:cubicBezTo>
                  <a:cubicBezTo>
                    <a:pt x="13" y="112"/>
                    <a:pt x="16" y="116"/>
                    <a:pt x="16" y="120"/>
                  </a:cubicBezTo>
                  <a:close/>
                  <a:moveTo>
                    <a:pt x="16" y="168"/>
                  </a:moveTo>
                  <a:lnTo>
                    <a:pt x="16" y="184"/>
                  </a:lnTo>
                  <a:cubicBezTo>
                    <a:pt x="16" y="188"/>
                    <a:pt x="13" y="192"/>
                    <a:pt x="8" y="192"/>
                  </a:cubicBezTo>
                  <a:cubicBezTo>
                    <a:pt x="4" y="192"/>
                    <a:pt x="0" y="188"/>
                    <a:pt x="0" y="184"/>
                  </a:cubicBezTo>
                  <a:lnTo>
                    <a:pt x="0" y="168"/>
                  </a:lnTo>
                  <a:cubicBezTo>
                    <a:pt x="0" y="164"/>
                    <a:pt x="4" y="160"/>
                    <a:pt x="8" y="160"/>
                  </a:cubicBezTo>
                  <a:cubicBezTo>
                    <a:pt x="13" y="160"/>
                    <a:pt x="16" y="164"/>
                    <a:pt x="16" y="168"/>
                  </a:cubicBezTo>
                  <a:close/>
                  <a:moveTo>
                    <a:pt x="16" y="216"/>
                  </a:moveTo>
                  <a:lnTo>
                    <a:pt x="16" y="232"/>
                  </a:lnTo>
                  <a:cubicBezTo>
                    <a:pt x="16" y="236"/>
                    <a:pt x="13" y="240"/>
                    <a:pt x="8" y="240"/>
                  </a:cubicBezTo>
                  <a:cubicBezTo>
                    <a:pt x="4" y="240"/>
                    <a:pt x="0" y="236"/>
                    <a:pt x="0" y="232"/>
                  </a:cubicBezTo>
                  <a:lnTo>
                    <a:pt x="0" y="216"/>
                  </a:lnTo>
                  <a:cubicBezTo>
                    <a:pt x="0" y="212"/>
                    <a:pt x="4" y="208"/>
                    <a:pt x="8" y="208"/>
                  </a:cubicBezTo>
                  <a:cubicBezTo>
                    <a:pt x="13" y="208"/>
                    <a:pt x="16" y="212"/>
                    <a:pt x="16" y="216"/>
                  </a:cubicBezTo>
                  <a:close/>
                  <a:moveTo>
                    <a:pt x="16" y="264"/>
                  </a:moveTo>
                  <a:lnTo>
                    <a:pt x="16" y="280"/>
                  </a:lnTo>
                  <a:cubicBezTo>
                    <a:pt x="16" y="284"/>
                    <a:pt x="13" y="288"/>
                    <a:pt x="8" y="288"/>
                  </a:cubicBezTo>
                  <a:cubicBezTo>
                    <a:pt x="4" y="288"/>
                    <a:pt x="0" y="284"/>
                    <a:pt x="0" y="280"/>
                  </a:cubicBezTo>
                  <a:lnTo>
                    <a:pt x="0" y="264"/>
                  </a:lnTo>
                  <a:cubicBezTo>
                    <a:pt x="0" y="260"/>
                    <a:pt x="4" y="256"/>
                    <a:pt x="8" y="256"/>
                  </a:cubicBezTo>
                  <a:cubicBezTo>
                    <a:pt x="13" y="256"/>
                    <a:pt x="16" y="260"/>
                    <a:pt x="16" y="264"/>
                  </a:cubicBezTo>
                  <a:close/>
                  <a:moveTo>
                    <a:pt x="16" y="312"/>
                  </a:moveTo>
                  <a:lnTo>
                    <a:pt x="16" y="325"/>
                  </a:lnTo>
                  <a:lnTo>
                    <a:pt x="8" y="317"/>
                  </a:lnTo>
                  <a:lnTo>
                    <a:pt x="11" y="317"/>
                  </a:lnTo>
                  <a:cubicBezTo>
                    <a:pt x="15" y="317"/>
                    <a:pt x="19" y="321"/>
                    <a:pt x="19" y="325"/>
                  </a:cubicBezTo>
                  <a:cubicBezTo>
                    <a:pt x="19" y="330"/>
                    <a:pt x="15" y="333"/>
                    <a:pt x="11" y="333"/>
                  </a:cubicBezTo>
                  <a:lnTo>
                    <a:pt x="8" y="333"/>
                  </a:lnTo>
                  <a:cubicBezTo>
                    <a:pt x="4" y="333"/>
                    <a:pt x="0" y="330"/>
                    <a:pt x="0" y="325"/>
                  </a:cubicBezTo>
                  <a:lnTo>
                    <a:pt x="0" y="312"/>
                  </a:lnTo>
                  <a:cubicBezTo>
                    <a:pt x="0" y="308"/>
                    <a:pt x="4" y="304"/>
                    <a:pt x="8" y="304"/>
                  </a:cubicBezTo>
                  <a:cubicBezTo>
                    <a:pt x="13" y="304"/>
                    <a:pt x="16" y="308"/>
                    <a:pt x="16" y="312"/>
                  </a:cubicBezTo>
                  <a:close/>
                  <a:moveTo>
                    <a:pt x="43" y="317"/>
                  </a:moveTo>
                  <a:lnTo>
                    <a:pt x="59" y="317"/>
                  </a:lnTo>
                  <a:cubicBezTo>
                    <a:pt x="63" y="317"/>
                    <a:pt x="67" y="321"/>
                    <a:pt x="67" y="325"/>
                  </a:cubicBezTo>
                  <a:cubicBezTo>
                    <a:pt x="67" y="330"/>
                    <a:pt x="63" y="333"/>
                    <a:pt x="59" y="333"/>
                  </a:cubicBezTo>
                  <a:lnTo>
                    <a:pt x="43" y="333"/>
                  </a:lnTo>
                  <a:cubicBezTo>
                    <a:pt x="38" y="333"/>
                    <a:pt x="35" y="330"/>
                    <a:pt x="35" y="325"/>
                  </a:cubicBezTo>
                  <a:cubicBezTo>
                    <a:pt x="35" y="321"/>
                    <a:pt x="38" y="317"/>
                    <a:pt x="43" y="317"/>
                  </a:cubicBezTo>
                  <a:close/>
                  <a:moveTo>
                    <a:pt x="91" y="317"/>
                  </a:moveTo>
                  <a:lnTo>
                    <a:pt x="107" y="317"/>
                  </a:lnTo>
                  <a:cubicBezTo>
                    <a:pt x="111" y="317"/>
                    <a:pt x="115" y="321"/>
                    <a:pt x="115" y="325"/>
                  </a:cubicBezTo>
                  <a:cubicBezTo>
                    <a:pt x="115" y="330"/>
                    <a:pt x="111" y="333"/>
                    <a:pt x="107" y="333"/>
                  </a:cubicBezTo>
                  <a:lnTo>
                    <a:pt x="91" y="333"/>
                  </a:lnTo>
                  <a:cubicBezTo>
                    <a:pt x="86" y="333"/>
                    <a:pt x="83" y="330"/>
                    <a:pt x="83" y="325"/>
                  </a:cubicBezTo>
                  <a:cubicBezTo>
                    <a:pt x="83" y="321"/>
                    <a:pt x="86" y="317"/>
                    <a:pt x="91" y="317"/>
                  </a:cubicBezTo>
                  <a:close/>
                  <a:moveTo>
                    <a:pt x="139" y="317"/>
                  </a:moveTo>
                  <a:lnTo>
                    <a:pt x="155" y="317"/>
                  </a:lnTo>
                  <a:cubicBezTo>
                    <a:pt x="159" y="317"/>
                    <a:pt x="163" y="321"/>
                    <a:pt x="163" y="325"/>
                  </a:cubicBezTo>
                  <a:cubicBezTo>
                    <a:pt x="163" y="330"/>
                    <a:pt x="159" y="333"/>
                    <a:pt x="155" y="333"/>
                  </a:cubicBezTo>
                  <a:lnTo>
                    <a:pt x="139" y="333"/>
                  </a:lnTo>
                  <a:cubicBezTo>
                    <a:pt x="134" y="333"/>
                    <a:pt x="131" y="330"/>
                    <a:pt x="131" y="325"/>
                  </a:cubicBezTo>
                  <a:cubicBezTo>
                    <a:pt x="131" y="321"/>
                    <a:pt x="134" y="317"/>
                    <a:pt x="139" y="317"/>
                  </a:cubicBezTo>
                  <a:close/>
                  <a:moveTo>
                    <a:pt x="187" y="317"/>
                  </a:moveTo>
                  <a:lnTo>
                    <a:pt x="203" y="317"/>
                  </a:lnTo>
                  <a:cubicBezTo>
                    <a:pt x="207" y="317"/>
                    <a:pt x="211" y="321"/>
                    <a:pt x="211" y="325"/>
                  </a:cubicBezTo>
                  <a:cubicBezTo>
                    <a:pt x="211" y="330"/>
                    <a:pt x="207" y="333"/>
                    <a:pt x="203" y="333"/>
                  </a:cubicBezTo>
                  <a:lnTo>
                    <a:pt x="187" y="333"/>
                  </a:lnTo>
                  <a:cubicBezTo>
                    <a:pt x="182" y="333"/>
                    <a:pt x="179" y="330"/>
                    <a:pt x="179" y="325"/>
                  </a:cubicBezTo>
                  <a:cubicBezTo>
                    <a:pt x="179" y="321"/>
                    <a:pt x="182" y="317"/>
                    <a:pt x="187" y="317"/>
                  </a:cubicBezTo>
                  <a:close/>
                  <a:moveTo>
                    <a:pt x="235" y="317"/>
                  </a:moveTo>
                  <a:lnTo>
                    <a:pt x="251" y="317"/>
                  </a:lnTo>
                  <a:cubicBezTo>
                    <a:pt x="255" y="317"/>
                    <a:pt x="259" y="321"/>
                    <a:pt x="259" y="325"/>
                  </a:cubicBezTo>
                  <a:cubicBezTo>
                    <a:pt x="259" y="330"/>
                    <a:pt x="255" y="333"/>
                    <a:pt x="251" y="333"/>
                  </a:cubicBezTo>
                  <a:lnTo>
                    <a:pt x="235" y="333"/>
                  </a:lnTo>
                  <a:cubicBezTo>
                    <a:pt x="230" y="333"/>
                    <a:pt x="227" y="330"/>
                    <a:pt x="227" y="325"/>
                  </a:cubicBezTo>
                  <a:cubicBezTo>
                    <a:pt x="227" y="321"/>
                    <a:pt x="230" y="317"/>
                    <a:pt x="235" y="317"/>
                  </a:cubicBezTo>
                  <a:close/>
                  <a:moveTo>
                    <a:pt x="283" y="317"/>
                  </a:moveTo>
                  <a:lnTo>
                    <a:pt x="299" y="317"/>
                  </a:lnTo>
                  <a:cubicBezTo>
                    <a:pt x="303" y="317"/>
                    <a:pt x="307" y="321"/>
                    <a:pt x="307" y="325"/>
                  </a:cubicBezTo>
                  <a:cubicBezTo>
                    <a:pt x="307" y="330"/>
                    <a:pt x="303" y="333"/>
                    <a:pt x="299" y="333"/>
                  </a:cubicBezTo>
                  <a:lnTo>
                    <a:pt x="283" y="333"/>
                  </a:lnTo>
                  <a:cubicBezTo>
                    <a:pt x="278" y="333"/>
                    <a:pt x="275" y="330"/>
                    <a:pt x="275" y="325"/>
                  </a:cubicBezTo>
                  <a:cubicBezTo>
                    <a:pt x="275" y="321"/>
                    <a:pt x="278" y="317"/>
                    <a:pt x="283" y="317"/>
                  </a:cubicBezTo>
                  <a:close/>
                  <a:moveTo>
                    <a:pt x="331" y="317"/>
                  </a:moveTo>
                  <a:lnTo>
                    <a:pt x="347" y="317"/>
                  </a:lnTo>
                  <a:cubicBezTo>
                    <a:pt x="351" y="317"/>
                    <a:pt x="355" y="321"/>
                    <a:pt x="355" y="325"/>
                  </a:cubicBezTo>
                  <a:cubicBezTo>
                    <a:pt x="355" y="330"/>
                    <a:pt x="351" y="333"/>
                    <a:pt x="347" y="333"/>
                  </a:cubicBezTo>
                  <a:lnTo>
                    <a:pt x="331" y="333"/>
                  </a:lnTo>
                  <a:cubicBezTo>
                    <a:pt x="326" y="333"/>
                    <a:pt x="323" y="330"/>
                    <a:pt x="323" y="325"/>
                  </a:cubicBezTo>
                  <a:cubicBezTo>
                    <a:pt x="323" y="321"/>
                    <a:pt x="326" y="317"/>
                    <a:pt x="331" y="317"/>
                  </a:cubicBezTo>
                  <a:close/>
                  <a:moveTo>
                    <a:pt x="379" y="317"/>
                  </a:moveTo>
                  <a:lnTo>
                    <a:pt x="395" y="317"/>
                  </a:lnTo>
                  <a:cubicBezTo>
                    <a:pt x="399" y="317"/>
                    <a:pt x="403" y="321"/>
                    <a:pt x="403" y="325"/>
                  </a:cubicBezTo>
                  <a:cubicBezTo>
                    <a:pt x="403" y="330"/>
                    <a:pt x="399" y="333"/>
                    <a:pt x="395" y="333"/>
                  </a:cubicBezTo>
                  <a:lnTo>
                    <a:pt x="379" y="333"/>
                  </a:lnTo>
                  <a:cubicBezTo>
                    <a:pt x="374" y="333"/>
                    <a:pt x="371" y="330"/>
                    <a:pt x="371" y="325"/>
                  </a:cubicBezTo>
                  <a:cubicBezTo>
                    <a:pt x="371" y="321"/>
                    <a:pt x="374" y="317"/>
                    <a:pt x="379" y="317"/>
                  </a:cubicBezTo>
                  <a:close/>
                  <a:moveTo>
                    <a:pt x="427" y="317"/>
                  </a:moveTo>
                  <a:lnTo>
                    <a:pt x="443" y="317"/>
                  </a:lnTo>
                  <a:cubicBezTo>
                    <a:pt x="447" y="317"/>
                    <a:pt x="451" y="321"/>
                    <a:pt x="451" y="325"/>
                  </a:cubicBezTo>
                  <a:cubicBezTo>
                    <a:pt x="451" y="330"/>
                    <a:pt x="447" y="333"/>
                    <a:pt x="443" y="333"/>
                  </a:cubicBezTo>
                  <a:lnTo>
                    <a:pt x="427" y="333"/>
                  </a:lnTo>
                  <a:cubicBezTo>
                    <a:pt x="422" y="333"/>
                    <a:pt x="419" y="330"/>
                    <a:pt x="419" y="325"/>
                  </a:cubicBezTo>
                  <a:cubicBezTo>
                    <a:pt x="419" y="321"/>
                    <a:pt x="422" y="317"/>
                    <a:pt x="427" y="317"/>
                  </a:cubicBezTo>
                  <a:close/>
                  <a:moveTo>
                    <a:pt x="475" y="317"/>
                  </a:moveTo>
                  <a:lnTo>
                    <a:pt x="491" y="317"/>
                  </a:lnTo>
                  <a:cubicBezTo>
                    <a:pt x="495" y="317"/>
                    <a:pt x="499" y="321"/>
                    <a:pt x="499" y="325"/>
                  </a:cubicBezTo>
                  <a:cubicBezTo>
                    <a:pt x="499" y="330"/>
                    <a:pt x="495" y="333"/>
                    <a:pt x="491" y="333"/>
                  </a:cubicBezTo>
                  <a:lnTo>
                    <a:pt x="475" y="333"/>
                  </a:lnTo>
                  <a:cubicBezTo>
                    <a:pt x="470" y="333"/>
                    <a:pt x="467" y="330"/>
                    <a:pt x="467" y="325"/>
                  </a:cubicBezTo>
                  <a:cubicBezTo>
                    <a:pt x="467" y="321"/>
                    <a:pt x="470" y="317"/>
                    <a:pt x="475" y="317"/>
                  </a:cubicBezTo>
                  <a:close/>
                  <a:moveTo>
                    <a:pt x="523" y="317"/>
                  </a:moveTo>
                  <a:lnTo>
                    <a:pt x="539" y="317"/>
                  </a:lnTo>
                  <a:cubicBezTo>
                    <a:pt x="543" y="317"/>
                    <a:pt x="547" y="321"/>
                    <a:pt x="547" y="325"/>
                  </a:cubicBezTo>
                  <a:cubicBezTo>
                    <a:pt x="547" y="330"/>
                    <a:pt x="543" y="333"/>
                    <a:pt x="539" y="333"/>
                  </a:cubicBezTo>
                  <a:lnTo>
                    <a:pt x="523" y="333"/>
                  </a:lnTo>
                  <a:cubicBezTo>
                    <a:pt x="518" y="333"/>
                    <a:pt x="515" y="330"/>
                    <a:pt x="515" y="325"/>
                  </a:cubicBezTo>
                  <a:cubicBezTo>
                    <a:pt x="515" y="321"/>
                    <a:pt x="518" y="317"/>
                    <a:pt x="523" y="317"/>
                  </a:cubicBezTo>
                  <a:close/>
                  <a:moveTo>
                    <a:pt x="571" y="317"/>
                  </a:moveTo>
                  <a:lnTo>
                    <a:pt x="587" y="317"/>
                  </a:lnTo>
                  <a:cubicBezTo>
                    <a:pt x="591" y="317"/>
                    <a:pt x="595" y="321"/>
                    <a:pt x="595" y="325"/>
                  </a:cubicBezTo>
                  <a:cubicBezTo>
                    <a:pt x="595" y="330"/>
                    <a:pt x="591" y="333"/>
                    <a:pt x="587" y="333"/>
                  </a:cubicBezTo>
                  <a:lnTo>
                    <a:pt x="571" y="333"/>
                  </a:lnTo>
                  <a:cubicBezTo>
                    <a:pt x="566" y="333"/>
                    <a:pt x="563" y="330"/>
                    <a:pt x="563" y="325"/>
                  </a:cubicBezTo>
                  <a:cubicBezTo>
                    <a:pt x="563" y="321"/>
                    <a:pt x="566" y="317"/>
                    <a:pt x="571" y="317"/>
                  </a:cubicBezTo>
                  <a:close/>
                  <a:moveTo>
                    <a:pt x="619" y="317"/>
                  </a:moveTo>
                  <a:lnTo>
                    <a:pt x="635" y="317"/>
                  </a:lnTo>
                  <a:cubicBezTo>
                    <a:pt x="639" y="317"/>
                    <a:pt x="643" y="321"/>
                    <a:pt x="643" y="325"/>
                  </a:cubicBezTo>
                  <a:cubicBezTo>
                    <a:pt x="643" y="330"/>
                    <a:pt x="639" y="333"/>
                    <a:pt x="635" y="333"/>
                  </a:cubicBezTo>
                  <a:lnTo>
                    <a:pt x="619" y="333"/>
                  </a:lnTo>
                  <a:cubicBezTo>
                    <a:pt x="614" y="333"/>
                    <a:pt x="611" y="330"/>
                    <a:pt x="611" y="325"/>
                  </a:cubicBezTo>
                  <a:cubicBezTo>
                    <a:pt x="611" y="321"/>
                    <a:pt x="614" y="317"/>
                    <a:pt x="619" y="317"/>
                  </a:cubicBezTo>
                  <a:close/>
                  <a:moveTo>
                    <a:pt x="655" y="322"/>
                  </a:moveTo>
                  <a:lnTo>
                    <a:pt x="655" y="306"/>
                  </a:lnTo>
                  <a:cubicBezTo>
                    <a:pt x="655" y="301"/>
                    <a:pt x="659" y="298"/>
                    <a:pt x="663" y="298"/>
                  </a:cubicBezTo>
                  <a:cubicBezTo>
                    <a:pt x="667" y="298"/>
                    <a:pt x="671" y="301"/>
                    <a:pt x="671" y="306"/>
                  </a:cubicBezTo>
                  <a:lnTo>
                    <a:pt x="671" y="322"/>
                  </a:lnTo>
                  <a:cubicBezTo>
                    <a:pt x="671" y="326"/>
                    <a:pt x="667" y="330"/>
                    <a:pt x="663" y="330"/>
                  </a:cubicBezTo>
                  <a:cubicBezTo>
                    <a:pt x="659" y="330"/>
                    <a:pt x="655" y="326"/>
                    <a:pt x="655" y="322"/>
                  </a:cubicBezTo>
                  <a:close/>
                  <a:moveTo>
                    <a:pt x="655" y="274"/>
                  </a:moveTo>
                  <a:lnTo>
                    <a:pt x="655" y="258"/>
                  </a:lnTo>
                  <a:cubicBezTo>
                    <a:pt x="655" y="253"/>
                    <a:pt x="659" y="250"/>
                    <a:pt x="663" y="250"/>
                  </a:cubicBezTo>
                  <a:cubicBezTo>
                    <a:pt x="667" y="250"/>
                    <a:pt x="671" y="253"/>
                    <a:pt x="671" y="258"/>
                  </a:cubicBezTo>
                  <a:lnTo>
                    <a:pt x="671" y="274"/>
                  </a:lnTo>
                  <a:cubicBezTo>
                    <a:pt x="671" y="278"/>
                    <a:pt x="667" y="282"/>
                    <a:pt x="663" y="282"/>
                  </a:cubicBezTo>
                  <a:cubicBezTo>
                    <a:pt x="659" y="282"/>
                    <a:pt x="655" y="278"/>
                    <a:pt x="655" y="274"/>
                  </a:cubicBezTo>
                  <a:close/>
                  <a:moveTo>
                    <a:pt x="655" y="226"/>
                  </a:moveTo>
                  <a:lnTo>
                    <a:pt x="655" y="210"/>
                  </a:lnTo>
                  <a:cubicBezTo>
                    <a:pt x="655" y="205"/>
                    <a:pt x="659" y="202"/>
                    <a:pt x="663" y="202"/>
                  </a:cubicBezTo>
                  <a:cubicBezTo>
                    <a:pt x="667" y="202"/>
                    <a:pt x="671" y="205"/>
                    <a:pt x="671" y="210"/>
                  </a:cubicBezTo>
                  <a:lnTo>
                    <a:pt x="671" y="226"/>
                  </a:lnTo>
                  <a:cubicBezTo>
                    <a:pt x="671" y="230"/>
                    <a:pt x="667" y="234"/>
                    <a:pt x="663" y="234"/>
                  </a:cubicBezTo>
                  <a:cubicBezTo>
                    <a:pt x="659" y="234"/>
                    <a:pt x="655" y="230"/>
                    <a:pt x="655" y="226"/>
                  </a:cubicBezTo>
                  <a:close/>
                  <a:moveTo>
                    <a:pt x="655" y="178"/>
                  </a:moveTo>
                  <a:lnTo>
                    <a:pt x="655" y="162"/>
                  </a:lnTo>
                  <a:cubicBezTo>
                    <a:pt x="655" y="157"/>
                    <a:pt x="659" y="154"/>
                    <a:pt x="663" y="154"/>
                  </a:cubicBezTo>
                  <a:cubicBezTo>
                    <a:pt x="667" y="154"/>
                    <a:pt x="671" y="157"/>
                    <a:pt x="671" y="162"/>
                  </a:cubicBezTo>
                  <a:lnTo>
                    <a:pt x="671" y="178"/>
                  </a:lnTo>
                  <a:cubicBezTo>
                    <a:pt x="671" y="182"/>
                    <a:pt x="667" y="186"/>
                    <a:pt x="663" y="186"/>
                  </a:cubicBezTo>
                  <a:cubicBezTo>
                    <a:pt x="659" y="186"/>
                    <a:pt x="655" y="182"/>
                    <a:pt x="655" y="178"/>
                  </a:cubicBezTo>
                  <a:close/>
                  <a:moveTo>
                    <a:pt x="655" y="130"/>
                  </a:moveTo>
                  <a:lnTo>
                    <a:pt x="655" y="114"/>
                  </a:lnTo>
                  <a:cubicBezTo>
                    <a:pt x="655" y="109"/>
                    <a:pt x="659" y="106"/>
                    <a:pt x="663" y="106"/>
                  </a:cubicBezTo>
                  <a:cubicBezTo>
                    <a:pt x="667" y="106"/>
                    <a:pt x="671" y="109"/>
                    <a:pt x="671" y="114"/>
                  </a:cubicBezTo>
                  <a:lnTo>
                    <a:pt x="671" y="130"/>
                  </a:lnTo>
                  <a:cubicBezTo>
                    <a:pt x="671" y="134"/>
                    <a:pt x="667" y="138"/>
                    <a:pt x="663" y="138"/>
                  </a:cubicBezTo>
                  <a:cubicBezTo>
                    <a:pt x="659" y="138"/>
                    <a:pt x="655" y="134"/>
                    <a:pt x="655" y="130"/>
                  </a:cubicBezTo>
                  <a:close/>
                  <a:moveTo>
                    <a:pt x="655" y="82"/>
                  </a:moveTo>
                  <a:lnTo>
                    <a:pt x="655" y="66"/>
                  </a:lnTo>
                  <a:cubicBezTo>
                    <a:pt x="655" y="61"/>
                    <a:pt x="659" y="58"/>
                    <a:pt x="663" y="58"/>
                  </a:cubicBezTo>
                  <a:cubicBezTo>
                    <a:pt x="667" y="58"/>
                    <a:pt x="671" y="61"/>
                    <a:pt x="671" y="66"/>
                  </a:cubicBezTo>
                  <a:lnTo>
                    <a:pt x="671" y="82"/>
                  </a:lnTo>
                  <a:cubicBezTo>
                    <a:pt x="671" y="86"/>
                    <a:pt x="667" y="90"/>
                    <a:pt x="663" y="90"/>
                  </a:cubicBezTo>
                  <a:cubicBezTo>
                    <a:pt x="659" y="90"/>
                    <a:pt x="655" y="86"/>
                    <a:pt x="655" y="82"/>
                  </a:cubicBezTo>
                  <a:close/>
                  <a:moveTo>
                    <a:pt x="655" y="34"/>
                  </a:moveTo>
                  <a:lnTo>
                    <a:pt x="655" y="18"/>
                  </a:lnTo>
                  <a:cubicBezTo>
                    <a:pt x="655" y="13"/>
                    <a:pt x="659" y="10"/>
                    <a:pt x="663" y="10"/>
                  </a:cubicBezTo>
                  <a:cubicBezTo>
                    <a:pt x="667" y="10"/>
                    <a:pt x="671" y="13"/>
                    <a:pt x="671" y="18"/>
                  </a:cubicBezTo>
                  <a:lnTo>
                    <a:pt x="671" y="34"/>
                  </a:lnTo>
                  <a:cubicBezTo>
                    <a:pt x="671" y="38"/>
                    <a:pt x="667" y="42"/>
                    <a:pt x="663" y="42"/>
                  </a:cubicBezTo>
                  <a:cubicBezTo>
                    <a:pt x="659" y="42"/>
                    <a:pt x="655" y="38"/>
                    <a:pt x="655" y="34"/>
                  </a:cubicBezTo>
                  <a:close/>
                  <a:moveTo>
                    <a:pt x="641" y="16"/>
                  </a:moveTo>
                  <a:lnTo>
                    <a:pt x="625" y="16"/>
                  </a:lnTo>
                  <a:cubicBezTo>
                    <a:pt x="620" y="16"/>
                    <a:pt x="617" y="12"/>
                    <a:pt x="617" y="8"/>
                  </a:cubicBezTo>
                  <a:cubicBezTo>
                    <a:pt x="617" y="4"/>
                    <a:pt x="620" y="0"/>
                    <a:pt x="625" y="0"/>
                  </a:cubicBezTo>
                  <a:lnTo>
                    <a:pt x="641" y="0"/>
                  </a:lnTo>
                  <a:cubicBezTo>
                    <a:pt x="645" y="0"/>
                    <a:pt x="649" y="4"/>
                    <a:pt x="649" y="8"/>
                  </a:cubicBezTo>
                  <a:cubicBezTo>
                    <a:pt x="649" y="12"/>
                    <a:pt x="645" y="16"/>
                    <a:pt x="641" y="16"/>
                  </a:cubicBezTo>
                  <a:close/>
                  <a:moveTo>
                    <a:pt x="593" y="16"/>
                  </a:moveTo>
                  <a:lnTo>
                    <a:pt x="577" y="16"/>
                  </a:lnTo>
                  <a:cubicBezTo>
                    <a:pt x="572" y="16"/>
                    <a:pt x="569" y="12"/>
                    <a:pt x="569" y="8"/>
                  </a:cubicBezTo>
                  <a:cubicBezTo>
                    <a:pt x="569" y="4"/>
                    <a:pt x="572" y="0"/>
                    <a:pt x="577" y="0"/>
                  </a:cubicBezTo>
                  <a:lnTo>
                    <a:pt x="593" y="0"/>
                  </a:lnTo>
                  <a:cubicBezTo>
                    <a:pt x="597" y="0"/>
                    <a:pt x="601" y="4"/>
                    <a:pt x="601" y="8"/>
                  </a:cubicBezTo>
                  <a:cubicBezTo>
                    <a:pt x="601" y="12"/>
                    <a:pt x="597" y="16"/>
                    <a:pt x="593" y="16"/>
                  </a:cubicBezTo>
                  <a:close/>
                  <a:moveTo>
                    <a:pt x="545" y="16"/>
                  </a:moveTo>
                  <a:lnTo>
                    <a:pt x="529" y="16"/>
                  </a:lnTo>
                  <a:cubicBezTo>
                    <a:pt x="524" y="16"/>
                    <a:pt x="521" y="12"/>
                    <a:pt x="521" y="8"/>
                  </a:cubicBezTo>
                  <a:cubicBezTo>
                    <a:pt x="521" y="4"/>
                    <a:pt x="524" y="0"/>
                    <a:pt x="529" y="0"/>
                  </a:cubicBezTo>
                  <a:lnTo>
                    <a:pt x="545" y="0"/>
                  </a:lnTo>
                  <a:cubicBezTo>
                    <a:pt x="549" y="0"/>
                    <a:pt x="553" y="4"/>
                    <a:pt x="553" y="8"/>
                  </a:cubicBezTo>
                  <a:cubicBezTo>
                    <a:pt x="553" y="12"/>
                    <a:pt x="549" y="16"/>
                    <a:pt x="545" y="16"/>
                  </a:cubicBezTo>
                  <a:close/>
                  <a:moveTo>
                    <a:pt x="497" y="16"/>
                  </a:moveTo>
                  <a:lnTo>
                    <a:pt x="481" y="16"/>
                  </a:lnTo>
                  <a:cubicBezTo>
                    <a:pt x="476" y="16"/>
                    <a:pt x="473" y="12"/>
                    <a:pt x="473" y="8"/>
                  </a:cubicBezTo>
                  <a:cubicBezTo>
                    <a:pt x="473" y="4"/>
                    <a:pt x="476" y="0"/>
                    <a:pt x="481" y="0"/>
                  </a:cubicBezTo>
                  <a:lnTo>
                    <a:pt x="497" y="0"/>
                  </a:lnTo>
                  <a:cubicBezTo>
                    <a:pt x="501" y="0"/>
                    <a:pt x="505" y="4"/>
                    <a:pt x="505" y="8"/>
                  </a:cubicBezTo>
                  <a:cubicBezTo>
                    <a:pt x="505" y="12"/>
                    <a:pt x="501" y="16"/>
                    <a:pt x="497" y="16"/>
                  </a:cubicBezTo>
                  <a:close/>
                  <a:moveTo>
                    <a:pt x="449" y="16"/>
                  </a:moveTo>
                  <a:lnTo>
                    <a:pt x="433" y="16"/>
                  </a:lnTo>
                  <a:cubicBezTo>
                    <a:pt x="428" y="16"/>
                    <a:pt x="425" y="12"/>
                    <a:pt x="425" y="8"/>
                  </a:cubicBezTo>
                  <a:cubicBezTo>
                    <a:pt x="425" y="4"/>
                    <a:pt x="428" y="0"/>
                    <a:pt x="433" y="0"/>
                  </a:cubicBezTo>
                  <a:lnTo>
                    <a:pt x="449" y="0"/>
                  </a:lnTo>
                  <a:cubicBezTo>
                    <a:pt x="453" y="0"/>
                    <a:pt x="457" y="4"/>
                    <a:pt x="457" y="8"/>
                  </a:cubicBezTo>
                  <a:cubicBezTo>
                    <a:pt x="457" y="12"/>
                    <a:pt x="453" y="16"/>
                    <a:pt x="449" y="16"/>
                  </a:cubicBezTo>
                  <a:close/>
                  <a:moveTo>
                    <a:pt x="401" y="16"/>
                  </a:moveTo>
                  <a:lnTo>
                    <a:pt x="385" y="16"/>
                  </a:lnTo>
                  <a:cubicBezTo>
                    <a:pt x="380" y="16"/>
                    <a:pt x="377" y="12"/>
                    <a:pt x="377" y="8"/>
                  </a:cubicBezTo>
                  <a:cubicBezTo>
                    <a:pt x="377" y="4"/>
                    <a:pt x="380" y="0"/>
                    <a:pt x="385" y="0"/>
                  </a:cubicBezTo>
                  <a:lnTo>
                    <a:pt x="401" y="0"/>
                  </a:lnTo>
                  <a:cubicBezTo>
                    <a:pt x="405" y="0"/>
                    <a:pt x="409" y="4"/>
                    <a:pt x="409" y="8"/>
                  </a:cubicBezTo>
                  <a:cubicBezTo>
                    <a:pt x="409" y="12"/>
                    <a:pt x="405" y="16"/>
                    <a:pt x="401" y="16"/>
                  </a:cubicBezTo>
                  <a:close/>
                  <a:moveTo>
                    <a:pt x="353" y="16"/>
                  </a:moveTo>
                  <a:lnTo>
                    <a:pt x="337" y="16"/>
                  </a:lnTo>
                  <a:cubicBezTo>
                    <a:pt x="332" y="16"/>
                    <a:pt x="329" y="12"/>
                    <a:pt x="329" y="8"/>
                  </a:cubicBezTo>
                  <a:cubicBezTo>
                    <a:pt x="329" y="4"/>
                    <a:pt x="332" y="0"/>
                    <a:pt x="337" y="0"/>
                  </a:cubicBezTo>
                  <a:lnTo>
                    <a:pt x="353" y="0"/>
                  </a:lnTo>
                  <a:cubicBezTo>
                    <a:pt x="357" y="0"/>
                    <a:pt x="361" y="4"/>
                    <a:pt x="361" y="8"/>
                  </a:cubicBezTo>
                  <a:cubicBezTo>
                    <a:pt x="361" y="12"/>
                    <a:pt x="357" y="16"/>
                    <a:pt x="353" y="16"/>
                  </a:cubicBezTo>
                  <a:close/>
                  <a:moveTo>
                    <a:pt x="305" y="16"/>
                  </a:moveTo>
                  <a:lnTo>
                    <a:pt x="289" y="16"/>
                  </a:lnTo>
                  <a:cubicBezTo>
                    <a:pt x="284" y="16"/>
                    <a:pt x="281" y="12"/>
                    <a:pt x="281" y="8"/>
                  </a:cubicBezTo>
                  <a:cubicBezTo>
                    <a:pt x="281" y="4"/>
                    <a:pt x="284" y="0"/>
                    <a:pt x="289" y="0"/>
                  </a:cubicBezTo>
                  <a:lnTo>
                    <a:pt x="305" y="0"/>
                  </a:lnTo>
                  <a:cubicBezTo>
                    <a:pt x="309" y="0"/>
                    <a:pt x="313" y="4"/>
                    <a:pt x="313" y="8"/>
                  </a:cubicBezTo>
                  <a:cubicBezTo>
                    <a:pt x="313" y="12"/>
                    <a:pt x="309" y="16"/>
                    <a:pt x="305" y="16"/>
                  </a:cubicBezTo>
                  <a:close/>
                  <a:moveTo>
                    <a:pt x="257" y="16"/>
                  </a:moveTo>
                  <a:lnTo>
                    <a:pt x="241" y="16"/>
                  </a:lnTo>
                  <a:cubicBezTo>
                    <a:pt x="236" y="16"/>
                    <a:pt x="233" y="12"/>
                    <a:pt x="233" y="8"/>
                  </a:cubicBezTo>
                  <a:cubicBezTo>
                    <a:pt x="233" y="4"/>
                    <a:pt x="236" y="0"/>
                    <a:pt x="241" y="0"/>
                  </a:cubicBezTo>
                  <a:lnTo>
                    <a:pt x="257" y="0"/>
                  </a:lnTo>
                  <a:cubicBezTo>
                    <a:pt x="261" y="0"/>
                    <a:pt x="265" y="4"/>
                    <a:pt x="265" y="8"/>
                  </a:cubicBezTo>
                  <a:cubicBezTo>
                    <a:pt x="265" y="12"/>
                    <a:pt x="261" y="16"/>
                    <a:pt x="257" y="16"/>
                  </a:cubicBezTo>
                  <a:close/>
                  <a:moveTo>
                    <a:pt x="209" y="16"/>
                  </a:moveTo>
                  <a:lnTo>
                    <a:pt x="193" y="16"/>
                  </a:lnTo>
                  <a:cubicBezTo>
                    <a:pt x="188" y="16"/>
                    <a:pt x="185" y="12"/>
                    <a:pt x="185" y="8"/>
                  </a:cubicBezTo>
                  <a:cubicBezTo>
                    <a:pt x="185" y="4"/>
                    <a:pt x="188" y="0"/>
                    <a:pt x="193" y="0"/>
                  </a:cubicBezTo>
                  <a:lnTo>
                    <a:pt x="209" y="0"/>
                  </a:lnTo>
                  <a:cubicBezTo>
                    <a:pt x="213" y="0"/>
                    <a:pt x="217" y="4"/>
                    <a:pt x="217" y="8"/>
                  </a:cubicBezTo>
                  <a:cubicBezTo>
                    <a:pt x="217" y="12"/>
                    <a:pt x="213" y="16"/>
                    <a:pt x="209" y="16"/>
                  </a:cubicBezTo>
                  <a:close/>
                  <a:moveTo>
                    <a:pt x="161" y="16"/>
                  </a:moveTo>
                  <a:lnTo>
                    <a:pt x="145" y="16"/>
                  </a:lnTo>
                  <a:cubicBezTo>
                    <a:pt x="140" y="16"/>
                    <a:pt x="137" y="12"/>
                    <a:pt x="137" y="8"/>
                  </a:cubicBezTo>
                  <a:cubicBezTo>
                    <a:pt x="137" y="4"/>
                    <a:pt x="140" y="0"/>
                    <a:pt x="145" y="0"/>
                  </a:cubicBezTo>
                  <a:lnTo>
                    <a:pt x="161" y="0"/>
                  </a:lnTo>
                  <a:cubicBezTo>
                    <a:pt x="165" y="0"/>
                    <a:pt x="169" y="4"/>
                    <a:pt x="169" y="8"/>
                  </a:cubicBezTo>
                  <a:cubicBezTo>
                    <a:pt x="169" y="12"/>
                    <a:pt x="165" y="16"/>
                    <a:pt x="161" y="16"/>
                  </a:cubicBezTo>
                  <a:close/>
                  <a:moveTo>
                    <a:pt x="113" y="16"/>
                  </a:moveTo>
                  <a:lnTo>
                    <a:pt x="97" y="16"/>
                  </a:lnTo>
                  <a:cubicBezTo>
                    <a:pt x="92" y="16"/>
                    <a:pt x="89" y="12"/>
                    <a:pt x="89" y="8"/>
                  </a:cubicBezTo>
                  <a:cubicBezTo>
                    <a:pt x="89" y="4"/>
                    <a:pt x="92" y="0"/>
                    <a:pt x="97" y="0"/>
                  </a:cubicBezTo>
                  <a:lnTo>
                    <a:pt x="113" y="0"/>
                  </a:lnTo>
                  <a:cubicBezTo>
                    <a:pt x="117" y="0"/>
                    <a:pt x="121" y="4"/>
                    <a:pt x="121" y="8"/>
                  </a:cubicBezTo>
                  <a:cubicBezTo>
                    <a:pt x="121" y="12"/>
                    <a:pt x="117" y="16"/>
                    <a:pt x="113" y="16"/>
                  </a:cubicBezTo>
                  <a:close/>
                  <a:moveTo>
                    <a:pt x="65" y="16"/>
                  </a:moveTo>
                  <a:lnTo>
                    <a:pt x="49" y="16"/>
                  </a:lnTo>
                  <a:cubicBezTo>
                    <a:pt x="44" y="16"/>
                    <a:pt x="41" y="12"/>
                    <a:pt x="41" y="8"/>
                  </a:cubicBezTo>
                  <a:cubicBezTo>
                    <a:pt x="41" y="4"/>
                    <a:pt x="44" y="0"/>
                    <a:pt x="49" y="0"/>
                  </a:cubicBezTo>
                  <a:lnTo>
                    <a:pt x="65" y="0"/>
                  </a:lnTo>
                  <a:cubicBezTo>
                    <a:pt x="69" y="0"/>
                    <a:pt x="73" y="4"/>
                    <a:pt x="73" y="8"/>
                  </a:cubicBezTo>
                  <a:cubicBezTo>
                    <a:pt x="73" y="12"/>
                    <a:pt x="69" y="16"/>
                    <a:pt x="65" y="16"/>
                  </a:cubicBezTo>
                  <a:close/>
                  <a:moveTo>
                    <a:pt x="17" y="16"/>
                  </a:moveTo>
                  <a:lnTo>
                    <a:pt x="8" y="16"/>
                  </a:lnTo>
                  <a:cubicBezTo>
                    <a:pt x="4" y="16"/>
                    <a:pt x="0" y="12"/>
                    <a:pt x="0" y="8"/>
                  </a:cubicBezTo>
                  <a:cubicBezTo>
                    <a:pt x="0" y="4"/>
                    <a:pt x="4" y="0"/>
                    <a:pt x="8" y="0"/>
                  </a:cubicBezTo>
                  <a:lnTo>
                    <a:pt x="17" y="0"/>
                  </a:lnTo>
                  <a:cubicBezTo>
                    <a:pt x="21" y="0"/>
                    <a:pt x="25" y="4"/>
                    <a:pt x="25" y="8"/>
                  </a:cubicBezTo>
                  <a:cubicBezTo>
                    <a:pt x="25" y="12"/>
                    <a:pt x="21" y="16"/>
                    <a:pt x="17" y="16"/>
                  </a:cubicBezTo>
                  <a:close/>
                </a:path>
              </a:pathLst>
            </a:custGeom>
            <a:solidFill>
              <a:srgbClr val="000000"/>
            </a:solidFill>
            <a:ln w="15875">
              <a:solidFill>
                <a:srgbClr val="000000"/>
              </a:solidFill>
              <a:bevel/>
              <a:headEnd/>
              <a:tailEnd/>
            </a:ln>
          </p:spPr>
          <p:txBody>
            <a:bodyPr/>
            <a:lstStyle/>
            <a:p>
              <a:endParaRPr lang="nb-NO"/>
            </a:p>
          </p:txBody>
        </p:sp>
        <p:sp>
          <p:nvSpPr>
            <p:cNvPr id="45174" name="Rectangle 48">
              <a:extLst>
                <a:ext uri="{FF2B5EF4-FFF2-40B4-BE49-F238E27FC236}">
                  <a16:creationId xmlns:a16="http://schemas.microsoft.com/office/drawing/2014/main" id="{8A74F706-4F33-50F8-C467-3CB036A4BB0D}"/>
                </a:ext>
              </a:extLst>
            </p:cNvPr>
            <p:cNvSpPr>
              <a:spLocks noChangeArrowheads="1"/>
            </p:cNvSpPr>
            <p:nvPr/>
          </p:nvSpPr>
          <p:spPr bwMode="auto">
            <a:xfrm>
              <a:off x="4498" y="2545"/>
              <a:ext cx="29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2100">
                  <a:solidFill>
                    <a:srgbClr val="000000"/>
                  </a:solidFill>
                </a:rPr>
                <a:t>OXOX</a:t>
              </a:r>
              <a:endParaRPr lang="en-US" altLang="nb-NO"/>
            </a:p>
          </p:txBody>
        </p:sp>
      </p:grpSp>
      <p:sp>
        <p:nvSpPr>
          <p:cNvPr id="45073" name="Line 49">
            <a:extLst>
              <a:ext uri="{FF2B5EF4-FFF2-40B4-BE49-F238E27FC236}">
                <a16:creationId xmlns:a16="http://schemas.microsoft.com/office/drawing/2014/main" id="{708AFD4F-2732-BD89-1D80-D6FCD514EFA1}"/>
              </a:ext>
            </a:extLst>
          </p:cNvPr>
          <p:cNvSpPr>
            <a:spLocks noChangeShapeType="1"/>
          </p:cNvSpPr>
          <p:nvPr/>
        </p:nvSpPr>
        <p:spPr bwMode="auto">
          <a:xfrm>
            <a:off x="1214438" y="4924425"/>
            <a:ext cx="1003300" cy="1588"/>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lIns="130046" tIns="65023" rIns="130046" bIns="65023"/>
          <a:lstStyle/>
          <a:p>
            <a:endParaRPr lang="nb-NO"/>
          </a:p>
        </p:txBody>
      </p:sp>
      <p:sp>
        <p:nvSpPr>
          <p:cNvPr id="45074" name="Rectangle 50">
            <a:extLst>
              <a:ext uri="{FF2B5EF4-FFF2-40B4-BE49-F238E27FC236}">
                <a16:creationId xmlns:a16="http://schemas.microsoft.com/office/drawing/2014/main" id="{70A63D36-EAF9-C8B8-B23E-B31717F704C3}"/>
              </a:ext>
            </a:extLst>
          </p:cNvPr>
          <p:cNvSpPr>
            <a:spLocks noChangeArrowheads="1"/>
          </p:cNvSpPr>
          <p:nvPr/>
        </p:nvSpPr>
        <p:spPr bwMode="auto">
          <a:xfrm>
            <a:off x="1085850" y="5095875"/>
            <a:ext cx="129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Manuelt informasjonsflyt</a:t>
            </a:r>
          </a:p>
        </p:txBody>
      </p:sp>
      <p:grpSp>
        <p:nvGrpSpPr>
          <p:cNvPr id="45075" name="Group 51">
            <a:extLst>
              <a:ext uri="{FF2B5EF4-FFF2-40B4-BE49-F238E27FC236}">
                <a16:creationId xmlns:a16="http://schemas.microsoft.com/office/drawing/2014/main" id="{197E25C0-C4DD-6849-0C36-0FCEB1BD9A2B}"/>
              </a:ext>
            </a:extLst>
          </p:cNvPr>
          <p:cNvGrpSpPr>
            <a:grpSpLocks/>
          </p:cNvGrpSpPr>
          <p:nvPr/>
        </p:nvGrpSpPr>
        <p:grpSpPr bwMode="auto">
          <a:xfrm>
            <a:off x="4186238" y="6062663"/>
            <a:ext cx="909637" cy="604837"/>
            <a:chOff x="3914" y="3131"/>
            <a:chExt cx="437" cy="268"/>
          </a:xfrm>
        </p:grpSpPr>
        <p:sp>
          <p:nvSpPr>
            <p:cNvPr id="45170" name="Freeform 52">
              <a:extLst>
                <a:ext uri="{FF2B5EF4-FFF2-40B4-BE49-F238E27FC236}">
                  <a16:creationId xmlns:a16="http://schemas.microsoft.com/office/drawing/2014/main" id="{481ED820-676D-596B-872C-19C9ABC5DAA0}"/>
                </a:ext>
              </a:extLst>
            </p:cNvPr>
            <p:cNvSpPr>
              <a:spLocks noEditPoints="1"/>
            </p:cNvSpPr>
            <p:nvPr/>
          </p:nvSpPr>
          <p:spPr bwMode="auto">
            <a:xfrm>
              <a:off x="3947" y="3247"/>
              <a:ext cx="404" cy="53"/>
            </a:xfrm>
            <a:custGeom>
              <a:avLst/>
              <a:gdLst>
                <a:gd name="T0" fmla="*/ 1 w 628"/>
                <a:gd name="T1" fmla="*/ 1 h 83"/>
                <a:gd name="T2" fmla="*/ 1 w 628"/>
                <a:gd name="T3" fmla="*/ 0 h 83"/>
                <a:gd name="T4" fmla="*/ 1 w 628"/>
                <a:gd name="T5" fmla="*/ 1 h 83"/>
                <a:gd name="T6" fmla="*/ 1 w 628"/>
                <a:gd name="T7" fmla="*/ 1 h 83"/>
                <a:gd name="T8" fmla="*/ 1 w 628"/>
                <a:gd name="T9" fmla="*/ 1 h 83"/>
                <a:gd name="T10" fmla="*/ 1 w 628"/>
                <a:gd name="T11" fmla="*/ 0 h 83"/>
                <a:gd name="T12" fmla="*/ 1 w 628"/>
                <a:gd name="T13" fmla="*/ 1 h 83"/>
                <a:gd name="T14" fmla="*/ 1 w 628"/>
                <a:gd name="T15" fmla="*/ 1 h 83"/>
                <a:gd name="T16" fmla="*/ 1 w 628"/>
                <a:gd name="T17" fmla="*/ 0 h 83"/>
                <a:gd name="T18" fmla="*/ 1 w 628"/>
                <a:gd name="T19" fmla="*/ 1 h 83"/>
                <a:gd name="T20" fmla="*/ 1 w 628"/>
                <a:gd name="T21" fmla="*/ 1 h 83"/>
                <a:gd name="T22" fmla="*/ 1 w 628"/>
                <a:gd name="T23" fmla="*/ 1 h 83"/>
                <a:gd name="T24" fmla="*/ 1 w 628"/>
                <a:gd name="T25" fmla="*/ 0 h 83"/>
                <a:gd name="T26" fmla="*/ 1 w 628"/>
                <a:gd name="T27" fmla="*/ 1 h 83"/>
                <a:gd name="T28" fmla="*/ 1 w 628"/>
                <a:gd name="T29" fmla="*/ 1 h 83"/>
                <a:gd name="T30" fmla="*/ 1 w 628"/>
                <a:gd name="T31" fmla="*/ 0 h 83"/>
                <a:gd name="T32" fmla="*/ 1 w 628"/>
                <a:gd name="T33" fmla="*/ 1 h 83"/>
                <a:gd name="T34" fmla="*/ 1 w 628"/>
                <a:gd name="T35" fmla="*/ 1 h 83"/>
                <a:gd name="T36" fmla="*/ 1 w 628"/>
                <a:gd name="T37" fmla="*/ 1 h 83"/>
                <a:gd name="T38" fmla="*/ 1 w 628"/>
                <a:gd name="T39" fmla="*/ 0 h 83"/>
                <a:gd name="T40" fmla="*/ 1 w 628"/>
                <a:gd name="T41" fmla="*/ 1 h 83"/>
                <a:gd name="T42" fmla="*/ 1 w 628"/>
                <a:gd name="T43" fmla="*/ 1 h 83"/>
                <a:gd name="T44" fmla="*/ 1 w 628"/>
                <a:gd name="T45" fmla="*/ 0 h 83"/>
                <a:gd name="T46" fmla="*/ 1 w 628"/>
                <a:gd name="T47" fmla="*/ 1 h 83"/>
                <a:gd name="T48" fmla="*/ 1 w 628"/>
                <a:gd name="T49" fmla="*/ 1 h 83"/>
                <a:gd name="T50" fmla="*/ 1 w 628"/>
                <a:gd name="T51" fmla="*/ 1 h 83"/>
                <a:gd name="T52" fmla="*/ 1 w 628"/>
                <a:gd name="T53" fmla="*/ 0 h 83"/>
                <a:gd name="T54" fmla="*/ 1 w 628"/>
                <a:gd name="T55" fmla="*/ 1 h 83"/>
                <a:gd name="T56" fmla="*/ 1 w 628"/>
                <a:gd name="T57" fmla="*/ 1 h 83"/>
                <a:gd name="T58" fmla="*/ 1 w 628"/>
                <a:gd name="T59" fmla="*/ 0 h 83"/>
                <a:gd name="T60" fmla="*/ 1 w 628"/>
                <a:gd name="T61" fmla="*/ 1 h 83"/>
                <a:gd name="T62" fmla="*/ 1 w 628"/>
                <a:gd name="T63" fmla="*/ 1 h 83"/>
                <a:gd name="T64" fmla="*/ 1 w 628"/>
                <a:gd name="T65" fmla="*/ 1 h 83"/>
                <a:gd name="T66" fmla="*/ 1 w 628"/>
                <a:gd name="T67" fmla="*/ 0 h 83"/>
                <a:gd name="T68" fmla="*/ 1 w 628"/>
                <a:gd name="T69" fmla="*/ 1 h 83"/>
                <a:gd name="T70" fmla="*/ 1 w 628"/>
                <a:gd name="T71" fmla="*/ 1 h 83"/>
                <a:gd name="T72" fmla="*/ 1 w 628"/>
                <a:gd name="T73" fmla="*/ 0 h 83"/>
                <a:gd name="T74" fmla="*/ 1 w 628"/>
                <a:gd name="T75" fmla="*/ 1 h 83"/>
                <a:gd name="T76" fmla="*/ 1 w 628"/>
                <a:gd name="T77" fmla="*/ 1 h 83"/>
                <a:gd name="T78" fmla="*/ 1 w 628"/>
                <a:gd name="T79" fmla="*/ 1 h 83"/>
                <a:gd name="T80" fmla="*/ 1 w 628"/>
                <a:gd name="T81" fmla="*/ 0 h 83"/>
                <a:gd name="T82" fmla="*/ 1 w 628"/>
                <a:gd name="T83" fmla="*/ 1 h 83"/>
                <a:gd name="T84" fmla="*/ 1 w 628"/>
                <a:gd name="T85" fmla="*/ 1 h 83"/>
                <a:gd name="T86" fmla="*/ 1 w 628"/>
                <a:gd name="T87" fmla="*/ 0 h 83"/>
                <a:gd name="T88" fmla="*/ 1 w 628"/>
                <a:gd name="T89" fmla="*/ 1 h 83"/>
                <a:gd name="T90" fmla="*/ 1 w 628"/>
                <a:gd name="T91" fmla="*/ 1 h 83"/>
                <a:gd name="T92" fmla="*/ 1 w 628"/>
                <a:gd name="T93" fmla="*/ 1 h 83"/>
                <a:gd name="T94" fmla="*/ 0 w 628"/>
                <a:gd name="T95" fmla="*/ 1 h 83"/>
                <a:gd name="T96" fmla="*/ 1 w 628"/>
                <a:gd name="T97" fmla="*/ 1 h 83"/>
                <a:gd name="T98" fmla="*/ 1 w 628"/>
                <a:gd name="T99" fmla="*/ 1 h 83"/>
                <a:gd name="T100" fmla="*/ 0 w 628"/>
                <a:gd name="T101" fmla="*/ 1 h 83"/>
                <a:gd name="T102" fmla="*/ 1 w 628"/>
                <a:gd name="T103" fmla="*/ 1 h 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8"/>
                <a:gd name="T157" fmla="*/ 0 h 83"/>
                <a:gd name="T158" fmla="*/ 628 w 628"/>
                <a:gd name="T159" fmla="*/ 83 h 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8" h="83">
                  <a:moveTo>
                    <a:pt x="620" y="16"/>
                  </a:moveTo>
                  <a:lnTo>
                    <a:pt x="604" y="16"/>
                  </a:lnTo>
                  <a:cubicBezTo>
                    <a:pt x="600" y="16"/>
                    <a:pt x="596" y="13"/>
                    <a:pt x="596" y="8"/>
                  </a:cubicBezTo>
                  <a:cubicBezTo>
                    <a:pt x="596" y="4"/>
                    <a:pt x="600" y="0"/>
                    <a:pt x="604" y="0"/>
                  </a:cubicBezTo>
                  <a:lnTo>
                    <a:pt x="620" y="0"/>
                  </a:lnTo>
                  <a:cubicBezTo>
                    <a:pt x="625" y="0"/>
                    <a:pt x="628" y="4"/>
                    <a:pt x="628" y="8"/>
                  </a:cubicBezTo>
                  <a:cubicBezTo>
                    <a:pt x="628" y="13"/>
                    <a:pt x="625" y="16"/>
                    <a:pt x="620" y="16"/>
                  </a:cubicBezTo>
                  <a:close/>
                  <a:moveTo>
                    <a:pt x="572" y="16"/>
                  </a:moveTo>
                  <a:lnTo>
                    <a:pt x="556" y="16"/>
                  </a:lnTo>
                  <a:cubicBezTo>
                    <a:pt x="552" y="16"/>
                    <a:pt x="548" y="13"/>
                    <a:pt x="548" y="8"/>
                  </a:cubicBezTo>
                  <a:cubicBezTo>
                    <a:pt x="548" y="4"/>
                    <a:pt x="552" y="0"/>
                    <a:pt x="556" y="0"/>
                  </a:cubicBezTo>
                  <a:lnTo>
                    <a:pt x="572" y="0"/>
                  </a:lnTo>
                  <a:cubicBezTo>
                    <a:pt x="577" y="0"/>
                    <a:pt x="580" y="4"/>
                    <a:pt x="580" y="8"/>
                  </a:cubicBezTo>
                  <a:cubicBezTo>
                    <a:pt x="580" y="13"/>
                    <a:pt x="577" y="16"/>
                    <a:pt x="572" y="16"/>
                  </a:cubicBezTo>
                  <a:close/>
                  <a:moveTo>
                    <a:pt x="524" y="16"/>
                  </a:moveTo>
                  <a:lnTo>
                    <a:pt x="508" y="16"/>
                  </a:lnTo>
                  <a:cubicBezTo>
                    <a:pt x="504" y="16"/>
                    <a:pt x="500" y="13"/>
                    <a:pt x="500" y="8"/>
                  </a:cubicBezTo>
                  <a:cubicBezTo>
                    <a:pt x="500" y="4"/>
                    <a:pt x="504" y="0"/>
                    <a:pt x="508" y="0"/>
                  </a:cubicBezTo>
                  <a:lnTo>
                    <a:pt x="524" y="0"/>
                  </a:lnTo>
                  <a:cubicBezTo>
                    <a:pt x="529" y="0"/>
                    <a:pt x="532" y="4"/>
                    <a:pt x="532" y="8"/>
                  </a:cubicBezTo>
                  <a:cubicBezTo>
                    <a:pt x="532" y="13"/>
                    <a:pt x="529" y="16"/>
                    <a:pt x="524" y="16"/>
                  </a:cubicBezTo>
                  <a:close/>
                  <a:moveTo>
                    <a:pt x="476" y="16"/>
                  </a:moveTo>
                  <a:lnTo>
                    <a:pt x="460" y="16"/>
                  </a:lnTo>
                  <a:cubicBezTo>
                    <a:pt x="456" y="16"/>
                    <a:pt x="452" y="13"/>
                    <a:pt x="452" y="8"/>
                  </a:cubicBezTo>
                  <a:cubicBezTo>
                    <a:pt x="452" y="4"/>
                    <a:pt x="456" y="0"/>
                    <a:pt x="460" y="0"/>
                  </a:cubicBezTo>
                  <a:lnTo>
                    <a:pt x="476" y="0"/>
                  </a:lnTo>
                  <a:cubicBezTo>
                    <a:pt x="481" y="0"/>
                    <a:pt x="484" y="4"/>
                    <a:pt x="484" y="8"/>
                  </a:cubicBezTo>
                  <a:cubicBezTo>
                    <a:pt x="484" y="13"/>
                    <a:pt x="481" y="16"/>
                    <a:pt x="476" y="16"/>
                  </a:cubicBezTo>
                  <a:close/>
                  <a:moveTo>
                    <a:pt x="428" y="16"/>
                  </a:moveTo>
                  <a:lnTo>
                    <a:pt x="412" y="16"/>
                  </a:lnTo>
                  <a:cubicBezTo>
                    <a:pt x="408" y="16"/>
                    <a:pt x="404" y="13"/>
                    <a:pt x="404" y="8"/>
                  </a:cubicBezTo>
                  <a:cubicBezTo>
                    <a:pt x="404" y="4"/>
                    <a:pt x="408" y="0"/>
                    <a:pt x="412" y="0"/>
                  </a:cubicBezTo>
                  <a:lnTo>
                    <a:pt x="428" y="0"/>
                  </a:lnTo>
                  <a:cubicBezTo>
                    <a:pt x="433" y="0"/>
                    <a:pt x="436" y="4"/>
                    <a:pt x="436" y="8"/>
                  </a:cubicBezTo>
                  <a:cubicBezTo>
                    <a:pt x="436" y="13"/>
                    <a:pt x="433" y="16"/>
                    <a:pt x="428" y="16"/>
                  </a:cubicBezTo>
                  <a:close/>
                  <a:moveTo>
                    <a:pt x="380" y="16"/>
                  </a:moveTo>
                  <a:lnTo>
                    <a:pt x="364" y="16"/>
                  </a:lnTo>
                  <a:cubicBezTo>
                    <a:pt x="360" y="16"/>
                    <a:pt x="356" y="13"/>
                    <a:pt x="356" y="8"/>
                  </a:cubicBezTo>
                  <a:cubicBezTo>
                    <a:pt x="356" y="4"/>
                    <a:pt x="360" y="0"/>
                    <a:pt x="364" y="0"/>
                  </a:cubicBezTo>
                  <a:lnTo>
                    <a:pt x="380" y="0"/>
                  </a:lnTo>
                  <a:cubicBezTo>
                    <a:pt x="385" y="0"/>
                    <a:pt x="388" y="4"/>
                    <a:pt x="388" y="8"/>
                  </a:cubicBezTo>
                  <a:cubicBezTo>
                    <a:pt x="388" y="13"/>
                    <a:pt x="385" y="16"/>
                    <a:pt x="380" y="16"/>
                  </a:cubicBezTo>
                  <a:close/>
                  <a:moveTo>
                    <a:pt x="332" y="16"/>
                  </a:moveTo>
                  <a:lnTo>
                    <a:pt x="316" y="16"/>
                  </a:lnTo>
                  <a:cubicBezTo>
                    <a:pt x="312" y="16"/>
                    <a:pt x="308" y="13"/>
                    <a:pt x="308" y="8"/>
                  </a:cubicBezTo>
                  <a:cubicBezTo>
                    <a:pt x="308" y="4"/>
                    <a:pt x="312" y="0"/>
                    <a:pt x="316" y="0"/>
                  </a:cubicBezTo>
                  <a:lnTo>
                    <a:pt x="332" y="0"/>
                  </a:lnTo>
                  <a:cubicBezTo>
                    <a:pt x="337" y="0"/>
                    <a:pt x="340" y="4"/>
                    <a:pt x="340" y="8"/>
                  </a:cubicBezTo>
                  <a:cubicBezTo>
                    <a:pt x="340" y="13"/>
                    <a:pt x="337" y="16"/>
                    <a:pt x="332" y="16"/>
                  </a:cubicBezTo>
                  <a:close/>
                  <a:moveTo>
                    <a:pt x="284" y="16"/>
                  </a:moveTo>
                  <a:lnTo>
                    <a:pt x="268" y="16"/>
                  </a:lnTo>
                  <a:cubicBezTo>
                    <a:pt x="264" y="16"/>
                    <a:pt x="260" y="13"/>
                    <a:pt x="260" y="8"/>
                  </a:cubicBezTo>
                  <a:cubicBezTo>
                    <a:pt x="260" y="4"/>
                    <a:pt x="264" y="0"/>
                    <a:pt x="268" y="0"/>
                  </a:cubicBezTo>
                  <a:lnTo>
                    <a:pt x="284" y="0"/>
                  </a:lnTo>
                  <a:cubicBezTo>
                    <a:pt x="289" y="0"/>
                    <a:pt x="292" y="4"/>
                    <a:pt x="292" y="8"/>
                  </a:cubicBezTo>
                  <a:cubicBezTo>
                    <a:pt x="292" y="13"/>
                    <a:pt x="289" y="16"/>
                    <a:pt x="284" y="16"/>
                  </a:cubicBezTo>
                  <a:close/>
                  <a:moveTo>
                    <a:pt x="236" y="16"/>
                  </a:moveTo>
                  <a:lnTo>
                    <a:pt x="220" y="16"/>
                  </a:lnTo>
                  <a:cubicBezTo>
                    <a:pt x="216" y="16"/>
                    <a:pt x="212" y="13"/>
                    <a:pt x="212" y="8"/>
                  </a:cubicBezTo>
                  <a:cubicBezTo>
                    <a:pt x="212" y="4"/>
                    <a:pt x="216" y="0"/>
                    <a:pt x="220" y="0"/>
                  </a:cubicBezTo>
                  <a:lnTo>
                    <a:pt x="236" y="0"/>
                  </a:lnTo>
                  <a:cubicBezTo>
                    <a:pt x="241" y="0"/>
                    <a:pt x="244" y="4"/>
                    <a:pt x="244" y="8"/>
                  </a:cubicBezTo>
                  <a:cubicBezTo>
                    <a:pt x="244" y="13"/>
                    <a:pt x="241" y="16"/>
                    <a:pt x="236" y="16"/>
                  </a:cubicBezTo>
                  <a:close/>
                  <a:moveTo>
                    <a:pt x="188" y="16"/>
                  </a:moveTo>
                  <a:lnTo>
                    <a:pt x="172" y="16"/>
                  </a:lnTo>
                  <a:cubicBezTo>
                    <a:pt x="168" y="16"/>
                    <a:pt x="164" y="13"/>
                    <a:pt x="164" y="8"/>
                  </a:cubicBezTo>
                  <a:cubicBezTo>
                    <a:pt x="164" y="4"/>
                    <a:pt x="168" y="0"/>
                    <a:pt x="172" y="0"/>
                  </a:cubicBezTo>
                  <a:lnTo>
                    <a:pt x="188" y="0"/>
                  </a:lnTo>
                  <a:cubicBezTo>
                    <a:pt x="193" y="0"/>
                    <a:pt x="196" y="4"/>
                    <a:pt x="196" y="8"/>
                  </a:cubicBezTo>
                  <a:cubicBezTo>
                    <a:pt x="196" y="13"/>
                    <a:pt x="193" y="16"/>
                    <a:pt x="188" y="16"/>
                  </a:cubicBezTo>
                  <a:close/>
                  <a:moveTo>
                    <a:pt x="140" y="16"/>
                  </a:moveTo>
                  <a:lnTo>
                    <a:pt x="124" y="16"/>
                  </a:lnTo>
                  <a:cubicBezTo>
                    <a:pt x="120" y="16"/>
                    <a:pt x="116" y="13"/>
                    <a:pt x="116" y="8"/>
                  </a:cubicBezTo>
                  <a:cubicBezTo>
                    <a:pt x="116" y="4"/>
                    <a:pt x="120" y="0"/>
                    <a:pt x="124" y="0"/>
                  </a:cubicBezTo>
                  <a:lnTo>
                    <a:pt x="140" y="0"/>
                  </a:lnTo>
                  <a:cubicBezTo>
                    <a:pt x="145" y="0"/>
                    <a:pt x="148" y="4"/>
                    <a:pt x="148" y="8"/>
                  </a:cubicBezTo>
                  <a:cubicBezTo>
                    <a:pt x="148" y="13"/>
                    <a:pt x="145" y="16"/>
                    <a:pt x="140" y="16"/>
                  </a:cubicBezTo>
                  <a:close/>
                  <a:moveTo>
                    <a:pt x="92" y="16"/>
                  </a:moveTo>
                  <a:lnTo>
                    <a:pt x="76" y="16"/>
                  </a:lnTo>
                  <a:cubicBezTo>
                    <a:pt x="72" y="16"/>
                    <a:pt x="68" y="13"/>
                    <a:pt x="68" y="8"/>
                  </a:cubicBezTo>
                  <a:cubicBezTo>
                    <a:pt x="68" y="4"/>
                    <a:pt x="72" y="0"/>
                    <a:pt x="76" y="0"/>
                  </a:cubicBezTo>
                  <a:lnTo>
                    <a:pt x="92" y="0"/>
                  </a:lnTo>
                  <a:cubicBezTo>
                    <a:pt x="97" y="0"/>
                    <a:pt x="100" y="4"/>
                    <a:pt x="100" y="8"/>
                  </a:cubicBezTo>
                  <a:cubicBezTo>
                    <a:pt x="100" y="13"/>
                    <a:pt x="97" y="16"/>
                    <a:pt x="92" y="16"/>
                  </a:cubicBezTo>
                  <a:close/>
                  <a:moveTo>
                    <a:pt x="44" y="16"/>
                  </a:moveTo>
                  <a:lnTo>
                    <a:pt x="28" y="16"/>
                  </a:lnTo>
                  <a:cubicBezTo>
                    <a:pt x="24" y="16"/>
                    <a:pt x="20" y="13"/>
                    <a:pt x="20" y="8"/>
                  </a:cubicBezTo>
                  <a:cubicBezTo>
                    <a:pt x="20" y="4"/>
                    <a:pt x="24" y="0"/>
                    <a:pt x="28" y="0"/>
                  </a:cubicBezTo>
                  <a:lnTo>
                    <a:pt x="44" y="0"/>
                  </a:lnTo>
                  <a:cubicBezTo>
                    <a:pt x="49" y="0"/>
                    <a:pt x="52" y="4"/>
                    <a:pt x="52" y="8"/>
                  </a:cubicBezTo>
                  <a:cubicBezTo>
                    <a:pt x="52" y="13"/>
                    <a:pt x="49" y="16"/>
                    <a:pt x="44" y="16"/>
                  </a:cubicBezTo>
                  <a:close/>
                  <a:moveTo>
                    <a:pt x="16" y="19"/>
                  </a:moveTo>
                  <a:lnTo>
                    <a:pt x="16" y="35"/>
                  </a:lnTo>
                  <a:cubicBezTo>
                    <a:pt x="16" y="40"/>
                    <a:pt x="12" y="43"/>
                    <a:pt x="8" y="43"/>
                  </a:cubicBezTo>
                  <a:cubicBezTo>
                    <a:pt x="3" y="43"/>
                    <a:pt x="0" y="40"/>
                    <a:pt x="0" y="35"/>
                  </a:cubicBezTo>
                  <a:lnTo>
                    <a:pt x="0" y="19"/>
                  </a:lnTo>
                  <a:cubicBezTo>
                    <a:pt x="0" y="15"/>
                    <a:pt x="3" y="11"/>
                    <a:pt x="8" y="11"/>
                  </a:cubicBezTo>
                  <a:cubicBezTo>
                    <a:pt x="12" y="11"/>
                    <a:pt x="16" y="15"/>
                    <a:pt x="16" y="19"/>
                  </a:cubicBezTo>
                  <a:close/>
                  <a:moveTo>
                    <a:pt x="16" y="67"/>
                  </a:moveTo>
                  <a:lnTo>
                    <a:pt x="16" y="75"/>
                  </a:lnTo>
                  <a:cubicBezTo>
                    <a:pt x="16" y="80"/>
                    <a:pt x="12" y="83"/>
                    <a:pt x="8" y="83"/>
                  </a:cubicBezTo>
                  <a:cubicBezTo>
                    <a:pt x="3" y="83"/>
                    <a:pt x="0" y="80"/>
                    <a:pt x="0" y="75"/>
                  </a:cubicBezTo>
                  <a:lnTo>
                    <a:pt x="0" y="67"/>
                  </a:lnTo>
                  <a:cubicBezTo>
                    <a:pt x="0" y="63"/>
                    <a:pt x="3" y="59"/>
                    <a:pt x="8" y="59"/>
                  </a:cubicBezTo>
                  <a:cubicBezTo>
                    <a:pt x="12" y="59"/>
                    <a:pt x="16" y="63"/>
                    <a:pt x="16" y="67"/>
                  </a:cubicBezTo>
                  <a:close/>
                </a:path>
              </a:pathLst>
            </a:custGeom>
            <a:solidFill>
              <a:srgbClr val="000000"/>
            </a:solidFill>
            <a:ln w="15875">
              <a:solidFill>
                <a:srgbClr val="000000"/>
              </a:solidFill>
              <a:bevel/>
              <a:headEnd/>
              <a:tailEnd/>
            </a:ln>
          </p:spPr>
          <p:txBody>
            <a:bodyPr/>
            <a:lstStyle/>
            <a:p>
              <a:endParaRPr lang="nb-NO"/>
            </a:p>
          </p:txBody>
        </p:sp>
        <p:sp>
          <p:nvSpPr>
            <p:cNvPr id="45171" name="Freeform 53">
              <a:extLst>
                <a:ext uri="{FF2B5EF4-FFF2-40B4-BE49-F238E27FC236}">
                  <a16:creationId xmlns:a16="http://schemas.microsoft.com/office/drawing/2014/main" id="{0287A719-763F-1E37-5164-C5FBF0086CB8}"/>
                </a:ext>
              </a:extLst>
            </p:cNvPr>
            <p:cNvSpPr>
              <a:spLocks/>
            </p:cNvSpPr>
            <p:nvPr/>
          </p:nvSpPr>
          <p:spPr bwMode="auto">
            <a:xfrm>
              <a:off x="3914" y="3286"/>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5172" name="Freeform 54">
              <a:extLst>
                <a:ext uri="{FF2B5EF4-FFF2-40B4-BE49-F238E27FC236}">
                  <a16:creationId xmlns:a16="http://schemas.microsoft.com/office/drawing/2014/main" id="{5344886F-36C8-5486-BE78-AC3BA1A17DB2}"/>
                </a:ext>
              </a:extLst>
            </p:cNvPr>
            <p:cNvSpPr>
              <a:spLocks/>
            </p:cNvSpPr>
            <p:nvPr/>
          </p:nvSpPr>
          <p:spPr bwMode="auto">
            <a:xfrm>
              <a:off x="4049" y="3131"/>
              <a:ext cx="195" cy="195"/>
            </a:xfrm>
            <a:custGeom>
              <a:avLst/>
              <a:gdLst>
                <a:gd name="T0" fmla="*/ 0 w 195"/>
                <a:gd name="T1" fmla="*/ 0 h 195"/>
                <a:gd name="T2" fmla="*/ 195 w 195"/>
                <a:gd name="T3" fmla="*/ 0 h 195"/>
                <a:gd name="T4" fmla="*/ 97 w 195"/>
                <a:gd name="T5" fmla="*/ 195 h 195"/>
                <a:gd name="T6" fmla="*/ 0 w 195"/>
                <a:gd name="T7" fmla="*/ 0 h 195"/>
                <a:gd name="T8" fmla="*/ 0 60000 65536"/>
                <a:gd name="T9" fmla="*/ 0 60000 65536"/>
                <a:gd name="T10" fmla="*/ 0 60000 65536"/>
                <a:gd name="T11" fmla="*/ 0 60000 65536"/>
                <a:gd name="T12" fmla="*/ 0 w 195"/>
                <a:gd name="T13" fmla="*/ 0 h 195"/>
                <a:gd name="T14" fmla="*/ 195 w 195"/>
                <a:gd name="T15" fmla="*/ 195 h 195"/>
              </a:gdLst>
              <a:ahLst/>
              <a:cxnLst>
                <a:cxn ang="T8">
                  <a:pos x="T0" y="T1"/>
                </a:cxn>
                <a:cxn ang="T9">
                  <a:pos x="T2" y="T3"/>
                </a:cxn>
                <a:cxn ang="T10">
                  <a:pos x="T4" y="T5"/>
                </a:cxn>
                <a:cxn ang="T11">
                  <a:pos x="T6" y="T7"/>
                </a:cxn>
              </a:cxnLst>
              <a:rect l="T12" t="T13" r="T14" b="T15"/>
              <a:pathLst>
                <a:path w="195" h="195">
                  <a:moveTo>
                    <a:pt x="0" y="0"/>
                  </a:moveTo>
                  <a:lnTo>
                    <a:pt x="195" y="0"/>
                  </a:lnTo>
                  <a:lnTo>
                    <a:pt x="97" y="195"/>
                  </a:lnTo>
                  <a:lnTo>
                    <a:pt x="0" y="0"/>
                  </a:lnTo>
                  <a:close/>
                </a:path>
              </a:pathLst>
            </a:custGeom>
            <a:solidFill>
              <a:schemeClr val="bg1"/>
            </a:solidFill>
            <a:ln w="4763" cap="rnd">
              <a:solidFill>
                <a:srgbClr val="000000"/>
              </a:solidFill>
              <a:round/>
              <a:headEnd/>
              <a:tailEnd/>
            </a:ln>
          </p:spPr>
          <p:txBody>
            <a:bodyPr/>
            <a:lstStyle/>
            <a:p>
              <a:endParaRPr lang="nb-NO"/>
            </a:p>
          </p:txBody>
        </p:sp>
      </p:grpSp>
      <p:grpSp>
        <p:nvGrpSpPr>
          <p:cNvPr id="45076" name="Group 55">
            <a:extLst>
              <a:ext uri="{FF2B5EF4-FFF2-40B4-BE49-F238E27FC236}">
                <a16:creationId xmlns:a16="http://schemas.microsoft.com/office/drawing/2014/main" id="{983D11E8-C516-3652-C78D-18F033A4E3E4}"/>
              </a:ext>
            </a:extLst>
          </p:cNvPr>
          <p:cNvGrpSpPr>
            <a:grpSpLocks/>
          </p:cNvGrpSpPr>
          <p:nvPr/>
        </p:nvGrpSpPr>
        <p:grpSpPr bwMode="auto">
          <a:xfrm>
            <a:off x="2427288" y="6107113"/>
            <a:ext cx="1122362" cy="604837"/>
            <a:chOff x="4553" y="3131"/>
            <a:chExt cx="538" cy="268"/>
          </a:xfrm>
        </p:grpSpPr>
        <p:sp>
          <p:nvSpPr>
            <p:cNvPr id="45164" name="Freeform 56">
              <a:extLst>
                <a:ext uri="{FF2B5EF4-FFF2-40B4-BE49-F238E27FC236}">
                  <a16:creationId xmlns:a16="http://schemas.microsoft.com/office/drawing/2014/main" id="{65B4A409-21B4-5538-1A0D-C14E43398096}"/>
                </a:ext>
              </a:extLst>
            </p:cNvPr>
            <p:cNvSpPr>
              <a:spLocks noEditPoints="1"/>
            </p:cNvSpPr>
            <p:nvPr/>
          </p:nvSpPr>
          <p:spPr bwMode="auto">
            <a:xfrm>
              <a:off x="4586" y="3211"/>
              <a:ext cx="505" cy="81"/>
            </a:xfrm>
            <a:custGeom>
              <a:avLst/>
              <a:gdLst>
                <a:gd name="T0" fmla="*/ 1 w 785"/>
                <a:gd name="T1" fmla="*/ 1 h 127"/>
                <a:gd name="T2" fmla="*/ 1 w 785"/>
                <a:gd name="T3" fmla="*/ 1 h 127"/>
                <a:gd name="T4" fmla="*/ 1 w 785"/>
                <a:gd name="T5" fmla="*/ 1 h 127"/>
                <a:gd name="T6" fmla="*/ 1 w 785"/>
                <a:gd name="T7" fmla="*/ 0 h 127"/>
                <a:gd name="T8" fmla="*/ 1 w 785"/>
                <a:gd name="T9" fmla="*/ 1 h 127"/>
                <a:gd name="T10" fmla="*/ 1 w 785"/>
                <a:gd name="T11" fmla="*/ 0 h 127"/>
                <a:gd name="T12" fmla="*/ 1 w 785"/>
                <a:gd name="T13" fmla="*/ 1 h 127"/>
                <a:gd name="T14" fmla="*/ 1 w 785"/>
                <a:gd name="T15" fmla="*/ 1 h 127"/>
                <a:gd name="T16" fmla="*/ 1 w 785"/>
                <a:gd name="T17" fmla="*/ 1 h 127"/>
                <a:gd name="T18" fmla="*/ 1 w 785"/>
                <a:gd name="T19" fmla="*/ 1 h 127"/>
                <a:gd name="T20" fmla="*/ 1 w 785"/>
                <a:gd name="T21" fmla="*/ 0 h 127"/>
                <a:gd name="T22" fmla="*/ 1 w 785"/>
                <a:gd name="T23" fmla="*/ 1 h 127"/>
                <a:gd name="T24" fmla="*/ 1 w 785"/>
                <a:gd name="T25" fmla="*/ 0 h 127"/>
                <a:gd name="T26" fmla="*/ 1 w 785"/>
                <a:gd name="T27" fmla="*/ 1 h 127"/>
                <a:gd name="T28" fmla="*/ 1 w 785"/>
                <a:gd name="T29" fmla="*/ 1 h 127"/>
                <a:gd name="T30" fmla="*/ 1 w 785"/>
                <a:gd name="T31" fmla="*/ 1 h 127"/>
                <a:gd name="T32" fmla="*/ 1 w 785"/>
                <a:gd name="T33" fmla="*/ 1 h 127"/>
                <a:gd name="T34" fmla="*/ 1 w 785"/>
                <a:gd name="T35" fmla="*/ 0 h 127"/>
                <a:gd name="T36" fmla="*/ 1 w 785"/>
                <a:gd name="T37" fmla="*/ 1 h 127"/>
                <a:gd name="T38" fmla="*/ 1 w 785"/>
                <a:gd name="T39" fmla="*/ 0 h 127"/>
                <a:gd name="T40" fmla="*/ 1 w 785"/>
                <a:gd name="T41" fmla="*/ 1 h 127"/>
                <a:gd name="T42" fmla="*/ 1 w 785"/>
                <a:gd name="T43" fmla="*/ 1 h 127"/>
                <a:gd name="T44" fmla="*/ 1 w 785"/>
                <a:gd name="T45" fmla="*/ 1 h 127"/>
                <a:gd name="T46" fmla="*/ 1 w 785"/>
                <a:gd name="T47" fmla="*/ 1 h 127"/>
                <a:gd name="T48" fmla="*/ 1 w 785"/>
                <a:gd name="T49" fmla="*/ 0 h 127"/>
                <a:gd name="T50" fmla="*/ 1 w 785"/>
                <a:gd name="T51" fmla="*/ 1 h 127"/>
                <a:gd name="T52" fmla="*/ 1 w 785"/>
                <a:gd name="T53" fmla="*/ 0 h 127"/>
                <a:gd name="T54" fmla="*/ 1 w 785"/>
                <a:gd name="T55" fmla="*/ 1 h 127"/>
                <a:gd name="T56" fmla="*/ 1 w 785"/>
                <a:gd name="T57" fmla="*/ 1 h 127"/>
                <a:gd name="T58" fmla="*/ 1 w 785"/>
                <a:gd name="T59" fmla="*/ 1 h 127"/>
                <a:gd name="T60" fmla="*/ 1 w 785"/>
                <a:gd name="T61" fmla="*/ 1 h 127"/>
                <a:gd name="T62" fmla="*/ 1 w 785"/>
                <a:gd name="T63" fmla="*/ 0 h 127"/>
                <a:gd name="T64" fmla="*/ 1 w 785"/>
                <a:gd name="T65" fmla="*/ 1 h 127"/>
                <a:gd name="T66" fmla="*/ 1 w 785"/>
                <a:gd name="T67" fmla="*/ 0 h 127"/>
                <a:gd name="T68" fmla="*/ 1 w 785"/>
                <a:gd name="T69" fmla="*/ 1 h 127"/>
                <a:gd name="T70" fmla="*/ 1 w 785"/>
                <a:gd name="T71" fmla="*/ 1 h 127"/>
                <a:gd name="T72" fmla="*/ 1 w 785"/>
                <a:gd name="T73" fmla="*/ 1 h 127"/>
                <a:gd name="T74" fmla="*/ 1 w 785"/>
                <a:gd name="T75" fmla="*/ 1 h 127"/>
                <a:gd name="T76" fmla="*/ 1 w 785"/>
                <a:gd name="T77" fmla="*/ 1 h 127"/>
                <a:gd name="T78" fmla="*/ 1 w 785"/>
                <a:gd name="T79" fmla="*/ 0 h 127"/>
                <a:gd name="T80" fmla="*/ 1 w 785"/>
                <a:gd name="T81" fmla="*/ 1 h 127"/>
                <a:gd name="T82" fmla="*/ 1 w 785"/>
                <a:gd name="T83" fmla="*/ 1 h 127"/>
                <a:gd name="T84" fmla="*/ 1 w 785"/>
                <a:gd name="T85" fmla="*/ 1 h 127"/>
                <a:gd name="T86" fmla="*/ 1 w 785"/>
                <a:gd name="T87" fmla="*/ 1 h 127"/>
                <a:gd name="T88" fmla="*/ 0 w 785"/>
                <a:gd name="T89" fmla="*/ 1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5"/>
                <a:gd name="T136" fmla="*/ 0 h 127"/>
                <a:gd name="T137" fmla="*/ 785 w 785"/>
                <a:gd name="T138" fmla="*/ 127 h 1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5" h="127">
                  <a:moveTo>
                    <a:pt x="777" y="16"/>
                  </a:moveTo>
                  <a:lnTo>
                    <a:pt x="761" y="16"/>
                  </a:lnTo>
                  <a:cubicBezTo>
                    <a:pt x="756" y="16"/>
                    <a:pt x="753" y="12"/>
                    <a:pt x="753" y="8"/>
                  </a:cubicBezTo>
                  <a:cubicBezTo>
                    <a:pt x="753" y="4"/>
                    <a:pt x="756" y="0"/>
                    <a:pt x="761" y="0"/>
                  </a:cubicBezTo>
                  <a:lnTo>
                    <a:pt x="777" y="0"/>
                  </a:lnTo>
                  <a:cubicBezTo>
                    <a:pt x="781" y="0"/>
                    <a:pt x="785" y="4"/>
                    <a:pt x="785" y="8"/>
                  </a:cubicBezTo>
                  <a:cubicBezTo>
                    <a:pt x="785" y="12"/>
                    <a:pt x="781" y="16"/>
                    <a:pt x="777" y="16"/>
                  </a:cubicBezTo>
                  <a:close/>
                  <a:moveTo>
                    <a:pt x="729" y="16"/>
                  </a:moveTo>
                  <a:lnTo>
                    <a:pt x="713" y="16"/>
                  </a:lnTo>
                  <a:cubicBezTo>
                    <a:pt x="708" y="16"/>
                    <a:pt x="705" y="12"/>
                    <a:pt x="705" y="8"/>
                  </a:cubicBezTo>
                  <a:cubicBezTo>
                    <a:pt x="705" y="4"/>
                    <a:pt x="708" y="0"/>
                    <a:pt x="713" y="0"/>
                  </a:cubicBezTo>
                  <a:lnTo>
                    <a:pt x="729" y="0"/>
                  </a:lnTo>
                  <a:cubicBezTo>
                    <a:pt x="733" y="0"/>
                    <a:pt x="737" y="4"/>
                    <a:pt x="737" y="8"/>
                  </a:cubicBezTo>
                  <a:cubicBezTo>
                    <a:pt x="737" y="12"/>
                    <a:pt x="733" y="16"/>
                    <a:pt x="729" y="16"/>
                  </a:cubicBezTo>
                  <a:close/>
                  <a:moveTo>
                    <a:pt x="681" y="16"/>
                  </a:moveTo>
                  <a:lnTo>
                    <a:pt x="665" y="16"/>
                  </a:lnTo>
                  <a:cubicBezTo>
                    <a:pt x="660" y="16"/>
                    <a:pt x="657" y="12"/>
                    <a:pt x="657" y="8"/>
                  </a:cubicBezTo>
                  <a:cubicBezTo>
                    <a:pt x="657" y="4"/>
                    <a:pt x="660" y="0"/>
                    <a:pt x="665" y="0"/>
                  </a:cubicBezTo>
                  <a:lnTo>
                    <a:pt x="681" y="0"/>
                  </a:lnTo>
                  <a:cubicBezTo>
                    <a:pt x="685" y="0"/>
                    <a:pt x="689" y="4"/>
                    <a:pt x="689" y="8"/>
                  </a:cubicBezTo>
                  <a:cubicBezTo>
                    <a:pt x="689" y="12"/>
                    <a:pt x="685" y="16"/>
                    <a:pt x="681" y="16"/>
                  </a:cubicBezTo>
                  <a:close/>
                  <a:moveTo>
                    <a:pt x="633" y="16"/>
                  </a:moveTo>
                  <a:lnTo>
                    <a:pt x="617" y="16"/>
                  </a:lnTo>
                  <a:cubicBezTo>
                    <a:pt x="612" y="16"/>
                    <a:pt x="609" y="12"/>
                    <a:pt x="609" y="8"/>
                  </a:cubicBezTo>
                  <a:cubicBezTo>
                    <a:pt x="609" y="4"/>
                    <a:pt x="612" y="0"/>
                    <a:pt x="617" y="0"/>
                  </a:cubicBezTo>
                  <a:lnTo>
                    <a:pt x="633" y="0"/>
                  </a:lnTo>
                  <a:cubicBezTo>
                    <a:pt x="637" y="0"/>
                    <a:pt x="641" y="4"/>
                    <a:pt x="641" y="8"/>
                  </a:cubicBezTo>
                  <a:cubicBezTo>
                    <a:pt x="641" y="12"/>
                    <a:pt x="637" y="16"/>
                    <a:pt x="633" y="16"/>
                  </a:cubicBezTo>
                  <a:close/>
                  <a:moveTo>
                    <a:pt x="585" y="16"/>
                  </a:moveTo>
                  <a:lnTo>
                    <a:pt x="569" y="16"/>
                  </a:lnTo>
                  <a:cubicBezTo>
                    <a:pt x="564" y="16"/>
                    <a:pt x="561" y="12"/>
                    <a:pt x="561" y="8"/>
                  </a:cubicBezTo>
                  <a:cubicBezTo>
                    <a:pt x="561" y="4"/>
                    <a:pt x="564" y="0"/>
                    <a:pt x="569" y="0"/>
                  </a:cubicBezTo>
                  <a:lnTo>
                    <a:pt x="585" y="0"/>
                  </a:lnTo>
                  <a:cubicBezTo>
                    <a:pt x="589" y="0"/>
                    <a:pt x="593" y="4"/>
                    <a:pt x="593" y="8"/>
                  </a:cubicBezTo>
                  <a:cubicBezTo>
                    <a:pt x="593" y="12"/>
                    <a:pt x="589" y="16"/>
                    <a:pt x="585" y="16"/>
                  </a:cubicBezTo>
                  <a:close/>
                  <a:moveTo>
                    <a:pt x="537" y="16"/>
                  </a:moveTo>
                  <a:lnTo>
                    <a:pt x="521" y="16"/>
                  </a:lnTo>
                  <a:cubicBezTo>
                    <a:pt x="516" y="16"/>
                    <a:pt x="513" y="12"/>
                    <a:pt x="513" y="8"/>
                  </a:cubicBezTo>
                  <a:cubicBezTo>
                    <a:pt x="513" y="4"/>
                    <a:pt x="516" y="0"/>
                    <a:pt x="521" y="0"/>
                  </a:cubicBezTo>
                  <a:lnTo>
                    <a:pt x="537" y="0"/>
                  </a:lnTo>
                  <a:cubicBezTo>
                    <a:pt x="541" y="0"/>
                    <a:pt x="545" y="4"/>
                    <a:pt x="545" y="8"/>
                  </a:cubicBezTo>
                  <a:cubicBezTo>
                    <a:pt x="545" y="12"/>
                    <a:pt x="541" y="16"/>
                    <a:pt x="537" y="16"/>
                  </a:cubicBezTo>
                  <a:close/>
                  <a:moveTo>
                    <a:pt x="489" y="16"/>
                  </a:moveTo>
                  <a:lnTo>
                    <a:pt x="473" y="16"/>
                  </a:lnTo>
                  <a:cubicBezTo>
                    <a:pt x="468" y="16"/>
                    <a:pt x="465" y="12"/>
                    <a:pt x="465" y="8"/>
                  </a:cubicBezTo>
                  <a:cubicBezTo>
                    <a:pt x="465" y="4"/>
                    <a:pt x="468" y="0"/>
                    <a:pt x="473" y="0"/>
                  </a:cubicBezTo>
                  <a:lnTo>
                    <a:pt x="489" y="0"/>
                  </a:lnTo>
                  <a:cubicBezTo>
                    <a:pt x="493" y="0"/>
                    <a:pt x="497" y="4"/>
                    <a:pt x="497" y="8"/>
                  </a:cubicBezTo>
                  <a:cubicBezTo>
                    <a:pt x="497" y="12"/>
                    <a:pt x="493" y="16"/>
                    <a:pt x="489" y="16"/>
                  </a:cubicBezTo>
                  <a:close/>
                  <a:moveTo>
                    <a:pt x="441" y="16"/>
                  </a:moveTo>
                  <a:lnTo>
                    <a:pt x="425" y="16"/>
                  </a:lnTo>
                  <a:cubicBezTo>
                    <a:pt x="420" y="16"/>
                    <a:pt x="417" y="12"/>
                    <a:pt x="417" y="8"/>
                  </a:cubicBezTo>
                  <a:cubicBezTo>
                    <a:pt x="417" y="4"/>
                    <a:pt x="420" y="0"/>
                    <a:pt x="425" y="0"/>
                  </a:cubicBezTo>
                  <a:lnTo>
                    <a:pt x="441" y="0"/>
                  </a:lnTo>
                  <a:cubicBezTo>
                    <a:pt x="445" y="0"/>
                    <a:pt x="449" y="4"/>
                    <a:pt x="449" y="8"/>
                  </a:cubicBezTo>
                  <a:cubicBezTo>
                    <a:pt x="449" y="12"/>
                    <a:pt x="445" y="16"/>
                    <a:pt x="441" y="16"/>
                  </a:cubicBezTo>
                  <a:close/>
                  <a:moveTo>
                    <a:pt x="393" y="16"/>
                  </a:moveTo>
                  <a:lnTo>
                    <a:pt x="377" y="16"/>
                  </a:lnTo>
                  <a:cubicBezTo>
                    <a:pt x="372" y="16"/>
                    <a:pt x="369" y="12"/>
                    <a:pt x="369" y="8"/>
                  </a:cubicBezTo>
                  <a:cubicBezTo>
                    <a:pt x="369" y="4"/>
                    <a:pt x="372" y="0"/>
                    <a:pt x="377" y="0"/>
                  </a:cubicBezTo>
                  <a:lnTo>
                    <a:pt x="393" y="0"/>
                  </a:lnTo>
                  <a:cubicBezTo>
                    <a:pt x="397" y="0"/>
                    <a:pt x="401" y="4"/>
                    <a:pt x="401" y="8"/>
                  </a:cubicBezTo>
                  <a:cubicBezTo>
                    <a:pt x="401" y="12"/>
                    <a:pt x="397" y="16"/>
                    <a:pt x="393" y="16"/>
                  </a:cubicBezTo>
                  <a:close/>
                  <a:moveTo>
                    <a:pt x="345" y="16"/>
                  </a:moveTo>
                  <a:lnTo>
                    <a:pt x="329" y="16"/>
                  </a:lnTo>
                  <a:cubicBezTo>
                    <a:pt x="324" y="16"/>
                    <a:pt x="321" y="12"/>
                    <a:pt x="321" y="8"/>
                  </a:cubicBezTo>
                  <a:cubicBezTo>
                    <a:pt x="321" y="4"/>
                    <a:pt x="324" y="0"/>
                    <a:pt x="329" y="0"/>
                  </a:cubicBezTo>
                  <a:lnTo>
                    <a:pt x="345" y="0"/>
                  </a:lnTo>
                  <a:cubicBezTo>
                    <a:pt x="349" y="0"/>
                    <a:pt x="353" y="4"/>
                    <a:pt x="353" y="8"/>
                  </a:cubicBezTo>
                  <a:cubicBezTo>
                    <a:pt x="353" y="12"/>
                    <a:pt x="349" y="16"/>
                    <a:pt x="345" y="16"/>
                  </a:cubicBezTo>
                  <a:close/>
                  <a:moveTo>
                    <a:pt x="297" y="16"/>
                  </a:moveTo>
                  <a:lnTo>
                    <a:pt x="281" y="16"/>
                  </a:lnTo>
                  <a:cubicBezTo>
                    <a:pt x="276" y="16"/>
                    <a:pt x="273" y="12"/>
                    <a:pt x="273" y="8"/>
                  </a:cubicBezTo>
                  <a:cubicBezTo>
                    <a:pt x="273" y="4"/>
                    <a:pt x="276" y="0"/>
                    <a:pt x="281" y="0"/>
                  </a:cubicBezTo>
                  <a:lnTo>
                    <a:pt x="297" y="0"/>
                  </a:lnTo>
                  <a:cubicBezTo>
                    <a:pt x="301" y="0"/>
                    <a:pt x="305" y="4"/>
                    <a:pt x="305" y="8"/>
                  </a:cubicBezTo>
                  <a:cubicBezTo>
                    <a:pt x="305" y="12"/>
                    <a:pt x="301" y="16"/>
                    <a:pt x="297" y="16"/>
                  </a:cubicBezTo>
                  <a:close/>
                  <a:moveTo>
                    <a:pt x="249" y="16"/>
                  </a:moveTo>
                  <a:lnTo>
                    <a:pt x="233" y="16"/>
                  </a:lnTo>
                  <a:cubicBezTo>
                    <a:pt x="228" y="16"/>
                    <a:pt x="225" y="12"/>
                    <a:pt x="225" y="8"/>
                  </a:cubicBezTo>
                  <a:cubicBezTo>
                    <a:pt x="225" y="4"/>
                    <a:pt x="228" y="0"/>
                    <a:pt x="233" y="0"/>
                  </a:cubicBezTo>
                  <a:lnTo>
                    <a:pt x="249" y="0"/>
                  </a:lnTo>
                  <a:cubicBezTo>
                    <a:pt x="253" y="0"/>
                    <a:pt x="257" y="4"/>
                    <a:pt x="257" y="8"/>
                  </a:cubicBezTo>
                  <a:cubicBezTo>
                    <a:pt x="257" y="12"/>
                    <a:pt x="253" y="16"/>
                    <a:pt x="249" y="16"/>
                  </a:cubicBezTo>
                  <a:close/>
                  <a:moveTo>
                    <a:pt x="201" y="16"/>
                  </a:moveTo>
                  <a:lnTo>
                    <a:pt x="185" y="16"/>
                  </a:lnTo>
                  <a:cubicBezTo>
                    <a:pt x="180" y="16"/>
                    <a:pt x="177" y="12"/>
                    <a:pt x="177" y="8"/>
                  </a:cubicBezTo>
                  <a:cubicBezTo>
                    <a:pt x="177" y="4"/>
                    <a:pt x="180" y="0"/>
                    <a:pt x="185" y="0"/>
                  </a:cubicBezTo>
                  <a:lnTo>
                    <a:pt x="201" y="0"/>
                  </a:lnTo>
                  <a:cubicBezTo>
                    <a:pt x="205" y="0"/>
                    <a:pt x="209" y="4"/>
                    <a:pt x="209" y="8"/>
                  </a:cubicBezTo>
                  <a:cubicBezTo>
                    <a:pt x="209" y="12"/>
                    <a:pt x="205" y="16"/>
                    <a:pt x="201" y="16"/>
                  </a:cubicBezTo>
                  <a:close/>
                  <a:moveTo>
                    <a:pt x="153" y="16"/>
                  </a:moveTo>
                  <a:lnTo>
                    <a:pt x="137" y="16"/>
                  </a:lnTo>
                  <a:cubicBezTo>
                    <a:pt x="132" y="16"/>
                    <a:pt x="129" y="12"/>
                    <a:pt x="129" y="8"/>
                  </a:cubicBezTo>
                  <a:cubicBezTo>
                    <a:pt x="129" y="4"/>
                    <a:pt x="132" y="0"/>
                    <a:pt x="137" y="0"/>
                  </a:cubicBezTo>
                  <a:lnTo>
                    <a:pt x="153" y="0"/>
                  </a:lnTo>
                  <a:cubicBezTo>
                    <a:pt x="157" y="0"/>
                    <a:pt x="161" y="4"/>
                    <a:pt x="161" y="8"/>
                  </a:cubicBezTo>
                  <a:cubicBezTo>
                    <a:pt x="161" y="12"/>
                    <a:pt x="157" y="16"/>
                    <a:pt x="153" y="16"/>
                  </a:cubicBezTo>
                  <a:close/>
                  <a:moveTo>
                    <a:pt x="105" y="16"/>
                  </a:moveTo>
                  <a:lnTo>
                    <a:pt x="89" y="16"/>
                  </a:lnTo>
                  <a:cubicBezTo>
                    <a:pt x="84" y="16"/>
                    <a:pt x="81" y="12"/>
                    <a:pt x="81" y="8"/>
                  </a:cubicBezTo>
                  <a:cubicBezTo>
                    <a:pt x="81" y="4"/>
                    <a:pt x="84" y="0"/>
                    <a:pt x="89" y="0"/>
                  </a:cubicBezTo>
                  <a:lnTo>
                    <a:pt x="105" y="0"/>
                  </a:lnTo>
                  <a:cubicBezTo>
                    <a:pt x="109" y="0"/>
                    <a:pt x="113" y="4"/>
                    <a:pt x="113" y="8"/>
                  </a:cubicBezTo>
                  <a:cubicBezTo>
                    <a:pt x="113" y="12"/>
                    <a:pt x="109" y="16"/>
                    <a:pt x="105" y="16"/>
                  </a:cubicBezTo>
                  <a:close/>
                  <a:moveTo>
                    <a:pt x="57" y="16"/>
                  </a:moveTo>
                  <a:lnTo>
                    <a:pt x="41" y="16"/>
                  </a:lnTo>
                  <a:cubicBezTo>
                    <a:pt x="36" y="16"/>
                    <a:pt x="33" y="12"/>
                    <a:pt x="33" y="8"/>
                  </a:cubicBezTo>
                  <a:cubicBezTo>
                    <a:pt x="33" y="4"/>
                    <a:pt x="36" y="0"/>
                    <a:pt x="41" y="0"/>
                  </a:cubicBezTo>
                  <a:lnTo>
                    <a:pt x="57" y="0"/>
                  </a:lnTo>
                  <a:cubicBezTo>
                    <a:pt x="61" y="0"/>
                    <a:pt x="65" y="4"/>
                    <a:pt x="65" y="8"/>
                  </a:cubicBezTo>
                  <a:cubicBezTo>
                    <a:pt x="65" y="12"/>
                    <a:pt x="61" y="16"/>
                    <a:pt x="57" y="16"/>
                  </a:cubicBezTo>
                  <a:close/>
                  <a:moveTo>
                    <a:pt x="9" y="16"/>
                  </a:moveTo>
                  <a:lnTo>
                    <a:pt x="8" y="16"/>
                  </a:lnTo>
                  <a:lnTo>
                    <a:pt x="16" y="8"/>
                  </a:lnTo>
                  <a:lnTo>
                    <a:pt x="16" y="23"/>
                  </a:lnTo>
                  <a:cubicBezTo>
                    <a:pt x="16" y="27"/>
                    <a:pt x="12" y="31"/>
                    <a:pt x="8" y="31"/>
                  </a:cubicBezTo>
                  <a:cubicBezTo>
                    <a:pt x="3" y="31"/>
                    <a:pt x="0" y="27"/>
                    <a:pt x="0" y="23"/>
                  </a:cubicBezTo>
                  <a:lnTo>
                    <a:pt x="0" y="8"/>
                  </a:lnTo>
                  <a:cubicBezTo>
                    <a:pt x="0" y="4"/>
                    <a:pt x="3" y="0"/>
                    <a:pt x="8" y="0"/>
                  </a:cubicBezTo>
                  <a:lnTo>
                    <a:pt x="9" y="0"/>
                  </a:lnTo>
                  <a:cubicBezTo>
                    <a:pt x="13" y="0"/>
                    <a:pt x="17" y="4"/>
                    <a:pt x="17" y="8"/>
                  </a:cubicBezTo>
                  <a:cubicBezTo>
                    <a:pt x="17" y="12"/>
                    <a:pt x="13" y="16"/>
                    <a:pt x="9" y="16"/>
                  </a:cubicBezTo>
                  <a:close/>
                  <a:moveTo>
                    <a:pt x="16" y="55"/>
                  </a:moveTo>
                  <a:lnTo>
                    <a:pt x="16" y="71"/>
                  </a:lnTo>
                  <a:cubicBezTo>
                    <a:pt x="16" y="75"/>
                    <a:pt x="12" y="79"/>
                    <a:pt x="8" y="79"/>
                  </a:cubicBezTo>
                  <a:cubicBezTo>
                    <a:pt x="3" y="79"/>
                    <a:pt x="0" y="75"/>
                    <a:pt x="0" y="71"/>
                  </a:cubicBezTo>
                  <a:lnTo>
                    <a:pt x="0" y="55"/>
                  </a:lnTo>
                  <a:cubicBezTo>
                    <a:pt x="0" y="51"/>
                    <a:pt x="3" y="47"/>
                    <a:pt x="8" y="47"/>
                  </a:cubicBezTo>
                  <a:cubicBezTo>
                    <a:pt x="12" y="47"/>
                    <a:pt x="16" y="51"/>
                    <a:pt x="16" y="55"/>
                  </a:cubicBezTo>
                  <a:close/>
                  <a:moveTo>
                    <a:pt x="16" y="103"/>
                  </a:moveTo>
                  <a:lnTo>
                    <a:pt x="16" y="119"/>
                  </a:lnTo>
                  <a:cubicBezTo>
                    <a:pt x="16" y="123"/>
                    <a:pt x="12" y="127"/>
                    <a:pt x="8" y="127"/>
                  </a:cubicBezTo>
                  <a:cubicBezTo>
                    <a:pt x="3" y="127"/>
                    <a:pt x="0" y="123"/>
                    <a:pt x="0" y="119"/>
                  </a:cubicBezTo>
                  <a:lnTo>
                    <a:pt x="0" y="103"/>
                  </a:lnTo>
                  <a:cubicBezTo>
                    <a:pt x="0" y="99"/>
                    <a:pt x="3" y="95"/>
                    <a:pt x="8" y="95"/>
                  </a:cubicBezTo>
                  <a:cubicBezTo>
                    <a:pt x="12" y="95"/>
                    <a:pt x="16" y="99"/>
                    <a:pt x="16" y="103"/>
                  </a:cubicBezTo>
                  <a:close/>
                </a:path>
              </a:pathLst>
            </a:custGeom>
            <a:solidFill>
              <a:srgbClr val="000000"/>
            </a:solidFill>
            <a:ln w="15875">
              <a:solidFill>
                <a:srgbClr val="000000"/>
              </a:solidFill>
              <a:bevel/>
              <a:headEnd/>
              <a:tailEnd/>
            </a:ln>
          </p:spPr>
          <p:txBody>
            <a:bodyPr/>
            <a:lstStyle/>
            <a:p>
              <a:endParaRPr lang="nb-NO"/>
            </a:p>
          </p:txBody>
        </p:sp>
        <p:sp>
          <p:nvSpPr>
            <p:cNvPr id="45165" name="Freeform 57">
              <a:extLst>
                <a:ext uri="{FF2B5EF4-FFF2-40B4-BE49-F238E27FC236}">
                  <a16:creationId xmlns:a16="http://schemas.microsoft.com/office/drawing/2014/main" id="{C1931B3C-01C6-9D64-6CA0-B9D1283BE628}"/>
                </a:ext>
              </a:extLst>
            </p:cNvPr>
            <p:cNvSpPr>
              <a:spLocks/>
            </p:cNvSpPr>
            <p:nvPr/>
          </p:nvSpPr>
          <p:spPr bwMode="auto">
            <a:xfrm>
              <a:off x="4693" y="3182"/>
              <a:ext cx="230" cy="103"/>
            </a:xfrm>
            <a:custGeom>
              <a:avLst/>
              <a:gdLst>
                <a:gd name="T0" fmla="*/ 230 w 230"/>
                <a:gd name="T1" fmla="*/ 103 h 103"/>
                <a:gd name="T2" fmla="*/ 0 w 230"/>
                <a:gd name="T3" fmla="*/ 103 h 103"/>
                <a:gd name="T4" fmla="*/ 0 w 230"/>
                <a:gd name="T5" fmla="*/ 0 h 103"/>
                <a:gd name="T6" fmla="*/ 115 w 230"/>
                <a:gd name="T7" fmla="*/ 0 h 103"/>
                <a:gd name="T8" fmla="*/ 230 w 230"/>
                <a:gd name="T9" fmla="*/ 51 h 103"/>
                <a:gd name="T10" fmla="*/ 230 w 230"/>
                <a:gd name="T11" fmla="*/ 103 h 103"/>
                <a:gd name="T12" fmla="*/ 0 60000 65536"/>
                <a:gd name="T13" fmla="*/ 0 60000 65536"/>
                <a:gd name="T14" fmla="*/ 0 60000 65536"/>
                <a:gd name="T15" fmla="*/ 0 60000 65536"/>
                <a:gd name="T16" fmla="*/ 0 60000 65536"/>
                <a:gd name="T17" fmla="*/ 0 60000 65536"/>
                <a:gd name="T18" fmla="*/ 0 w 230"/>
                <a:gd name="T19" fmla="*/ 0 h 103"/>
                <a:gd name="T20" fmla="*/ 230 w 230"/>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30" h="103">
                  <a:moveTo>
                    <a:pt x="230" y="103"/>
                  </a:moveTo>
                  <a:lnTo>
                    <a:pt x="0" y="103"/>
                  </a:lnTo>
                  <a:lnTo>
                    <a:pt x="0" y="0"/>
                  </a:lnTo>
                  <a:lnTo>
                    <a:pt x="115" y="0"/>
                  </a:lnTo>
                  <a:lnTo>
                    <a:pt x="230" y="51"/>
                  </a:lnTo>
                  <a:lnTo>
                    <a:pt x="230" y="103"/>
                  </a:lnTo>
                  <a:close/>
                </a:path>
              </a:pathLst>
            </a:custGeom>
            <a:solidFill>
              <a:schemeClr val="bg1"/>
            </a:solidFill>
            <a:ln w="4763" cap="rnd">
              <a:solidFill>
                <a:srgbClr val="000000"/>
              </a:solidFill>
              <a:round/>
              <a:headEnd/>
              <a:tailEnd/>
            </a:ln>
          </p:spPr>
          <p:txBody>
            <a:bodyPr/>
            <a:lstStyle/>
            <a:p>
              <a:endParaRPr lang="nb-NO"/>
            </a:p>
          </p:txBody>
        </p:sp>
        <p:sp>
          <p:nvSpPr>
            <p:cNvPr id="45166" name="Freeform 58">
              <a:extLst>
                <a:ext uri="{FF2B5EF4-FFF2-40B4-BE49-F238E27FC236}">
                  <a16:creationId xmlns:a16="http://schemas.microsoft.com/office/drawing/2014/main" id="{578C491B-A9B5-6927-3845-DA1CC7CA3555}"/>
                </a:ext>
              </a:extLst>
            </p:cNvPr>
            <p:cNvSpPr>
              <a:spLocks/>
            </p:cNvSpPr>
            <p:nvPr/>
          </p:nvSpPr>
          <p:spPr bwMode="auto">
            <a:xfrm>
              <a:off x="4710" y="3165"/>
              <a:ext cx="230" cy="102"/>
            </a:xfrm>
            <a:custGeom>
              <a:avLst/>
              <a:gdLst>
                <a:gd name="T0" fmla="*/ 230 w 230"/>
                <a:gd name="T1" fmla="*/ 102 h 102"/>
                <a:gd name="T2" fmla="*/ 0 w 230"/>
                <a:gd name="T3" fmla="*/ 102 h 102"/>
                <a:gd name="T4" fmla="*/ 0 w 230"/>
                <a:gd name="T5" fmla="*/ 0 h 102"/>
                <a:gd name="T6" fmla="*/ 115 w 230"/>
                <a:gd name="T7" fmla="*/ 0 h 102"/>
                <a:gd name="T8" fmla="*/ 230 w 230"/>
                <a:gd name="T9" fmla="*/ 52 h 102"/>
                <a:gd name="T10" fmla="*/ 230 w 230"/>
                <a:gd name="T11" fmla="*/ 102 h 102"/>
                <a:gd name="T12" fmla="*/ 0 60000 65536"/>
                <a:gd name="T13" fmla="*/ 0 60000 65536"/>
                <a:gd name="T14" fmla="*/ 0 60000 65536"/>
                <a:gd name="T15" fmla="*/ 0 60000 65536"/>
                <a:gd name="T16" fmla="*/ 0 60000 65536"/>
                <a:gd name="T17" fmla="*/ 0 60000 65536"/>
                <a:gd name="T18" fmla="*/ 0 w 230"/>
                <a:gd name="T19" fmla="*/ 0 h 102"/>
                <a:gd name="T20" fmla="*/ 230 w 23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230" h="102">
                  <a:moveTo>
                    <a:pt x="230" y="102"/>
                  </a:moveTo>
                  <a:lnTo>
                    <a:pt x="0" y="102"/>
                  </a:lnTo>
                  <a:lnTo>
                    <a:pt x="0" y="0"/>
                  </a:lnTo>
                  <a:lnTo>
                    <a:pt x="115" y="0"/>
                  </a:lnTo>
                  <a:lnTo>
                    <a:pt x="230" y="52"/>
                  </a:lnTo>
                  <a:lnTo>
                    <a:pt x="230" y="102"/>
                  </a:lnTo>
                  <a:close/>
                </a:path>
              </a:pathLst>
            </a:custGeom>
            <a:solidFill>
              <a:schemeClr val="bg1"/>
            </a:solidFill>
            <a:ln w="4763" cap="rnd">
              <a:solidFill>
                <a:srgbClr val="000000"/>
              </a:solidFill>
              <a:round/>
              <a:headEnd/>
              <a:tailEnd/>
            </a:ln>
          </p:spPr>
          <p:txBody>
            <a:bodyPr/>
            <a:lstStyle/>
            <a:p>
              <a:endParaRPr lang="nb-NO"/>
            </a:p>
          </p:txBody>
        </p:sp>
        <p:sp>
          <p:nvSpPr>
            <p:cNvPr id="45167" name="Freeform 59">
              <a:extLst>
                <a:ext uri="{FF2B5EF4-FFF2-40B4-BE49-F238E27FC236}">
                  <a16:creationId xmlns:a16="http://schemas.microsoft.com/office/drawing/2014/main" id="{97261754-E524-C53D-F92A-A4914F926584}"/>
                </a:ext>
              </a:extLst>
            </p:cNvPr>
            <p:cNvSpPr>
              <a:spLocks/>
            </p:cNvSpPr>
            <p:nvPr/>
          </p:nvSpPr>
          <p:spPr bwMode="auto">
            <a:xfrm>
              <a:off x="4736" y="3148"/>
              <a:ext cx="230" cy="103"/>
            </a:xfrm>
            <a:custGeom>
              <a:avLst/>
              <a:gdLst>
                <a:gd name="T0" fmla="*/ 230 w 230"/>
                <a:gd name="T1" fmla="*/ 103 h 103"/>
                <a:gd name="T2" fmla="*/ 0 w 230"/>
                <a:gd name="T3" fmla="*/ 103 h 103"/>
                <a:gd name="T4" fmla="*/ 0 w 230"/>
                <a:gd name="T5" fmla="*/ 0 h 103"/>
                <a:gd name="T6" fmla="*/ 115 w 230"/>
                <a:gd name="T7" fmla="*/ 0 h 103"/>
                <a:gd name="T8" fmla="*/ 230 w 230"/>
                <a:gd name="T9" fmla="*/ 51 h 103"/>
                <a:gd name="T10" fmla="*/ 230 w 230"/>
                <a:gd name="T11" fmla="*/ 103 h 103"/>
                <a:gd name="T12" fmla="*/ 0 60000 65536"/>
                <a:gd name="T13" fmla="*/ 0 60000 65536"/>
                <a:gd name="T14" fmla="*/ 0 60000 65536"/>
                <a:gd name="T15" fmla="*/ 0 60000 65536"/>
                <a:gd name="T16" fmla="*/ 0 60000 65536"/>
                <a:gd name="T17" fmla="*/ 0 60000 65536"/>
                <a:gd name="T18" fmla="*/ 0 w 230"/>
                <a:gd name="T19" fmla="*/ 0 h 103"/>
                <a:gd name="T20" fmla="*/ 230 w 230"/>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30" h="103">
                  <a:moveTo>
                    <a:pt x="230" y="103"/>
                  </a:moveTo>
                  <a:lnTo>
                    <a:pt x="0" y="103"/>
                  </a:lnTo>
                  <a:lnTo>
                    <a:pt x="0" y="0"/>
                  </a:lnTo>
                  <a:lnTo>
                    <a:pt x="115" y="0"/>
                  </a:lnTo>
                  <a:lnTo>
                    <a:pt x="230" y="51"/>
                  </a:lnTo>
                  <a:lnTo>
                    <a:pt x="230" y="103"/>
                  </a:lnTo>
                  <a:close/>
                </a:path>
              </a:pathLst>
            </a:custGeom>
            <a:solidFill>
              <a:schemeClr val="bg1"/>
            </a:solidFill>
            <a:ln w="4763" cap="rnd">
              <a:solidFill>
                <a:srgbClr val="000000"/>
              </a:solidFill>
              <a:round/>
              <a:headEnd/>
              <a:tailEnd/>
            </a:ln>
          </p:spPr>
          <p:txBody>
            <a:bodyPr/>
            <a:lstStyle/>
            <a:p>
              <a:endParaRPr lang="nb-NO"/>
            </a:p>
          </p:txBody>
        </p:sp>
        <p:sp>
          <p:nvSpPr>
            <p:cNvPr id="45168" name="Freeform 60">
              <a:extLst>
                <a:ext uri="{FF2B5EF4-FFF2-40B4-BE49-F238E27FC236}">
                  <a16:creationId xmlns:a16="http://schemas.microsoft.com/office/drawing/2014/main" id="{631A2482-DAC1-BA72-1B61-13F4739F57CF}"/>
                </a:ext>
              </a:extLst>
            </p:cNvPr>
            <p:cNvSpPr>
              <a:spLocks/>
            </p:cNvSpPr>
            <p:nvPr/>
          </p:nvSpPr>
          <p:spPr bwMode="auto">
            <a:xfrm>
              <a:off x="4761" y="3131"/>
              <a:ext cx="231" cy="102"/>
            </a:xfrm>
            <a:custGeom>
              <a:avLst/>
              <a:gdLst>
                <a:gd name="T0" fmla="*/ 231 w 231"/>
                <a:gd name="T1" fmla="*/ 102 h 102"/>
                <a:gd name="T2" fmla="*/ 0 w 231"/>
                <a:gd name="T3" fmla="*/ 102 h 102"/>
                <a:gd name="T4" fmla="*/ 0 w 231"/>
                <a:gd name="T5" fmla="*/ 0 h 102"/>
                <a:gd name="T6" fmla="*/ 116 w 231"/>
                <a:gd name="T7" fmla="*/ 0 h 102"/>
                <a:gd name="T8" fmla="*/ 231 w 231"/>
                <a:gd name="T9" fmla="*/ 51 h 102"/>
                <a:gd name="T10" fmla="*/ 231 w 231"/>
                <a:gd name="T11" fmla="*/ 102 h 102"/>
                <a:gd name="T12" fmla="*/ 0 60000 65536"/>
                <a:gd name="T13" fmla="*/ 0 60000 65536"/>
                <a:gd name="T14" fmla="*/ 0 60000 65536"/>
                <a:gd name="T15" fmla="*/ 0 60000 65536"/>
                <a:gd name="T16" fmla="*/ 0 60000 65536"/>
                <a:gd name="T17" fmla="*/ 0 60000 65536"/>
                <a:gd name="T18" fmla="*/ 0 w 231"/>
                <a:gd name="T19" fmla="*/ 0 h 102"/>
                <a:gd name="T20" fmla="*/ 231 w 231"/>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231" h="102">
                  <a:moveTo>
                    <a:pt x="231" y="102"/>
                  </a:moveTo>
                  <a:lnTo>
                    <a:pt x="0" y="102"/>
                  </a:lnTo>
                  <a:lnTo>
                    <a:pt x="0" y="0"/>
                  </a:lnTo>
                  <a:lnTo>
                    <a:pt x="116" y="0"/>
                  </a:lnTo>
                  <a:lnTo>
                    <a:pt x="231" y="51"/>
                  </a:lnTo>
                  <a:lnTo>
                    <a:pt x="231" y="102"/>
                  </a:lnTo>
                  <a:close/>
                </a:path>
              </a:pathLst>
            </a:custGeom>
            <a:solidFill>
              <a:schemeClr val="bg1"/>
            </a:solidFill>
            <a:ln w="4763" cap="rnd">
              <a:solidFill>
                <a:srgbClr val="000000"/>
              </a:solidFill>
              <a:round/>
              <a:headEnd/>
              <a:tailEnd/>
            </a:ln>
          </p:spPr>
          <p:txBody>
            <a:bodyPr/>
            <a:lstStyle/>
            <a:p>
              <a:endParaRPr lang="nb-NO"/>
            </a:p>
          </p:txBody>
        </p:sp>
        <p:sp>
          <p:nvSpPr>
            <p:cNvPr id="45169" name="Freeform 61">
              <a:extLst>
                <a:ext uri="{FF2B5EF4-FFF2-40B4-BE49-F238E27FC236}">
                  <a16:creationId xmlns:a16="http://schemas.microsoft.com/office/drawing/2014/main" id="{F14C095B-46B7-0DD2-9A41-64417D5678CD}"/>
                </a:ext>
              </a:extLst>
            </p:cNvPr>
            <p:cNvSpPr>
              <a:spLocks/>
            </p:cNvSpPr>
            <p:nvPr/>
          </p:nvSpPr>
          <p:spPr bwMode="auto">
            <a:xfrm>
              <a:off x="4553" y="3286"/>
              <a:ext cx="75" cy="113"/>
            </a:xfrm>
            <a:custGeom>
              <a:avLst/>
              <a:gdLst>
                <a:gd name="T0" fmla="*/ 75 w 75"/>
                <a:gd name="T1" fmla="*/ 0 h 113"/>
                <a:gd name="T2" fmla="*/ 38 w 75"/>
                <a:gd name="T3" fmla="*/ 113 h 113"/>
                <a:gd name="T4" fmla="*/ 0 w 75"/>
                <a:gd name="T5" fmla="*/ 0 h 113"/>
                <a:gd name="T6" fmla="*/ 75 w 75"/>
                <a:gd name="T7" fmla="*/ 0 h 113"/>
                <a:gd name="T8" fmla="*/ 0 60000 65536"/>
                <a:gd name="T9" fmla="*/ 0 60000 65536"/>
                <a:gd name="T10" fmla="*/ 0 60000 65536"/>
                <a:gd name="T11" fmla="*/ 0 60000 65536"/>
                <a:gd name="T12" fmla="*/ 0 w 75"/>
                <a:gd name="T13" fmla="*/ 0 h 113"/>
                <a:gd name="T14" fmla="*/ 75 w 75"/>
                <a:gd name="T15" fmla="*/ 113 h 113"/>
              </a:gdLst>
              <a:ahLst/>
              <a:cxnLst>
                <a:cxn ang="T8">
                  <a:pos x="T0" y="T1"/>
                </a:cxn>
                <a:cxn ang="T9">
                  <a:pos x="T2" y="T3"/>
                </a:cxn>
                <a:cxn ang="T10">
                  <a:pos x="T4" y="T5"/>
                </a:cxn>
                <a:cxn ang="T11">
                  <a:pos x="T6" y="T7"/>
                </a:cxn>
              </a:cxnLst>
              <a:rect l="T12" t="T13" r="T14" b="T15"/>
              <a:pathLst>
                <a:path w="75" h="113">
                  <a:moveTo>
                    <a:pt x="75" y="0"/>
                  </a:moveTo>
                  <a:lnTo>
                    <a:pt x="38" y="113"/>
                  </a:lnTo>
                  <a:lnTo>
                    <a:pt x="0"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45077" name="Group 62">
            <a:extLst>
              <a:ext uri="{FF2B5EF4-FFF2-40B4-BE49-F238E27FC236}">
                <a16:creationId xmlns:a16="http://schemas.microsoft.com/office/drawing/2014/main" id="{2810FF38-9732-CCFE-E5EB-B51692BF55DD}"/>
              </a:ext>
            </a:extLst>
          </p:cNvPr>
          <p:cNvGrpSpPr>
            <a:grpSpLocks/>
          </p:cNvGrpSpPr>
          <p:nvPr/>
        </p:nvGrpSpPr>
        <p:grpSpPr bwMode="auto">
          <a:xfrm>
            <a:off x="7340600" y="6211888"/>
            <a:ext cx="1006475" cy="479425"/>
            <a:chOff x="2602" y="2856"/>
            <a:chExt cx="483" cy="213"/>
          </a:xfrm>
        </p:grpSpPr>
        <p:sp>
          <p:nvSpPr>
            <p:cNvPr id="45161" name="Freeform 63">
              <a:extLst>
                <a:ext uri="{FF2B5EF4-FFF2-40B4-BE49-F238E27FC236}">
                  <a16:creationId xmlns:a16="http://schemas.microsoft.com/office/drawing/2014/main" id="{2203AD25-4143-CC4E-24C8-C2952792895C}"/>
                </a:ext>
              </a:extLst>
            </p:cNvPr>
            <p:cNvSpPr>
              <a:spLocks noEditPoints="1"/>
            </p:cNvSpPr>
            <p:nvPr/>
          </p:nvSpPr>
          <p:spPr bwMode="auto">
            <a:xfrm>
              <a:off x="2635" y="2922"/>
              <a:ext cx="450" cy="43"/>
            </a:xfrm>
            <a:custGeom>
              <a:avLst/>
              <a:gdLst>
                <a:gd name="T0" fmla="*/ 1 w 700"/>
                <a:gd name="T1" fmla="*/ 1 h 68"/>
                <a:gd name="T2" fmla="*/ 1 w 700"/>
                <a:gd name="T3" fmla="*/ 0 h 68"/>
                <a:gd name="T4" fmla="*/ 1 w 700"/>
                <a:gd name="T5" fmla="*/ 1 h 68"/>
                <a:gd name="T6" fmla="*/ 1 w 700"/>
                <a:gd name="T7" fmla="*/ 1 h 68"/>
                <a:gd name="T8" fmla="*/ 1 w 700"/>
                <a:gd name="T9" fmla="*/ 1 h 68"/>
                <a:gd name="T10" fmla="*/ 1 w 700"/>
                <a:gd name="T11" fmla="*/ 0 h 68"/>
                <a:gd name="T12" fmla="*/ 1 w 700"/>
                <a:gd name="T13" fmla="*/ 1 h 68"/>
                <a:gd name="T14" fmla="*/ 1 w 700"/>
                <a:gd name="T15" fmla="*/ 1 h 68"/>
                <a:gd name="T16" fmla="*/ 1 w 700"/>
                <a:gd name="T17" fmla="*/ 0 h 68"/>
                <a:gd name="T18" fmla="*/ 1 w 700"/>
                <a:gd name="T19" fmla="*/ 1 h 68"/>
                <a:gd name="T20" fmla="*/ 1 w 700"/>
                <a:gd name="T21" fmla="*/ 1 h 68"/>
                <a:gd name="T22" fmla="*/ 1 w 700"/>
                <a:gd name="T23" fmla="*/ 1 h 68"/>
                <a:gd name="T24" fmla="*/ 1 w 700"/>
                <a:gd name="T25" fmla="*/ 0 h 68"/>
                <a:gd name="T26" fmla="*/ 1 w 700"/>
                <a:gd name="T27" fmla="*/ 1 h 68"/>
                <a:gd name="T28" fmla="*/ 1 w 700"/>
                <a:gd name="T29" fmla="*/ 1 h 68"/>
                <a:gd name="T30" fmla="*/ 1 w 700"/>
                <a:gd name="T31" fmla="*/ 0 h 68"/>
                <a:gd name="T32" fmla="*/ 1 w 700"/>
                <a:gd name="T33" fmla="*/ 1 h 68"/>
                <a:gd name="T34" fmla="*/ 1 w 700"/>
                <a:gd name="T35" fmla="*/ 1 h 68"/>
                <a:gd name="T36" fmla="*/ 1 w 700"/>
                <a:gd name="T37" fmla="*/ 1 h 68"/>
                <a:gd name="T38" fmla="*/ 1 w 700"/>
                <a:gd name="T39" fmla="*/ 0 h 68"/>
                <a:gd name="T40" fmla="*/ 1 w 700"/>
                <a:gd name="T41" fmla="*/ 1 h 68"/>
                <a:gd name="T42" fmla="*/ 1 w 700"/>
                <a:gd name="T43" fmla="*/ 1 h 68"/>
                <a:gd name="T44" fmla="*/ 1 w 700"/>
                <a:gd name="T45" fmla="*/ 0 h 68"/>
                <a:gd name="T46" fmla="*/ 1 w 700"/>
                <a:gd name="T47" fmla="*/ 1 h 68"/>
                <a:gd name="T48" fmla="*/ 1 w 700"/>
                <a:gd name="T49" fmla="*/ 1 h 68"/>
                <a:gd name="T50" fmla="*/ 1 w 700"/>
                <a:gd name="T51" fmla="*/ 1 h 68"/>
                <a:gd name="T52" fmla="*/ 1 w 700"/>
                <a:gd name="T53" fmla="*/ 0 h 68"/>
                <a:gd name="T54" fmla="*/ 1 w 700"/>
                <a:gd name="T55" fmla="*/ 1 h 68"/>
                <a:gd name="T56" fmla="*/ 1 w 700"/>
                <a:gd name="T57" fmla="*/ 1 h 68"/>
                <a:gd name="T58" fmla="*/ 1 w 700"/>
                <a:gd name="T59" fmla="*/ 0 h 68"/>
                <a:gd name="T60" fmla="*/ 1 w 700"/>
                <a:gd name="T61" fmla="*/ 1 h 68"/>
                <a:gd name="T62" fmla="*/ 1 w 700"/>
                <a:gd name="T63" fmla="*/ 1 h 68"/>
                <a:gd name="T64" fmla="*/ 1 w 700"/>
                <a:gd name="T65" fmla="*/ 1 h 68"/>
                <a:gd name="T66" fmla="*/ 1 w 700"/>
                <a:gd name="T67" fmla="*/ 0 h 68"/>
                <a:gd name="T68" fmla="*/ 1 w 700"/>
                <a:gd name="T69" fmla="*/ 1 h 68"/>
                <a:gd name="T70" fmla="*/ 1 w 700"/>
                <a:gd name="T71" fmla="*/ 1 h 68"/>
                <a:gd name="T72" fmla="*/ 1 w 700"/>
                <a:gd name="T73" fmla="*/ 0 h 68"/>
                <a:gd name="T74" fmla="*/ 1 w 700"/>
                <a:gd name="T75" fmla="*/ 1 h 68"/>
                <a:gd name="T76" fmla="*/ 1 w 700"/>
                <a:gd name="T77" fmla="*/ 1 h 68"/>
                <a:gd name="T78" fmla="*/ 1 w 700"/>
                <a:gd name="T79" fmla="*/ 1 h 68"/>
                <a:gd name="T80" fmla="*/ 1 w 700"/>
                <a:gd name="T81" fmla="*/ 0 h 68"/>
                <a:gd name="T82" fmla="*/ 1 w 700"/>
                <a:gd name="T83" fmla="*/ 1 h 68"/>
                <a:gd name="T84" fmla="*/ 1 w 700"/>
                <a:gd name="T85" fmla="*/ 1 h 68"/>
                <a:gd name="T86" fmla="*/ 1 w 700"/>
                <a:gd name="T87" fmla="*/ 0 h 68"/>
                <a:gd name="T88" fmla="*/ 1 w 700"/>
                <a:gd name="T89" fmla="*/ 1 h 68"/>
                <a:gd name="T90" fmla="*/ 1 w 700"/>
                <a:gd name="T91" fmla="*/ 1 h 68"/>
                <a:gd name="T92" fmla="*/ 1 w 700"/>
                <a:gd name="T93" fmla="*/ 1 h 68"/>
                <a:gd name="T94" fmla="*/ 1 w 700"/>
                <a:gd name="T95" fmla="*/ 0 h 68"/>
                <a:gd name="T96" fmla="*/ 1 w 700"/>
                <a:gd name="T97" fmla="*/ 1 h 68"/>
                <a:gd name="T98" fmla="*/ 1 w 700"/>
                <a:gd name="T99" fmla="*/ 1 h 68"/>
                <a:gd name="T100" fmla="*/ 1 w 700"/>
                <a:gd name="T101" fmla="*/ 1 h 68"/>
                <a:gd name="T102" fmla="*/ 0 w 700"/>
                <a:gd name="T103" fmla="*/ 1 h 68"/>
                <a:gd name="T104" fmla="*/ 1 w 700"/>
                <a:gd name="T105" fmla="*/ 0 h 68"/>
                <a:gd name="T106" fmla="*/ 1 w 700"/>
                <a:gd name="T107" fmla="*/ 1 h 68"/>
                <a:gd name="T108" fmla="*/ 1 w 700"/>
                <a:gd name="T109" fmla="*/ 1 h 68"/>
                <a:gd name="T110" fmla="*/ 1 w 700"/>
                <a:gd name="T111" fmla="*/ 1 h 68"/>
                <a:gd name="T112" fmla="*/ 0 w 700"/>
                <a:gd name="T113" fmla="*/ 1 h 68"/>
                <a:gd name="T114" fmla="*/ 1 w 700"/>
                <a:gd name="T115" fmla="*/ 1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0"/>
                <a:gd name="T175" fmla="*/ 0 h 68"/>
                <a:gd name="T176" fmla="*/ 700 w 700"/>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0" h="68">
                  <a:moveTo>
                    <a:pt x="692" y="16"/>
                  </a:moveTo>
                  <a:lnTo>
                    <a:pt x="676" y="16"/>
                  </a:lnTo>
                  <a:cubicBezTo>
                    <a:pt x="672" y="16"/>
                    <a:pt x="668" y="12"/>
                    <a:pt x="668" y="8"/>
                  </a:cubicBezTo>
                  <a:cubicBezTo>
                    <a:pt x="668" y="3"/>
                    <a:pt x="672" y="0"/>
                    <a:pt x="676" y="0"/>
                  </a:cubicBezTo>
                  <a:lnTo>
                    <a:pt x="692" y="0"/>
                  </a:lnTo>
                  <a:cubicBezTo>
                    <a:pt x="696" y="0"/>
                    <a:pt x="700" y="3"/>
                    <a:pt x="700" y="8"/>
                  </a:cubicBezTo>
                  <a:cubicBezTo>
                    <a:pt x="700" y="12"/>
                    <a:pt x="696" y="16"/>
                    <a:pt x="692" y="16"/>
                  </a:cubicBezTo>
                  <a:close/>
                  <a:moveTo>
                    <a:pt x="644" y="16"/>
                  </a:moveTo>
                  <a:lnTo>
                    <a:pt x="628" y="16"/>
                  </a:lnTo>
                  <a:cubicBezTo>
                    <a:pt x="624" y="16"/>
                    <a:pt x="620" y="12"/>
                    <a:pt x="620" y="8"/>
                  </a:cubicBezTo>
                  <a:cubicBezTo>
                    <a:pt x="620" y="3"/>
                    <a:pt x="624" y="0"/>
                    <a:pt x="628" y="0"/>
                  </a:cubicBezTo>
                  <a:lnTo>
                    <a:pt x="644" y="0"/>
                  </a:lnTo>
                  <a:cubicBezTo>
                    <a:pt x="648" y="0"/>
                    <a:pt x="652" y="3"/>
                    <a:pt x="652" y="8"/>
                  </a:cubicBezTo>
                  <a:cubicBezTo>
                    <a:pt x="652" y="12"/>
                    <a:pt x="648" y="16"/>
                    <a:pt x="644" y="16"/>
                  </a:cubicBezTo>
                  <a:close/>
                  <a:moveTo>
                    <a:pt x="596" y="16"/>
                  </a:moveTo>
                  <a:lnTo>
                    <a:pt x="580" y="16"/>
                  </a:lnTo>
                  <a:cubicBezTo>
                    <a:pt x="576" y="16"/>
                    <a:pt x="572" y="12"/>
                    <a:pt x="572" y="8"/>
                  </a:cubicBezTo>
                  <a:cubicBezTo>
                    <a:pt x="572" y="3"/>
                    <a:pt x="576" y="0"/>
                    <a:pt x="580" y="0"/>
                  </a:cubicBezTo>
                  <a:lnTo>
                    <a:pt x="596" y="0"/>
                  </a:lnTo>
                  <a:cubicBezTo>
                    <a:pt x="600" y="0"/>
                    <a:pt x="604" y="3"/>
                    <a:pt x="604" y="8"/>
                  </a:cubicBezTo>
                  <a:cubicBezTo>
                    <a:pt x="604" y="12"/>
                    <a:pt x="600" y="16"/>
                    <a:pt x="596" y="16"/>
                  </a:cubicBezTo>
                  <a:close/>
                  <a:moveTo>
                    <a:pt x="548" y="16"/>
                  </a:moveTo>
                  <a:lnTo>
                    <a:pt x="532" y="16"/>
                  </a:lnTo>
                  <a:cubicBezTo>
                    <a:pt x="528" y="16"/>
                    <a:pt x="524" y="12"/>
                    <a:pt x="524" y="8"/>
                  </a:cubicBezTo>
                  <a:cubicBezTo>
                    <a:pt x="524" y="3"/>
                    <a:pt x="528" y="0"/>
                    <a:pt x="532" y="0"/>
                  </a:cubicBezTo>
                  <a:lnTo>
                    <a:pt x="548" y="0"/>
                  </a:lnTo>
                  <a:cubicBezTo>
                    <a:pt x="552" y="0"/>
                    <a:pt x="556" y="3"/>
                    <a:pt x="556" y="8"/>
                  </a:cubicBezTo>
                  <a:cubicBezTo>
                    <a:pt x="556" y="12"/>
                    <a:pt x="552" y="16"/>
                    <a:pt x="548" y="16"/>
                  </a:cubicBezTo>
                  <a:close/>
                  <a:moveTo>
                    <a:pt x="500" y="16"/>
                  </a:moveTo>
                  <a:lnTo>
                    <a:pt x="484" y="16"/>
                  </a:lnTo>
                  <a:cubicBezTo>
                    <a:pt x="480" y="16"/>
                    <a:pt x="476" y="12"/>
                    <a:pt x="476" y="8"/>
                  </a:cubicBezTo>
                  <a:cubicBezTo>
                    <a:pt x="476" y="3"/>
                    <a:pt x="480" y="0"/>
                    <a:pt x="484" y="0"/>
                  </a:cubicBezTo>
                  <a:lnTo>
                    <a:pt x="500" y="0"/>
                  </a:lnTo>
                  <a:cubicBezTo>
                    <a:pt x="504" y="0"/>
                    <a:pt x="508" y="3"/>
                    <a:pt x="508" y="8"/>
                  </a:cubicBezTo>
                  <a:cubicBezTo>
                    <a:pt x="508" y="12"/>
                    <a:pt x="504" y="16"/>
                    <a:pt x="500" y="16"/>
                  </a:cubicBezTo>
                  <a:close/>
                  <a:moveTo>
                    <a:pt x="452" y="16"/>
                  </a:moveTo>
                  <a:lnTo>
                    <a:pt x="436" y="16"/>
                  </a:lnTo>
                  <a:cubicBezTo>
                    <a:pt x="432" y="16"/>
                    <a:pt x="428" y="12"/>
                    <a:pt x="428" y="8"/>
                  </a:cubicBezTo>
                  <a:cubicBezTo>
                    <a:pt x="428" y="3"/>
                    <a:pt x="432" y="0"/>
                    <a:pt x="436" y="0"/>
                  </a:cubicBezTo>
                  <a:lnTo>
                    <a:pt x="452" y="0"/>
                  </a:lnTo>
                  <a:cubicBezTo>
                    <a:pt x="456" y="0"/>
                    <a:pt x="460" y="3"/>
                    <a:pt x="460" y="8"/>
                  </a:cubicBezTo>
                  <a:cubicBezTo>
                    <a:pt x="460" y="12"/>
                    <a:pt x="456" y="16"/>
                    <a:pt x="452" y="16"/>
                  </a:cubicBezTo>
                  <a:close/>
                  <a:moveTo>
                    <a:pt x="404" y="16"/>
                  </a:moveTo>
                  <a:lnTo>
                    <a:pt x="388" y="16"/>
                  </a:lnTo>
                  <a:cubicBezTo>
                    <a:pt x="384" y="16"/>
                    <a:pt x="380" y="12"/>
                    <a:pt x="380" y="8"/>
                  </a:cubicBezTo>
                  <a:cubicBezTo>
                    <a:pt x="380" y="3"/>
                    <a:pt x="384" y="0"/>
                    <a:pt x="388" y="0"/>
                  </a:cubicBezTo>
                  <a:lnTo>
                    <a:pt x="404" y="0"/>
                  </a:lnTo>
                  <a:cubicBezTo>
                    <a:pt x="408" y="0"/>
                    <a:pt x="412" y="3"/>
                    <a:pt x="412" y="8"/>
                  </a:cubicBezTo>
                  <a:cubicBezTo>
                    <a:pt x="412" y="12"/>
                    <a:pt x="408" y="16"/>
                    <a:pt x="404" y="16"/>
                  </a:cubicBezTo>
                  <a:close/>
                  <a:moveTo>
                    <a:pt x="356" y="16"/>
                  </a:moveTo>
                  <a:lnTo>
                    <a:pt x="340" y="16"/>
                  </a:lnTo>
                  <a:cubicBezTo>
                    <a:pt x="336" y="16"/>
                    <a:pt x="332" y="12"/>
                    <a:pt x="332" y="8"/>
                  </a:cubicBezTo>
                  <a:cubicBezTo>
                    <a:pt x="332" y="3"/>
                    <a:pt x="336" y="0"/>
                    <a:pt x="340" y="0"/>
                  </a:cubicBezTo>
                  <a:lnTo>
                    <a:pt x="356" y="0"/>
                  </a:lnTo>
                  <a:cubicBezTo>
                    <a:pt x="360" y="0"/>
                    <a:pt x="364" y="3"/>
                    <a:pt x="364" y="8"/>
                  </a:cubicBezTo>
                  <a:cubicBezTo>
                    <a:pt x="364" y="12"/>
                    <a:pt x="360" y="16"/>
                    <a:pt x="356" y="16"/>
                  </a:cubicBezTo>
                  <a:close/>
                  <a:moveTo>
                    <a:pt x="308" y="16"/>
                  </a:moveTo>
                  <a:lnTo>
                    <a:pt x="292" y="16"/>
                  </a:lnTo>
                  <a:cubicBezTo>
                    <a:pt x="288" y="16"/>
                    <a:pt x="284" y="12"/>
                    <a:pt x="284" y="8"/>
                  </a:cubicBezTo>
                  <a:cubicBezTo>
                    <a:pt x="284" y="3"/>
                    <a:pt x="288" y="0"/>
                    <a:pt x="292" y="0"/>
                  </a:cubicBezTo>
                  <a:lnTo>
                    <a:pt x="308" y="0"/>
                  </a:lnTo>
                  <a:cubicBezTo>
                    <a:pt x="312" y="0"/>
                    <a:pt x="316" y="3"/>
                    <a:pt x="316" y="8"/>
                  </a:cubicBezTo>
                  <a:cubicBezTo>
                    <a:pt x="316" y="12"/>
                    <a:pt x="312" y="16"/>
                    <a:pt x="308" y="16"/>
                  </a:cubicBezTo>
                  <a:close/>
                  <a:moveTo>
                    <a:pt x="260" y="16"/>
                  </a:moveTo>
                  <a:lnTo>
                    <a:pt x="244" y="16"/>
                  </a:lnTo>
                  <a:cubicBezTo>
                    <a:pt x="240" y="16"/>
                    <a:pt x="236" y="12"/>
                    <a:pt x="236" y="8"/>
                  </a:cubicBezTo>
                  <a:cubicBezTo>
                    <a:pt x="236" y="3"/>
                    <a:pt x="240" y="0"/>
                    <a:pt x="244" y="0"/>
                  </a:cubicBezTo>
                  <a:lnTo>
                    <a:pt x="260" y="0"/>
                  </a:lnTo>
                  <a:cubicBezTo>
                    <a:pt x="264" y="0"/>
                    <a:pt x="268" y="3"/>
                    <a:pt x="268" y="8"/>
                  </a:cubicBezTo>
                  <a:cubicBezTo>
                    <a:pt x="268" y="12"/>
                    <a:pt x="264" y="16"/>
                    <a:pt x="260" y="16"/>
                  </a:cubicBezTo>
                  <a:close/>
                  <a:moveTo>
                    <a:pt x="212" y="16"/>
                  </a:moveTo>
                  <a:lnTo>
                    <a:pt x="196" y="16"/>
                  </a:lnTo>
                  <a:cubicBezTo>
                    <a:pt x="192" y="16"/>
                    <a:pt x="188" y="12"/>
                    <a:pt x="188" y="8"/>
                  </a:cubicBezTo>
                  <a:cubicBezTo>
                    <a:pt x="188" y="3"/>
                    <a:pt x="192" y="0"/>
                    <a:pt x="196" y="0"/>
                  </a:cubicBezTo>
                  <a:lnTo>
                    <a:pt x="212" y="0"/>
                  </a:lnTo>
                  <a:cubicBezTo>
                    <a:pt x="216" y="0"/>
                    <a:pt x="220" y="3"/>
                    <a:pt x="220" y="8"/>
                  </a:cubicBezTo>
                  <a:cubicBezTo>
                    <a:pt x="220" y="12"/>
                    <a:pt x="216" y="16"/>
                    <a:pt x="212" y="16"/>
                  </a:cubicBezTo>
                  <a:close/>
                  <a:moveTo>
                    <a:pt x="164" y="16"/>
                  </a:moveTo>
                  <a:lnTo>
                    <a:pt x="148" y="16"/>
                  </a:lnTo>
                  <a:cubicBezTo>
                    <a:pt x="144" y="16"/>
                    <a:pt x="140" y="12"/>
                    <a:pt x="140" y="8"/>
                  </a:cubicBezTo>
                  <a:cubicBezTo>
                    <a:pt x="140" y="3"/>
                    <a:pt x="144" y="0"/>
                    <a:pt x="148" y="0"/>
                  </a:cubicBezTo>
                  <a:lnTo>
                    <a:pt x="164" y="0"/>
                  </a:lnTo>
                  <a:cubicBezTo>
                    <a:pt x="168" y="0"/>
                    <a:pt x="172" y="3"/>
                    <a:pt x="172" y="8"/>
                  </a:cubicBezTo>
                  <a:cubicBezTo>
                    <a:pt x="172" y="12"/>
                    <a:pt x="168" y="16"/>
                    <a:pt x="164" y="16"/>
                  </a:cubicBezTo>
                  <a:close/>
                  <a:moveTo>
                    <a:pt x="116" y="16"/>
                  </a:moveTo>
                  <a:lnTo>
                    <a:pt x="100" y="16"/>
                  </a:lnTo>
                  <a:cubicBezTo>
                    <a:pt x="96" y="16"/>
                    <a:pt x="92" y="12"/>
                    <a:pt x="92" y="8"/>
                  </a:cubicBezTo>
                  <a:cubicBezTo>
                    <a:pt x="92" y="3"/>
                    <a:pt x="96" y="0"/>
                    <a:pt x="100" y="0"/>
                  </a:cubicBezTo>
                  <a:lnTo>
                    <a:pt x="116" y="0"/>
                  </a:lnTo>
                  <a:cubicBezTo>
                    <a:pt x="120" y="0"/>
                    <a:pt x="124" y="3"/>
                    <a:pt x="124" y="8"/>
                  </a:cubicBezTo>
                  <a:cubicBezTo>
                    <a:pt x="124" y="12"/>
                    <a:pt x="120" y="16"/>
                    <a:pt x="116" y="16"/>
                  </a:cubicBezTo>
                  <a:close/>
                  <a:moveTo>
                    <a:pt x="68" y="16"/>
                  </a:moveTo>
                  <a:lnTo>
                    <a:pt x="52" y="16"/>
                  </a:lnTo>
                  <a:cubicBezTo>
                    <a:pt x="48" y="16"/>
                    <a:pt x="44" y="12"/>
                    <a:pt x="44" y="8"/>
                  </a:cubicBezTo>
                  <a:cubicBezTo>
                    <a:pt x="44" y="3"/>
                    <a:pt x="48" y="0"/>
                    <a:pt x="52" y="0"/>
                  </a:cubicBezTo>
                  <a:lnTo>
                    <a:pt x="68" y="0"/>
                  </a:lnTo>
                  <a:cubicBezTo>
                    <a:pt x="72" y="0"/>
                    <a:pt x="76" y="3"/>
                    <a:pt x="76" y="8"/>
                  </a:cubicBezTo>
                  <a:cubicBezTo>
                    <a:pt x="76" y="12"/>
                    <a:pt x="72" y="16"/>
                    <a:pt x="68" y="16"/>
                  </a:cubicBezTo>
                  <a:close/>
                  <a:moveTo>
                    <a:pt x="20" y="16"/>
                  </a:moveTo>
                  <a:lnTo>
                    <a:pt x="8" y="16"/>
                  </a:lnTo>
                  <a:lnTo>
                    <a:pt x="16" y="8"/>
                  </a:lnTo>
                  <a:lnTo>
                    <a:pt x="16" y="12"/>
                  </a:lnTo>
                  <a:cubicBezTo>
                    <a:pt x="16" y="16"/>
                    <a:pt x="13" y="20"/>
                    <a:pt x="8" y="20"/>
                  </a:cubicBezTo>
                  <a:cubicBezTo>
                    <a:pt x="4" y="20"/>
                    <a:pt x="0" y="16"/>
                    <a:pt x="0" y="12"/>
                  </a:cubicBezTo>
                  <a:lnTo>
                    <a:pt x="0" y="8"/>
                  </a:lnTo>
                  <a:cubicBezTo>
                    <a:pt x="0" y="3"/>
                    <a:pt x="4" y="0"/>
                    <a:pt x="8" y="0"/>
                  </a:cubicBezTo>
                  <a:lnTo>
                    <a:pt x="20" y="0"/>
                  </a:lnTo>
                  <a:cubicBezTo>
                    <a:pt x="24" y="0"/>
                    <a:pt x="28" y="3"/>
                    <a:pt x="28" y="8"/>
                  </a:cubicBezTo>
                  <a:cubicBezTo>
                    <a:pt x="28" y="12"/>
                    <a:pt x="24" y="16"/>
                    <a:pt x="20" y="16"/>
                  </a:cubicBezTo>
                  <a:close/>
                  <a:moveTo>
                    <a:pt x="16" y="44"/>
                  </a:moveTo>
                  <a:lnTo>
                    <a:pt x="16" y="60"/>
                  </a:lnTo>
                  <a:cubicBezTo>
                    <a:pt x="16" y="64"/>
                    <a:pt x="13" y="68"/>
                    <a:pt x="8" y="68"/>
                  </a:cubicBezTo>
                  <a:cubicBezTo>
                    <a:pt x="4" y="68"/>
                    <a:pt x="0" y="64"/>
                    <a:pt x="0" y="60"/>
                  </a:cubicBezTo>
                  <a:lnTo>
                    <a:pt x="0" y="44"/>
                  </a:lnTo>
                  <a:cubicBezTo>
                    <a:pt x="0" y="39"/>
                    <a:pt x="4" y="36"/>
                    <a:pt x="8" y="36"/>
                  </a:cubicBezTo>
                  <a:cubicBezTo>
                    <a:pt x="13" y="36"/>
                    <a:pt x="16" y="39"/>
                    <a:pt x="16" y="44"/>
                  </a:cubicBezTo>
                  <a:close/>
                </a:path>
              </a:pathLst>
            </a:custGeom>
            <a:solidFill>
              <a:srgbClr val="000000"/>
            </a:solidFill>
            <a:ln w="15875">
              <a:solidFill>
                <a:srgbClr val="000000"/>
              </a:solidFill>
              <a:bevel/>
              <a:headEnd/>
              <a:tailEnd/>
            </a:ln>
          </p:spPr>
          <p:txBody>
            <a:bodyPr/>
            <a:lstStyle/>
            <a:p>
              <a:endParaRPr lang="nb-NO"/>
            </a:p>
          </p:txBody>
        </p:sp>
        <p:sp>
          <p:nvSpPr>
            <p:cNvPr id="45162" name="Freeform 64">
              <a:extLst>
                <a:ext uri="{FF2B5EF4-FFF2-40B4-BE49-F238E27FC236}">
                  <a16:creationId xmlns:a16="http://schemas.microsoft.com/office/drawing/2014/main" id="{413290B8-0482-7B41-380C-80B7A0E0FC7D}"/>
                </a:ext>
              </a:extLst>
            </p:cNvPr>
            <p:cNvSpPr>
              <a:spLocks/>
            </p:cNvSpPr>
            <p:nvPr/>
          </p:nvSpPr>
          <p:spPr bwMode="auto">
            <a:xfrm>
              <a:off x="2602" y="2956"/>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5163" name="Freeform 65" descr="Dark upward diagonal">
              <a:extLst>
                <a:ext uri="{FF2B5EF4-FFF2-40B4-BE49-F238E27FC236}">
                  <a16:creationId xmlns:a16="http://schemas.microsoft.com/office/drawing/2014/main" id="{980B34C5-E8E2-04A6-9E71-8943BCCE05CA}"/>
                </a:ext>
              </a:extLst>
            </p:cNvPr>
            <p:cNvSpPr>
              <a:spLocks/>
            </p:cNvSpPr>
            <p:nvPr/>
          </p:nvSpPr>
          <p:spPr bwMode="auto">
            <a:xfrm>
              <a:off x="2694" y="2856"/>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blipFill dpi="0" rotWithShape="0">
              <a:blip r:embed="rId4"/>
              <a:srcRect/>
              <a:tile tx="0" ty="0" sx="100000" sy="100000" flip="none" algn="tl"/>
            </a:blipFill>
            <a:ln w="9525">
              <a:solidFill>
                <a:schemeClr val="tx1"/>
              </a:solidFill>
              <a:round/>
              <a:headEnd/>
              <a:tailEnd/>
            </a:ln>
          </p:spPr>
          <p:txBody>
            <a:bodyPr/>
            <a:lstStyle/>
            <a:p>
              <a:endParaRPr lang="nb-NO"/>
            </a:p>
          </p:txBody>
        </p:sp>
      </p:grpSp>
      <p:grpSp>
        <p:nvGrpSpPr>
          <p:cNvPr id="45078" name="Group 66">
            <a:extLst>
              <a:ext uri="{FF2B5EF4-FFF2-40B4-BE49-F238E27FC236}">
                <a16:creationId xmlns:a16="http://schemas.microsoft.com/office/drawing/2014/main" id="{EE80CEF4-EAF6-B573-8393-82FE8B7C851E}"/>
              </a:ext>
            </a:extLst>
          </p:cNvPr>
          <p:cNvGrpSpPr>
            <a:grpSpLocks/>
          </p:cNvGrpSpPr>
          <p:nvPr/>
        </p:nvGrpSpPr>
        <p:grpSpPr bwMode="auto">
          <a:xfrm>
            <a:off x="7843838" y="4962525"/>
            <a:ext cx="630237" cy="349250"/>
            <a:chOff x="5227" y="3101"/>
            <a:chExt cx="331" cy="181"/>
          </a:xfrm>
        </p:grpSpPr>
        <p:sp>
          <p:nvSpPr>
            <p:cNvPr id="45156" name="Freeform 67">
              <a:extLst>
                <a:ext uri="{FF2B5EF4-FFF2-40B4-BE49-F238E27FC236}">
                  <a16:creationId xmlns:a16="http://schemas.microsoft.com/office/drawing/2014/main" id="{4372E0E5-2CF7-F494-F53B-7DB481738821}"/>
                </a:ext>
              </a:extLst>
            </p:cNvPr>
            <p:cNvSpPr>
              <a:spLocks/>
            </p:cNvSpPr>
            <p:nvPr/>
          </p:nvSpPr>
          <p:spPr bwMode="auto">
            <a:xfrm>
              <a:off x="5227" y="3201"/>
              <a:ext cx="81" cy="81"/>
            </a:xfrm>
            <a:custGeom>
              <a:avLst/>
              <a:gdLst>
                <a:gd name="T0" fmla="*/ 40 w 81"/>
                <a:gd name="T1" fmla="*/ 81 h 81"/>
                <a:gd name="T2" fmla="*/ 81 w 81"/>
                <a:gd name="T3" fmla="*/ 40 h 81"/>
                <a:gd name="T4" fmla="*/ 81 w 81"/>
                <a:gd name="T5" fmla="*/ 40 h 81"/>
                <a:gd name="T6" fmla="*/ 40 w 81"/>
                <a:gd name="T7" fmla="*/ 0 h 81"/>
                <a:gd name="T8" fmla="*/ 0 w 81"/>
                <a:gd name="T9" fmla="*/ 40 h 81"/>
                <a:gd name="T10" fmla="*/ 40 w 81"/>
                <a:gd name="T11" fmla="*/ 81 h 81"/>
                <a:gd name="T12" fmla="*/ 0 60000 65536"/>
                <a:gd name="T13" fmla="*/ 0 60000 65536"/>
                <a:gd name="T14" fmla="*/ 0 60000 65536"/>
                <a:gd name="T15" fmla="*/ 0 60000 65536"/>
                <a:gd name="T16" fmla="*/ 0 60000 65536"/>
                <a:gd name="T17" fmla="*/ 0 60000 65536"/>
                <a:gd name="T18" fmla="*/ 0 w 81"/>
                <a:gd name="T19" fmla="*/ 0 h 81"/>
                <a:gd name="T20" fmla="*/ 81 w 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1" h="81">
                  <a:moveTo>
                    <a:pt x="40" y="81"/>
                  </a:moveTo>
                  <a:cubicBezTo>
                    <a:pt x="63" y="81"/>
                    <a:pt x="81" y="63"/>
                    <a:pt x="81" y="40"/>
                  </a:cubicBezTo>
                  <a:cubicBezTo>
                    <a:pt x="81" y="40"/>
                    <a:pt x="81" y="40"/>
                    <a:pt x="81" y="40"/>
                  </a:cubicBezTo>
                  <a:cubicBezTo>
                    <a:pt x="81" y="18"/>
                    <a:pt x="63" y="0"/>
                    <a:pt x="40" y="0"/>
                  </a:cubicBezTo>
                  <a:cubicBezTo>
                    <a:pt x="18" y="0"/>
                    <a:pt x="0" y="18"/>
                    <a:pt x="0" y="40"/>
                  </a:cubicBezTo>
                  <a:cubicBezTo>
                    <a:pt x="0" y="63"/>
                    <a:pt x="18" y="81"/>
                    <a:pt x="40" y="81"/>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57" name="Freeform 68">
              <a:extLst>
                <a:ext uri="{FF2B5EF4-FFF2-40B4-BE49-F238E27FC236}">
                  <a16:creationId xmlns:a16="http://schemas.microsoft.com/office/drawing/2014/main" id="{60F795A2-1428-2E06-966A-97BE03E47BCE}"/>
                </a:ext>
              </a:extLst>
            </p:cNvPr>
            <p:cNvSpPr>
              <a:spLocks/>
            </p:cNvSpPr>
            <p:nvPr/>
          </p:nvSpPr>
          <p:spPr bwMode="auto">
            <a:xfrm>
              <a:off x="5353" y="3201"/>
              <a:ext cx="81" cy="81"/>
            </a:xfrm>
            <a:custGeom>
              <a:avLst/>
              <a:gdLst>
                <a:gd name="T0" fmla="*/ 41 w 81"/>
                <a:gd name="T1" fmla="*/ 81 h 81"/>
                <a:gd name="T2" fmla="*/ 81 w 81"/>
                <a:gd name="T3" fmla="*/ 40 h 81"/>
                <a:gd name="T4" fmla="*/ 81 w 81"/>
                <a:gd name="T5" fmla="*/ 40 h 81"/>
                <a:gd name="T6" fmla="*/ 41 w 81"/>
                <a:gd name="T7" fmla="*/ 0 h 81"/>
                <a:gd name="T8" fmla="*/ 0 w 81"/>
                <a:gd name="T9" fmla="*/ 40 h 81"/>
                <a:gd name="T10" fmla="*/ 41 w 81"/>
                <a:gd name="T11" fmla="*/ 81 h 81"/>
                <a:gd name="T12" fmla="*/ 0 60000 65536"/>
                <a:gd name="T13" fmla="*/ 0 60000 65536"/>
                <a:gd name="T14" fmla="*/ 0 60000 65536"/>
                <a:gd name="T15" fmla="*/ 0 60000 65536"/>
                <a:gd name="T16" fmla="*/ 0 60000 65536"/>
                <a:gd name="T17" fmla="*/ 0 60000 65536"/>
                <a:gd name="T18" fmla="*/ 0 w 81"/>
                <a:gd name="T19" fmla="*/ 0 h 81"/>
                <a:gd name="T20" fmla="*/ 81 w 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1" h="81">
                  <a:moveTo>
                    <a:pt x="41" y="81"/>
                  </a:moveTo>
                  <a:cubicBezTo>
                    <a:pt x="63" y="81"/>
                    <a:pt x="81" y="63"/>
                    <a:pt x="81" y="40"/>
                  </a:cubicBezTo>
                  <a:cubicBezTo>
                    <a:pt x="81" y="40"/>
                    <a:pt x="81" y="40"/>
                    <a:pt x="81" y="40"/>
                  </a:cubicBezTo>
                  <a:cubicBezTo>
                    <a:pt x="81" y="18"/>
                    <a:pt x="63" y="0"/>
                    <a:pt x="41" y="0"/>
                  </a:cubicBezTo>
                  <a:cubicBezTo>
                    <a:pt x="18" y="0"/>
                    <a:pt x="0" y="18"/>
                    <a:pt x="0" y="40"/>
                  </a:cubicBezTo>
                  <a:cubicBezTo>
                    <a:pt x="0" y="63"/>
                    <a:pt x="18" y="81"/>
                    <a:pt x="41" y="81"/>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58" name="Freeform 69">
              <a:extLst>
                <a:ext uri="{FF2B5EF4-FFF2-40B4-BE49-F238E27FC236}">
                  <a16:creationId xmlns:a16="http://schemas.microsoft.com/office/drawing/2014/main" id="{C4E37883-5FE6-DBEE-B1B1-5AA5F360810C}"/>
                </a:ext>
              </a:extLst>
            </p:cNvPr>
            <p:cNvSpPr>
              <a:spLocks/>
            </p:cNvSpPr>
            <p:nvPr/>
          </p:nvSpPr>
          <p:spPr bwMode="auto">
            <a:xfrm>
              <a:off x="5241" y="3101"/>
              <a:ext cx="132" cy="109"/>
            </a:xfrm>
            <a:custGeom>
              <a:avLst/>
              <a:gdLst>
                <a:gd name="T0" fmla="*/ 0 w 205"/>
                <a:gd name="T1" fmla="*/ 1 h 170"/>
                <a:gd name="T2" fmla="*/ 1 w 205"/>
                <a:gd name="T3" fmla="*/ 1 h 170"/>
                <a:gd name="T4" fmla="*/ 1 w 205"/>
                <a:gd name="T5" fmla="*/ 0 h 170"/>
                <a:gd name="T6" fmla="*/ 1 w 205"/>
                <a:gd name="T7" fmla="*/ 0 h 170"/>
                <a:gd name="T8" fmla="*/ 0 60000 65536"/>
                <a:gd name="T9" fmla="*/ 0 60000 65536"/>
                <a:gd name="T10" fmla="*/ 0 60000 65536"/>
                <a:gd name="T11" fmla="*/ 0 60000 65536"/>
                <a:gd name="T12" fmla="*/ 0 w 205"/>
                <a:gd name="T13" fmla="*/ 0 h 170"/>
                <a:gd name="T14" fmla="*/ 205 w 205"/>
                <a:gd name="T15" fmla="*/ 170 h 170"/>
              </a:gdLst>
              <a:ahLst/>
              <a:cxnLst>
                <a:cxn ang="T8">
                  <a:pos x="T0" y="T1"/>
                </a:cxn>
                <a:cxn ang="T9">
                  <a:pos x="T2" y="T3"/>
                </a:cxn>
                <a:cxn ang="T10">
                  <a:pos x="T4" y="T5"/>
                </a:cxn>
                <a:cxn ang="T11">
                  <a:pos x="T6" y="T7"/>
                </a:cxn>
              </a:cxnLst>
              <a:rect l="T12" t="T13" r="T14" b="T15"/>
              <a:pathLst>
                <a:path w="205" h="170">
                  <a:moveTo>
                    <a:pt x="0" y="170"/>
                  </a:moveTo>
                  <a:lnTo>
                    <a:pt x="159" y="12"/>
                  </a:lnTo>
                  <a:cubicBezTo>
                    <a:pt x="167" y="4"/>
                    <a:pt x="177" y="0"/>
                    <a:pt x="188" y="0"/>
                  </a:cubicBezTo>
                  <a:lnTo>
                    <a:pt x="205"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59" name="Freeform 70">
              <a:extLst>
                <a:ext uri="{FF2B5EF4-FFF2-40B4-BE49-F238E27FC236}">
                  <a16:creationId xmlns:a16="http://schemas.microsoft.com/office/drawing/2014/main" id="{5A8D78EB-61CF-D4F1-67D5-61195F50DC58}"/>
                </a:ext>
              </a:extLst>
            </p:cNvPr>
            <p:cNvSpPr>
              <a:spLocks/>
            </p:cNvSpPr>
            <p:nvPr/>
          </p:nvSpPr>
          <p:spPr bwMode="auto">
            <a:xfrm>
              <a:off x="5426" y="3107"/>
              <a:ext cx="132" cy="110"/>
            </a:xfrm>
            <a:custGeom>
              <a:avLst/>
              <a:gdLst>
                <a:gd name="T0" fmla="*/ 0 w 205"/>
                <a:gd name="T1" fmla="*/ 1 h 171"/>
                <a:gd name="T2" fmla="*/ 1 w 205"/>
                <a:gd name="T3" fmla="*/ 1 h 171"/>
                <a:gd name="T4" fmla="*/ 1 w 205"/>
                <a:gd name="T5" fmla="*/ 1 h 171"/>
                <a:gd name="T6" fmla="*/ 1 w 205"/>
                <a:gd name="T7" fmla="*/ 0 h 171"/>
                <a:gd name="T8" fmla="*/ 0 60000 65536"/>
                <a:gd name="T9" fmla="*/ 0 60000 65536"/>
                <a:gd name="T10" fmla="*/ 0 60000 65536"/>
                <a:gd name="T11" fmla="*/ 0 60000 65536"/>
                <a:gd name="T12" fmla="*/ 0 w 205"/>
                <a:gd name="T13" fmla="*/ 0 h 171"/>
                <a:gd name="T14" fmla="*/ 205 w 205"/>
                <a:gd name="T15" fmla="*/ 171 h 171"/>
              </a:gdLst>
              <a:ahLst/>
              <a:cxnLst>
                <a:cxn ang="T8">
                  <a:pos x="T0" y="T1"/>
                </a:cxn>
                <a:cxn ang="T9">
                  <a:pos x="T2" y="T3"/>
                </a:cxn>
                <a:cxn ang="T10">
                  <a:pos x="T4" y="T5"/>
                </a:cxn>
                <a:cxn ang="T11">
                  <a:pos x="T6" y="T7"/>
                </a:cxn>
              </a:cxnLst>
              <a:rect l="T12" t="T13" r="T14" b="T15"/>
              <a:pathLst>
                <a:path w="205" h="171">
                  <a:moveTo>
                    <a:pt x="0" y="171"/>
                  </a:moveTo>
                  <a:lnTo>
                    <a:pt x="159" y="12"/>
                  </a:lnTo>
                  <a:cubicBezTo>
                    <a:pt x="167" y="5"/>
                    <a:pt x="177" y="1"/>
                    <a:pt x="188" y="1"/>
                  </a:cubicBezTo>
                  <a:lnTo>
                    <a:pt x="205"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60" name="Freeform 71">
              <a:extLst>
                <a:ext uri="{FF2B5EF4-FFF2-40B4-BE49-F238E27FC236}">
                  <a16:creationId xmlns:a16="http://schemas.microsoft.com/office/drawing/2014/main" id="{14133EAC-8DC4-6E0D-59E6-B66A830D9871}"/>
                </a:ext>
              </a:extLst>
            </p:cNvPr>
            <p:cNvSpPr>
              <a:spLocks/>
            </p:cNvSpPr>
            <p:nvPr/>
          </p:nvSpPr>
          <p:spPr bwMode="auto">
            <a:xfrm>
              <a:off x="5308" y="3227"/>
              <a:ext cx="43" cy="9"/>
            </a:xfrm>
            <a:custGeom>
              <a:avLst/>
              <a:gdLst>
                <a:gd name="T0" fmla="*/ 0 w 67"/>
                <a:gd name="T1" fmla="*/ 1 h 14"/>
                <a:gd name="T2" fmla="*/ 1 w 67"/>
                <a:gd name="T3" fmla="*/ 1 h 14"/>
                <a:gd name="T4" fmla="*/ 1 w 67"/>
                <a:gd name="T5" fmla="*/ 1 h 14"/>
                <a:gd name="T6" fmla="*/ 1 w 67"/>
                <a:gd name="T7" fmla="*/ 1 h 14"/>
                <a:gd name="T8" fmla="*/ 1 w 67"/>
                <a:gd name="T9" fmla="*/ 1 h 14"/>
                <a:gd name="T10" fmla="*/ 0 60000 65536"/>
                <a:gd name="T11" fmla="*/ 0 60000 65536"/>
                <a:gd name="T12" fmla="*/ 0 60000 65536"/>
                <a:gd name="T13" fmla="*/ 0 60000 65536"/>
                <a:gd name="T14" fmla="*/ 0 60000 65536"/>
                <a:gd name="T15" fmla="*/ 0 w 67"/>
                <a:gd name="T16" fmla="*/ 0 h 14"/>
                <a:gd name="T17" fmla="*/ 67 w 67"/>
                <a:gd name="T18" fmla="*/ 14 h 14"/>
              </a:gdLst>
              <a:ahLst/>
              <a:cxnLst>
                <a:cxn ang="T10">
                  <a:pos x="T0" y="T1"/>
                </a:cxn>
                <a:cxn ang="T11">
                  <a:pos x="T2" y="T3"/>
                </a:cxn>
                <a:cxn ang="T12">
                  <a:pos x="T4" y="T5"/>
                </a:cxn>
                <a:cxn ang="T13">
                  <a:pos x="T6" y="T7"/>
                </a:cxn>
                <a:cxn ang="T14">
                  <a:pos x="T8" y="T9"/>
                </a:cxn>
              </a:cxnLst>
              <a:rect l="T15" t="T16" r="T17" b="T18"/>
              <a:pathLst>
                <a:path w="67" h="14">
                  <a:moveTo>
                    <a:pt x="0" y="14"/>
                  </a:moveTo>
                  <a:lnTo>
                    <a:pt x="17" y="5"/>
                  </a:lnTo>
                  <a:cubicBezTo>
                    <a:pt x="28" y="1"/>
                    <a:pt x="40" y="0"/>
                    <a:pt x="50" y="4"/>
                  </a:cubicBezTo>
                  <a:lnTo>
                    <a:pt x="67" y="11"/>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45079" name="Group 72">
            <a:extLst>
              <a:ext uri="{FF2B5EF4-FFF2-40B4-BE49-F238E27FC236}">
                <a16:creationId xmlns:a16="http://schemas.microsoft.com/office/drawing/2014/main" id="{9DBF40F8-1DC9-581B-1412-5B691A0988FB}"/>
              </a:ext>
            </a:extLst>
          </p:cNvPr>
          <p:cNvGrpSpPr>
            <a:grpSpLocks/>
          </p:cNvGrpSpPr>
          <p:nvPr/>
        </p:nvGrpSpPr>
        <p:grpSpPr bwMode="auto">
          <a:xfrm>
            <a:off x="10460038" y="6118225"/>
            <a:ext cx="485775" cy="527050"/>
            <a:chOff x="5087" y="2350"/>
            <a:chExt cx="233" cy="233"/>
          </a:xfrm>
        </p:grpSpPr>
        <p:sp>
          <p:nvSpPr>
            <p:cNvPr id="45154" name="Freeform 73">
              <a:extLst>
                <a:ext uri="{FF2B5EF4-FFF2-40B4-BE49-F238E27FC236}">
                  <a16:creationId xmlns:a16="http://schemas.microsoft.com/office/drawing/2014/main" id="{8E2CC834-E80B-C4F5-F666-100122FA556B}"/>
                </a:ext>
              </a:extLst>
            </p:cNvPr>
            <p:cNvSpPr>
              <a:spLocks/>
            </p:cNvSpPr>
            <p:nvPr/>
          </p:nvSpPr>
          <p:spPr bwMode="auto">
            <a:xfrm>
              <a:off x="5087" y="2350"/>
              <a:ext cx="233" cy="233"/>
            </a:xfrm>
            <a:custGeom>
              <a:avLst/>
              <a:gdLst>
                <a:gd name="T0" fmla="*/ 116 w 233"/>
                <a:gd name="T1" fmla="*/ 233 h 233"/>
                <a:gd name="T2" fmla="*/ 233 w 233"/>
                <a:gd name="T3" fmla="*/ 116 h 233"/>
                <a:gd name="T4" fmla="*/ 233 w 233"/>
                <a:gd name="T5" fmla="*/ 116 h 233"/>
                <a:gd name="T6" fmla="*/ 116 w 233"/>
                <a:gd name="T7" fmla="*/ 0 h 233"/>
                <a:gd name="T8" fmla="*/ 0 w 233"/>
                <a:gd name="T9" fmla="*/ 116 h 233"/>
                <a:gd name="T10" fmla="*/ 116 w 233"/>
                <a:gd name="T11" fmla="*/ 233 h 233"/>
                <a:gd name="T12" fmla="*/ 0 60000 65536"/>
                <a:gd name="T13" fmla="*/ 0 60000 65536"/>
                <a:gd name="T14" fmla="*/ 0 60000 65536"/>
                <a:gd name="T15" fmla="*/ 0 60000 65536"/>
                <a:gd name="T16" fmla="*/ 0 60000 65536"/>
                <a:gd name="T17" fmla="*/ 0 60000 65536"/>
                <a:gd name="T18" fmla="*/ 0 w 233"/>
                <a:gd name="T19" fmla="*/ 0 h 233"/>
                <a:gd name="T20" fmla="*/ 233 w 233"/>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233" h="233">
                  <a:moveTo>
                    <a:pt x="116" y="233"/>
                  </a:moveTo>
                  <a:cubicBezTo>
                    <a:pt x="181" y="233"/>
                    <a:pt x="233" y="180"/>
                    <a:pt x="233" y="116"/>
                  </a:cubicBezTo>
                  <a:cubicBezTo>
                    <a:pt x="233" y="116"/>
                    <a:pt x="233" y="116"/>
                    <a:pt x="233" y="116"/>
                  </a:cubicBezTo>
                  <a:cubicBezTo>
                    <a:pt x="233" y="52"/>
                    <a:pt x="181" y="0"/>
                    <a:pt x="116" y="0"/>
                  </a:cubicBezTo>
                  <a:cubicBezTo>
                    <a:pt x="52" y="0"/>
                    <a:pt x="0" y="52"/>
                    <a:pt x="0" y="116"/>
                  </a:cubicBezTo>
                  <a:cubicBezTo>
                    <a:pt x="0" y="180"/>
                    <a:pt x="52" y="233"/>
                    <a:pt x="116" y="233"/>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55" name="Freeform 74">
              <a:extLst>
                <a:ext uri="{FF2B5EF4-FFF2-40B4-BE49-F238E27FC236}">
                  <a16:creationId xmlns:a16="http://schemas.microsoft.com/office/drawing/2014/main" id="{32F8A728-672A-12A0-C254-C68767E2940E}"/>
                </a:ext>
              </a:extLst>
            </p:cNvPr>
            <p:cNvSpPr>
              <a:spLocks/>
            </p:cNvSpPr>
            <p:nvPr/>
          </p:nvSpPr>
          <p:spPr bwMode="auto">
            <a:xfrm>
              <a:off x="5135" y="2398"/>
              <a:ext cx="136" cy="136"/>
            </a:xfrm>
            <a:custGeom>
              <a:avLst/>
              <a:gdLst>
                <a:gd name="T0" fmla="*/ 68 w 136"/>
                <a:gd name="T1" fmla="*/ 136 h 136"/>
                <a:gd name="T2" fmla="*/ 136 w 136"/>
                <a:gd name="T3" fmla="*/ 68 h 136"/>
                <a:gd name="T4" fmla="*/ 136 w 136"/>
                <a:gd name="T5" fmla="*/ 68 h 136"/>
                <a:gd name="T6" fmla="*/ 68 w 136"/>
                <a:gd name="T7" fmla="*/ 0 h 136"/>
                <a:gd name="T8" fmla="*/ 0 w 136"/>
                <a:gd name="T9" fmla="*/ 68 h 136"/>
                <a:gd name="T10" fmla="*/ 68 w 136"/>
                <a:gd name="T11" fmla="*/ 136 h 136"/>
                <a:gd name="T12" fmla="*/ 0 60000 65536"/>
                <a:gd name="T13" fmla="*/ 0 60000 65536"/>
                <a:gd name="T14" fmla="*/ 0 60000 65536"/>
                <a:gd name="T15" fmla="*/ 0 60000 65536"/>
                <a:gd name="T16" fmla="*/ 0 60000 65536"/>
                <a:gd name="T17" fmla="*/ 0 60000 65536"/>
                <a:gd name="T18" fmla="*/ 0 w 136"/>
                <a:gd name="T19" fmla="*/ 0 h 136"/>
                <a:gd name="T20" fmla="*/ 136 w 13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36" h="136">
                  <a:moveTo>
                    <a:pt x="68" y="136"/>
                  </a:moveTo>
                  <a:cubicBezTo>
                    <a:pt x="106" y="136"/>
                    <a:pt x="136" y="106"/>
                    <a:pt x="136" y="68"/>
                  </a:cubicBezTo>
                  <a:cubicBezTo>
                    <a:pt x="136" y="68"/>
                    <a:pt x="136" y="68"/>
                    <a:pt x="136" y="68"/>
                  </a:cubicBezTo>
                  <a:cubicBezTo>
                    <a:pt x="136" y="31"/>
                    <a:pt x="106" y="0"/>
                    <a:pt x="68" y="0"/>
                  </a:cubicBezTo>
                  <a:cubicBezTo>
                    <a:pt x="31" y="0"/>
                    <a:pt x="0" y="31"/>
                    <a:pt x="0" y="68"/>
                  </a:cubicBezTo>
                  <a:cubicBezTo>
                    <a:pt x="0" y="106"/>
                    <a:pt x="31" y="136"/>
                    <a:pt x="68" y="136"/>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45080" name="Group 75">
            <a:extLst>
              <a:ext uri="{FF2B5EF4-FFF2-40B4-BE49-F238E27FC236}">
                <a16:creationId xmlns:a16="http://schemas.microsoft.com/office/drawing/2014/main" id="{EA656D8D-C419-6BE0-7D00-38288C8939D1}"/>
              </a:ext>
            </a:extLst>
          </p:cNvPr>
          <p:cNvGrpSpPr>
            <a:grpSpLocks/>
          </p:cNvGrpSpPr>
          <p:nvPr/>
        </p:nvGrpSpPr>
        <p:grpSpPr bwMode="auto">
          <a:xfrm>
            <a:off x="3843338" y="7837488"/>
            <a:ext cx="733425" cy="419100"/>
            <a:chOff x="4541" y="3736"/>
            <a:chExt cx="352" cy="186"/>
          </a:xfrm>
        </p:grpSpPr>
        <p:sp>
          <p:nvSpPr>
            <p:cNvPr id="45151" name="Freeform 76">
              <a:extLst>
                <a:ext uri="{FF2B5EF4-FFF2-40B4-BE49-F238E27FC236}">
                  <a16:creationId xmlns:a16="http://schemas.microsoft.com/office/drawing/2014/main" id="{F7ACDE44-9C34-78C6-82D6-23D9C111E937}"/>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45152" name="Freeform 77">
              <a:extLst>
                <a:ext uri="{FF2B5EF4-FFF2-40B4-BE49-F238E27FC236}">
                  <a16:creationId xmlns:a16="http://schemas.microsoft.com/office/drawing/2014/main" id="{322C571A-86A7-2A0A-B699-BA90A4253690}"/>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53" name="Freeform 78">
              <a:extLst>
                <a:ext uri="{FF2B5EF4-FFF2-40B4-BE49-F238E27FC236}">
                  <a16:creationId xmlns:a16="http://schemas.microsoft.com/office/drawing/2014/main" id="{75CEC028-1B5E-8FAF-70DC-659847EA9989}"/>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45081" name="Rectangle 79">
            <a:extLst>
              <a:ext uri="{FF2B5EF4-FFF2-40B4-BE49-F238E27FC236}">
                <a16:creationId xmlns:a16="http://schemas.microsoft.com/office/drawing/2014/main" id="{5935A17C-8B7B-02D8-9C1C-618EB8643451}"/>
              </a:ext>
            </a:extLst>
          </p:cNvPr>
          <p:cNvSpPr>
            <a:spLocks noChangeArrowheads="1"/>
          </p:cNvSpPr>
          <p:nvPr/>
        </p:nvSpPr>
        <p:spPr bwMode="auto">
          <a:xfrm>
            <a:off x="3914775" y="8453438"/>
            <a:ext cx="744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Operatør</a:t>
            </a:r>
          </a:p>
        </p:txBody>
      </p:sp>
      <p:sp>
        <p:nvSpPr>
          <p:cNvPr id="45082" name="Rectangle 80">
            <a:extLst>
              <a:ext uri="{FF2B5EF4-FFF2-40B4-BE49-F238E27FC236}">
                <a16:creationId xmlns:a16="http://schemas.microsoft.com/office/drawing/2014/main" id="{8745D979-B141-BC7A-9CE5-65FD63FA2BAC}"/>
              </a:ext>
            </a:extLst>
          </p:cNvPr>
          <p:cNvSpPr>
            <a:spLocks noChangeArrowheads="1"/>
          </p:cNvSpPr>
          <p:nvPr/>
        </p:nvSpPr>
        <p:spPr bwMode="auto">
          <a:xfrm>
            <a:off x="3910013" y="3822700"/>
            <a:ext cx="1255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Kunde-/leverandørsflyt</a:t>
            </a:r>
            <a:endParaRPr lang="en-US" altLang="nb-NO" sz="1300"/>
          </a:p>
        </p:txBody>
      </p:sp>
      <p:sp>
        <p:nvSpPr>
          <p:cNvPr id="45083" name="Rectangle 81">
            <a:extLst>
              <a:ext uri="{FF2B5EF4-FFF2-40B4-BE49-F238E27FC236}">
                <a16:creationId xmlns:a16="http://schemas.microsoft.com/office/drawing/2014/main" id="{B2D4BDE4-9286-0B07-A558-FE9D1C89FC8E}"/>
              </a:ext>
            </a:extLst>
          </p:cNvPr>
          <p:cNvSpPr>
            <a:spLocks noChangeArrowheads="1"/>
          </p:cNvSpPr>
          <p:nvPr/>
        </p:nvSpPr>
        <p:spPr bwMode="auto">
          <a:xfrm>
            <a:off x="7897813" y="2924175"/>
            <a:ext cx="149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sz="1300"/>
          </a:p>
        </p:txBody>
      </p:sp>
      <p:sp>
        <p:nvSpPr>
          <p:cNvPr id="45084" name="Rectangle 82">
            <a:extLst>
              <a:ext uri="{FF2B5EF4-FFF2-40B4-BE49-F238E27FC236}">
                <a16:creationId xmlns:a16="http://schemas.microsoft.com/office/drawing/2014/main" id="{CBEA81B9-65E2-492E-3FF5-A984686B8AD6}"/>
              </a:ext>
            </a:extLst>
          </p:cNvPr>
          <p:cNvSpPr>
            <a:spLocks noChangeArrowheads="1"/>
          </p:cNvSpPr>
          <p:nvPr/>
        </p:nvSpPr>
        <p:spPr bwMode="auto">
          <a:xfrm>
            <a:off x="6203950" y="4038600"/>
            <a:ext cx="1512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Supermarked</a:t>
            </a:r>
            <a:endParaRPr lang="en-US" altLang="nb-NO" sz="600"/>
          </a:p>
        </p:txBody>
      </p:sp>
      <p:grpSp>
        <p:nvGrpSpPr>
          <p:cNvPr id="45085" name="Group 83">
            <a:extLst>
              <a:ext uri="{FF2B5EF4-FFF2-40B4-BE49-F238E27FC236}">
                <a16:creationId xmlns:a16="http://schemas.microsoft.com/office/drawing/2014/main" id="{2D05BA07-FDAC-9212-C55D-4A32AF51ADA7}"/>
              </a:ext>
            </a:extLst>
          </p:cNvPr>
          <p:cNvGrpSpPr>
            <a:grpSpLocks noChangeAspect="1"/>
          </p:cNvGrpSpPr>
          <p:nvPr/>
        </p:nvGrpSpPr>
        <p:grpSpPr bwMode="auto">
          <a:xfrm>
            <a:off x="6770688" y="3321050"/>
            <a:ext cx="241300" cy="582613"/>
            <a:chOff x="4429" y="1747"/>
            <a:chExt cx="156" cy="349"/>
          </a:xfrm>
        </p:grpSpPr>
        <p:sp>
          <p:nvSpPr>
            <p:cNvPr id="45145" name="Line 84">
              <a:extLst>
                <a:ext uri="{FF2B5EF4-FFF2-40B4-BE49-F238E27FC236}">
                  <a16:creationId xmlns:a16="http://schemas.microsoft.com/office/drawing/2014/main" id="{E5478D76-D606-27BF-0226-6F265E1EBC1F}"/>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46" name="Line 85">
              <a:extLst>
                <a:ext uri="{FF2B5EF4-FFF2-40B4-BE49-F238E27FC236}">
                  <a16:creationId xmlns:a16="http://schemas.microsoft.com/office/drawing/2014/main" id="{027D6D7F-C713-E972-31C3-F409C3F59DE2}"/>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47" name="Line 86">
              <a:extLst>
                <a:ext uri="{FF2B5EF4-FFF2-40B4-BE49-F238E27FC236}">
                  <a16:creationId xmlns:a16="http://schemas.microsoft.com/office/drawing/2014/main" id="{95E1F195-8222-1C10-3D04-86BB1AA7149E}"/>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48" name="Line 87">
              <a:extLst>
                <a:ext uri="{FF2B5EF4-FFF2-40B4-BE49-F238E27FC236}">
                  <a16:creationId xmlns:a16="http://schemas.microsoft.com/office/drawing/2014/main" id="{D631BD7F-D033-D596-3896-31C6D226D9EB}"/>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49" name="Line 88">
              <a:extLst>
                <a:ext uri="{FF2B5EF4-FFF2-40B4-BE49-F238E27FC236}">
                  <a16:creationId xmlns:a16="http://schemas.microsoft.com/office/drawing/2014/main" id="{68671F7B-F464-2ADA-1A2C-C4D823C59DEF}"/>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5150" name="Line 89">
              <a:extLst>
                <a:ext uri="{FF2B5EF4-FFF2-40B4-BE49-F238E27FC236}">
                  <a16:creationId xmlns:a16="http://schemas.microsoft.com/office/drawing/2014/main" id="{4088A24D-D627-9353-E285-FBAB18661B06}"/>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sp>
        <p:nvSpPr>
          <p:cNvPr id="45086" name="Rectangle 90">
            <a:extLst>
              <a:ext uri="{FF2B5EF4-FFF2-40B4-BE49-F238E27FC236}">
                <a16:creationId xmlns:a16="http://schemas.microsoft.com/office/drawing/2014/main" id="{3EA37828-F776-8E51-D1FA-342586AAB012}"/>
              </a:ext>
            </a:extLst>
          </p:cNvPr>
          <p:cNvSpPr>
            <a:spLocks noChangeArrowheads="1"/>
          </p:cNvSpPr>
          <p:nvPr/>
        </p:nvSpPr>
        <p:spPr bwMode="auto">
          <a:xfrm>
            <a:off x="2330450" y="5230813"/>
            <a:ext cx="124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Elektronisk informasjonsflyt</a:t>
            </a:r>
          </a:p>
        </p:txBody>
      </p:sp>
      <p:grpSp>
        <p:nvGrpSpPr>
          <p:cNvPr id="45087" name="Group 91">
            <a:extLst>
              <a:ext uri="{FF2B5EF4-FFF2-40B4-BE49-F238E27FC236}">
                <a16:creationId xmlns:a16="http://schemas.microsoft.com/office/drawing/2014/main" id="{737BE588-5D59-7A14-69F3-BD24BB66E4DC}"/>
              </a:ext>
            </a:extLst>
          </p:cNvPr>
          <p:cNvGrpSpPr>
            <a:grpSpLocks/>
          </p:cNvGrpSpPr>
          <p:nvPr/>
        </p:nvGrpSpPr>
        <p:grpSpPr bwMode="auto">
          <a:xfrm>
            <a:off x="3978275" y="4819650"/>
            <a:ext cx="966788" cy="638175"/>
            <a:chOff x="3883" y="2316"/>
            <a:chExt cx="464" cy="282"/>
          </a:xfrm>
        </p:grpSpPr>
        <p:sp>
          <p:nvSpPr>
            <p:cNvPr id="45143" name="Freeform 92">
              <a:extLst>
                <a:ext uri="{FF2B5EF4-FFF2-40B4-BE49-F238E27FC236}">
                  <a16:creationId xmlns:a16="http://schemas.microsoft.com/office/drawing/2014/main" id="{E6179701-F743-117E-463C-A7C09E69ACA6}"/>
                </a:ext>
              </a:extLst>
            </p:cNvPr>
            <p:cNvSpPr>
              <a:spLocks noEditPoints="1"/>
            </p:cNvSpPr>
            <p:nvPr/>
          </p:nvSpPr>
          <p:spPr bwMode="auto">
            <a:xfrm>
              <a:off x="3883" y="2316"/>
              <a:ext cx="464" cy="282"/>
            </a:xfrm>
            <a:custGeom>
              <a:avLst/>
              <a:gdLst>
                <a:gd name="T0" fmla="*/ 1 w 722"/>
                <a:gd name="T1" fmla="*/ 1 h 439"/>
                <a:gd name="T2" fmla="*/ 0 w 722"/>
                <a:gd name="T3" fmla="*/ 1 h 439"/>
                <a:gd name="T4" fmla="*/ 0 w 722"/>
                <a:gd name="T5" fmla="*/ 1 h 439"/>
                <a:gd name="T6" fmla="*/ 1 w 722"/>
                <a:gd name="T7" fmla="*/ 1 h 439"/>
                <a:gd name="T8" fmla="*/ 1 w 722"/>
                <a:gd name="T9" fmla="*/ 1 h 439"/>
                <a:gd name="T10" fmla="*/ 1 w 722"/>
                <a:gd name="T11" fmla="*/ 1 h 439"/>
                <a:gd name="T12" fmla="*/ 1 w 722"/>
                <a:gd name="T13" fmla="*/ 1 h 439"/>
                <a:gd name="T14" fmla="*/ 1 w 722"/>
                <a:gd name="T15" fmla="*/ 1 h 439"/>
                <a:gd name="T16" fmla="*/ 0 w 722"/>
                <a:gd name="T17" fmla="*/ 1 h 439"/>
                <a:gd name="T18" fmla="*/ 0 w 722"/>
                <a:gd name="T19" fmla="*/ 1 h 439"/>
                <a:gd name="T20" fmla="*/ 1 w 722"/>
                <a:gd name="T21" fmla="*/ 1 h 439"/>
                <a:gd name="T22" fmla="*/ 1 w 722"/>
                <a:gd name="T23" fmla="*/ 1 h 439"/>
                <a:gd name="T24" fmla="*/ 1 w 722"/>
                <a:gd name="T25" fmla="*/ 1 h 439"/>
                <a:gd name="T26" fmla="*/ 1 w 722"/>
                <a:gd name="T27" fmla="*/ 1 h 439"/>
                <a:gd name="T28" fmla="*/ 1 w 722"/>
                <a:gd name="T29" fmla="*/ 1 h 439"/>
                <a:gd name="T30" fmla="*/ 1 w 722"/>
                <a:gd name="T31" fmla="*/ 1 h 439"/>
                <a:gd name="T32" fmla="*/ 1 w 722"/>
                <a:gd name="T33" fmla="*/ 1 h 439"/>
                <a:gd name="T34" fmla="*/ 1 w 722"/>
                <a:gd name="T35" fmla="*/ 1 h 439"/>
                <a:gd name="T36" fmla="*/ 1 w 722"/>
                <a:gd name="T37" fmla="*/ 1 h 439"/>
                <a:gd name="T38" fmla="*/ 1 w 722"/>
                <a:gd name="T39" fmla="*/ 1 h 439"/>
                <a:gd name="T40" fmla="*/ 1 w 722"/>
                <a:gd name="T41" fmla="*/ 1 h 439"/>
                <a:gd name="T42" fmla="*/ 1 w 722"/>
                <a:gd name="T43" fmla="*/ 1 h 439"/>
                <a:gd name="T44" fmla="*/ 1 w 722"/>
                <a:gd name="T45" fmla="*/ 1 h 439"/>
                <a:gd name="T46" fmla="*/ 1 w 722"/>
                <a:gd name="T47" fmla="*/ 1 h 439"/>
                <a:gd name="T48" fmla="*/ 1 w 722"/>
                <a:gd name="T49" fmla="*/ 1 h 439"/>
                <a:gd name="T50" fmla="*/ 1 w 722"/>
                <a:gd name="T51" fmla="*/ 1 h 439"/>
                <a:gd name="T52" fmla="*/ 1 w 722"/>
                <a:gd name="T53" fmla="*/ 1 h 439"/>
                <a:gd name="T54" fmla="*/ 1 w 722"/>
                <a:gd name="T55" fmla="*/ 1 h 439"/>
                <a:gd name="T56" fmla="*/ 1 w 722"/>
                <a:gd name="T57" fmla="*/ 1 h 439"/>
                <a:gd name="T58" fmla="*/ 1 w 722"/>
                <a:gd name="T59" fmla="*/ 1 h 439"/>
                <a:gd name="T60" fmla="*/ 1 w 722"/>
                <a:gd name="T61" fmla="*/ 1 h 439"/>
                <a:gd name="T62" fmla="*/ 1 w 722"/>
                <a:gd name="T63" fmla="*/ 1 h 439"/>
                <a:gd name="T64" fmla="*/ 1 w 722"/>
                <a:gd name="T65" fmla="*/ 1 h 439"/>
                <a:gd name="T66" fmla="*/ 1 w 722"/>
                <a:gd name="T67" fmla="*/ 1 h 439"/>
                <a:gd name="T68" fmla="*/ 1 w 722"/>
                <a:gd name="T69" fmla="*/ 1 h 439"/>
                <a:gd name="T70" fmla="*/ 1 w 722"/>
                <a:gd name="T71" fmla="*/ 1 h 439"/>
                <a:gd name="T72" fmla="*/ 1 w 722"/>
                <a:gd name="T73" fmla="*/ 1 h 439"/>
                <a:gd name="T74" fmla="*/ 1 w 722"/>
                <a:gd name="T75" fmla="*/ 1 h 439"/>
                <a:gd name="T76" fmla="*/ 1 w 722"/>
                <a:gd name="T77" fmla="*/ 0 h 439"/>
                <a:gd name="T78" fmla="*/ 1 w 722"/>
                <a:gd name="T79" fmla="*/ 1 h 439"/>
                <a:gd name="T80" fmla="*/ 1 w 722"/>
                <a:gd name="T81" fmla="*/ 1 h 439"/>
                <a:gd name="T82" fmla="*/ 1 w 722"/>
                <a:gd name="T83" fmla="*/ 1 h 439"/>
                <a:gd name="T84" fmla="*/ 1 w 722"/>
                <a:gd name="T85" fmla="*/ 0 h 439"/>
                <a:gd name="T86" fmla="*/ 1 w 722"/>
                <a:gd name="T87" fmla="*/ 0 h 439"/>
                <a:gd name="T88" fmla="*/ 1 w 722"/>
                <a:gd name="T89" fmla="*/ 1 h 439"/>
                <a:gd name="T90" fmla="*/ 1 w 722"/>
                <a:gd name="T91" fmla="*/ 1 h 439"/>
                <a:gd name="T92" fmla="*/ 1 w 722"/>
                <a:gd name="T93" fmla="*/ 1 h 439"/>
                <a:gd name="T94" fmla="*/ 1 w 722"/>
                <a:gd name="T95" fmla="*/ 1 h 439"/>
                <a:gd name="T96" fmla="*/ 1 w 722"/>
                <a:gd name="T97" fmla="*/ 1 h 439"/>
                <a:gd name="T98" fmla="*/ 1 w 722"/>
                <a:gd name="T99" fmla="*/ 0 h 439"/>
                <a:gd name="T100" fmla="*/ 1 w 722"/>
                <a:gd name="T101" fmla="*/ 0 h 439"/>
                <a:gd name="T102" fmla="*/ 1 w 722"/>
                <a:gd name="T103" fmla="*/ 1 h 439"/>
                <a:gd name="T104" fmla="*/ 1 w 722"/>
                <a:gd name="T105" fmla="*/ 1 h 439"/>
                <a:gd name="T106" fmla="*/ 1 w 722"/>
                <a:gd name="T107" fmla="*/ 1 h 439"/>
                <a:gd name="T108" fmla="*/ 1 w 722"/>
                <a:gd name="T109" fmla="*/ 1 h 439"/>
                <a:gd name="T110" fmla="*/ 1 w 722"/>
                <a:gd name="T111" fmla="*/ 1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439"/>
                <a:gd name="T170" fmla="*/ 722 w 7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439">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5"/>
                    <a:pt x="4" y="352"/>
                    <a:pt x="8" y="352"/>
                  </a:cubicBezTo>
                  <a:cubicBezTo>
                    <a:pt x="13" y="352"/>
                    <a:pt x="16" y="355"/>
                    <a:pt x="16" y="360"/>
                  </a:cubicBezTo>
                  <a:close/>
                  <a:moveTo>
                    <a:pt x="16" y="408"/>
                  </a:moveTo>
                  <a:lnTo>
                    <a:pt x="16" y="424"/>
                  </a:lnTo>
                  <a:cubicBezTo>
                    <a:pt x="16" y="428"/>
                    <a:pt x="13" y="432"/>
                    <a:pt x="8" y="432"/>
                  </a:cubicBezTo>
                  <a:cubicBezTo>
                    <a:pt x="4" y="432"/>
                    <a:pt x="0" y="428"/>
                    <a:pt x="0" y="424"/>
                  </a:cubicBezTo>
                  <a:lnTo>
                    <a:pt x="0" y="408"/>
                  </a:lnTo>
                  <a:cubicBezTo>
                    <a:pt x="0" y="403"/>
                    <a:pt x="4" y="400"/>
                    <a:pt x="8" y="400"/>
                  </a:cubicBezTo>
                  <a:cubicBezTo>
                    <a:pt x="13" y="400"/>
                    <a:pt x="16" y="403"/>
                    <a:pt x="16" y="408"/>
                  </a:cubicBezTo>
                  <a:close/>
                  <a:moveTo>
                    <a:pt x="33" y="423"/>
                  </a:moveTo>
                  <a:lnTo>
                    <a:pt x="49" y="423"/>
                  </a:lnTo>
                  <a:cubicBezTo>
                    <a:pt x="54" y="423"/>
                    <a:pt x="57" y="427"/>
                    <a:pt x="57" y="431"/>
                  </a:cubicBezTo>
                  <a:cubicBezTo>
                    <a:pt x="57" y="435"/>
                    <a:pt x="54" y="439"/>
                    <a:pt x="49" y="439"/>
                  </a:cubicBezTo>
                  <a:lnTo>
                    <a:pt x="33" y="439"/>
                  </a:lnTo>
                  <a:cubicBezTo>
                    <a:pt x="29" y="439"/>
                    <a:pt x="25" y="435"/>
                    <a:pt x="25" y="431"/>
                  </a:cubicBezTo>
                  <a:cubicBezTo>
                    <a:pt x="25" y="427"/>
                    <a:pt x="29" y="423"/>
                    <a:pt x="33" y="423"/>
                  </a:cubicBezTo>
                  <a:close/>
                  <a:moveTo>
                    <a:pt x="81" y="423"/>
                  </a:moveTo>
                  <a:lnTo>
                    <a:pt x="97" y="423"/>
                  </a:lnTo>
                  <a:cubicBezTo>
                    <a:pt x="102" y="423"/>
                    <a:pt x="105" y="427"/>
                    <a:pt x="105" y="431"/>
                  </a:cubicBezTo>
                  <a:cubicBezTo>
                    <a:pt x="105" y="435"/>
                    <a:pt x="102" y="439"/>
                    <a:pt x="97" y="439"/>
                  </a:cubicBezTo>
                  <a:lnTo>
                    <a:pt x="81" y="439"/>
                  </a:lnTo>
                  <a:cubicBezTo>
                    <a:pt x="77" y="439"/>
                    <a:pt x="73" y="435"/>
                    <a:pt x="73" y="431"/>
                  </a:cubicBezTo>
                  <a:cubicBezTo>
                    <a:pt x="73" y="427"/>
                    <a:pt x="77" y="423"/>
                    <a:pt x="81" y="423"/>
                  </a:cubicBezTo>
                  <a:close/>
                  <a:moveTo>
                    <a:pt x="129" y="423"/>
                  </a:moveTo>
                  <a:lnTo>
                    <a:pt x="145" y="423"/>
                  </a:lnTo>
                  <a:cubicBezTo>
                    <a:pt x="150" y="423"/>
                    <a:pt x="153" y="427"/>
                    <a:pt x="153" y="431"/>
                  </a:cubicBezTo>
                  <a:cubicBezTo>
                    <a:pt x="153" y="435"/>
                    <a:pt x="150" y="439"/>
                    <a:pt x="145" y="439"/>
                  </a:cubicBezTo>
                  <a:lnTo>
                    <a:pt x="129" y="439"/>
                  </a:lnTo>
                  <a:cubicBezTo>
                    <a:pt x="125" y="439"/>
                    <a:pt x="121" y="435"/>
                    <a:pt x="121" y="431"/>
                  </a:cubicBezTo>
                  <a:cubicBezTo>
                    <a:pt x="121" y="427"/>
                    <a:pt x="125" y="423"/>
                    <a:pt x="129" y="423"/>
                  </a:cubicBezTo>
                  <a:close/>
                  <a:moveTo>
                    <a:pt x="177" y="423"/>
                  </a:moveTo>
                  <a:lnTo>
                    <a:pt x="193" y="423"/>
                  </a:lnTo>
                  <a:cubicBezTo>
                    <a:pt x="198" y="423"/>
                    <a:pt x="201" y="427"/>
                    <a:pt x="201" y="431"/>
                  </a:cubicBezTo>
                  <a:cubicBezTo>
                    <a:pt x="201" y="435"/>
                    <a:pt x="198" y="439"/>
                    <a:pt x="193" y="439"/>
                  </a:cubicBezTo>
                  <a:lnTo>
                    <a:pt x="177" y="439"/>
                  </a:lnTo>
                  <a:cubicBezTo>
                    <a:pt x="173" y="439"/>
                    <a:pt x="169" y="435"/>
                    <a:pt x="169" y="431"/>
                  </a:cubicBezTo>
                  <a:cubicBezTo>
                    <a:pt x="169" y="427"/>
                    <a:pt x="173" y="423"/>
                    <a:pt x="177" y="423"/>
                  </a:cubicBezTo>
                  <a:close/>
                  <a:moveTo>
                    <a:pt x="225" y="423"/>
                  </a:moveTo>
                  <a:lnTo>
                    <a:pt x="241" y="423"/>
                  </a:lnTo>
                  <a:cubicBezTo>
                    <a:pt x="246" y="423"/>
                    <a:pt x="249" y="427"/>
                    <a:pt x="249" y="431"/>
                  </a:cubicBezTo>
                  <a:cubicBezTo>
                    <a:pt x="249" y="435"/>
                    <a:pt x="246" y="439"/>
                    <a:pt x="241" y="439"/>
                  </a:cubicBezTo>
                  <a:lnTo>
                    <a:pt x="225" y="439"/>
                  </a:lnTo>
                  <a:cubicBezTo>
                    <a:pt x="221" y="439"/>
                    <a:pt x="217" y="435"/>
                    <a:pt x="217" y="431"/>
                  </a:cubicBezTo>
                  <a:cubicBezTo>
                    <a:pt x="217" y="427"/>
                    <a:pt x="221" y="423"/>
                    <a:pt x="225" y="423"/>
                  </a:cubicBezTo>
                  <a:close/>
                  <a:moveTo>
                    <a:pt x="273" y="423"/>
                  </a:moveTo>
                  <a:lnTo>
                    <a:pt x="289" y="423"/>
                  </a:lnTo>
                  <a:cubicBezTo>
                    <a:pt x="294" y="423"/>
                    <a:pt x="297" y="427"/>
                    <a:pt x="297" y="431"/>
                  </a:cubicBezTo>
                  <a:cubicBezTo>
                    <a:pt x="297" y="435"/>
                    <a:pt x="294" y="439"/>
                    <a:pt x="289" y="439"/>
                  </a:cubicBezTo>
                  <a:lnTo>
                    <a:pt x="273" y="439"/>
                  </a:lnTo>
                  <a:cubicBezTo>
                    <a:pt x="269" y="439"/>
                    <a:pt x="265" y="435"/>
                    <a:pt x="265" y="431"/>
                  </a:cubicBezTo>
                  <a:cubicBezTo>
                    <a:pt x="265" y="427"/>
                    <a:pt x="269" y="423"/>
                    <a:pt x="273" y="423"/>
                  </a:cubicBezTo>
                  <a:close/>
                  <a:moveTo>
                    <a:pt x="321" y="423"/>
                  </a:moveTo>
                  <a:lnTo>
                    <a:pt x="337" y="423"/>
                  </a:lnTo>
                  <a:cubicBezTo>
                    <a:pt x="342" y="423"/>
                    <a:pt x="345" y="427"/>
                    <a:pt x="345" y="431"/>
                  </a:cubicBezTo>
                  <a:cubicBezTo>
                    <a:pt x="345" y="435"/>
                    <a:pt x="342" y="439"/>
                    <a:pt x="337" y="439"/>
                  </a:cubicBezTo>
                  <a:lnTo>
                    <a:pt x="321" y="439"/>
                  </a:lnTo>
                  <a:cubicBezTo>
                    <a:pt x="317" y="439"/>
                    <a:pt x="313" y="435"/>
                    <a:pt x="313" y="431"/>
                  </a:cubicBezTo>
                  <a:cubicBezTo>
                    <a:pt x="313" y="427"/>
                    <a:pt x="317" y="423"/>
                    <a:pt x="321" y="423"/>
                  </a:cubicBezTo>
                  <a:close/>
                  <a:moveTo>
                    <a:pt x="369" y="423"/>
                  </a:moveTo>
                  <a:lnTo>
                    <a:pt x="385" y="423"/>
                  </a:lnTo>
                  <a:cubicBezTo>
                    <a:pt x="390" y="423"/>
                    <a:pt x="393" y="427"/>
                    <a:pt x="393" y="431"/>
                  </a:cubicBezTo>
                  <a:cubicBezTo>
                    <a:pt x="393" y="435"/>
                    <a:pt x="390" y="439"/>
                    <a:pt x="385" y="439"/>
                  </a:cubicBezTo>
                  <a:lnTo>
                    <a:pt x="369" y="439"/>
                  </a:lnTo>
                  <a:cubicBezTo>
                    <a:pt x="365" y="439"/>
                    <a:pt x="361" y="435"/>
                    <a:pt x="361" y="431"/>
                  </a:cubicBezTo>
                  <a:cubicBezTo>
                    <a:pt x="361" y="427"/>
                    <a:pt x="365" y="423"/>
                    <a:pt x="369" y="423"/>
                  </a:cubicBezTo>
                  <a:close/>
                  <a:moveTo>
                    <a:pt x="417" y="423"/>
                  </a:moveTo>
                  <a:lnTo>
                    <a:pt x="433" y="423"/>
                  </a:lnTo>
                  <a:cubicBezTo>
                    <a:pt x="438" y="423"/>
                    <a:pt x="441" y="427"/>
                    <a:pt x="441" y="431"/>
                  </a:cubicBezTo>
                  <a:cubicBezTo>
                    <a:pt x="441" y="435"/>
                    <a:pt x="438" y="439"/>
                    <a:pt x="433" y="439"/>
                  </a:cubicBezTo>
                  <a:lnTo>
                    <a:pt x="417" y="439"/>
                  </a:lnTo>
                  <a:cubicBezTo>
                    <a:pt x="413" y="439"/>
                    <a:pt x="409" y="435"/>
                    <a:pt x="409" y="431"/>
                  </a:cubicBezTo>
                  <a:cubicBezTo>
                    <a:pt x="409" y="427"/>
                    <a:pt x="413" y="423"/>
                    <a:pt x="417" y="423"/>
                  </a:cubicBezTo>
                  <a:close/>
                  <a:moveTo>
                    <a:pt x="465" y="423"/>
                  </a:moveTo>
                  <a:lnTo>
                    <a:pt x="481" y="423"/>
                  </a:lnTo>
                  <a:cubicBezTo>
                    <a:pt x="486" y="423"/>
                    <a:pt x="489" y="427"/>
                    <a:pt x="489" y="431"/>
                  </a:cubicBezTo>
                  <a:cubicBezTo>
                    <a:pt x="489" y="435"/>
                    <a:pt x="486" y="439"/>
                    <a:pt x="481" y="439"/>
                  </a:cubicBezTo>
                  <a:lnTo>
                    <a:pt x="465" y="439"/>
                  </a:lnTo>
                  <a:cubicBezTo>
                    <a:pt x="461" y="439"/>
                    <a:pt x="457" y="435"/>
                    <a:pt x="457" y="431"/>
                  </a:cubicBezTo>
                  <a:cubicBezTo>
                    <a:pt x="457" y="427"/>
                    <a:pt x="461" y="423"/>
                    <a:pt x="465" y="423"/>
                  </a:cubicBezTo>
                  <a:close/>
                  <a:moveTo>
                    <a:pt x="513" y="423"/>
                  </a:moveTo>
                  <a:lnTo>
                    <a:pt x="529" y="423"/>
                  </a:lnTo>
                  <a:cubicBezTo>
                    <a:pt x="534" y="423"/>
                    <a:pt x="537" y="427"/>
                    <a:pt x="537" y="431"/>
                  </a:cubicBezTo>
                  <a:cubicBezTo>
                    <a:pt x="537" y="435"/>
                    <a:pt x="534" y="439"/>
                    <a:pt x="529" y="439"/>
                  </a:cubicBezTo>
                  <a:lnTo>
                    <a:pt x="513" y="439"/>
                  </a:lnTo>
                  <a:cubicBezTo>
                    <a:pt x="509" y="439"/>
                    <a:pt x="505" y="435"/>
                    <a:pt x="505" y="431"/>
                  </a:cubicBezTo>
                  <a:cubicBezTo>
                    <a:pt x="505" y="427"/>
                    <a:pt x="509" y="423"/>
                    <a:pt x="513" y="423"/>
                  </a:cubicBezTo>
                  <a:close/>
                  <a:moveTo>
                    <a:pt x="561" y="423"/>
                  </a:moveTo>
                  <a:lnTo>
                    <a:pt x="577" y="423"/>
                  </a:lnTo>
                  <a:cubicBezTo>
                    <a:pt x="582" y="423"/>
                    <a:pt x="585" y="427"/>
                    <a:pt x="585" y="431"/>
                  </a:cubicBezTo>
                  <a:cubicBezTo>
                    <a:pt x="585" y="435"/>
                    <a:pt x="582" y="439"/>
                    <a:pt x="577" y="439"/>
                  </a:cubicBezTo>
                  <a:lnTo>
                    <a:pt x="561" y="439"/>
                  </a:lnTo>
                  <a:cubicBezTo>
                    <a:pt x="557" y="439"/>
                    <a:pt x="553" y="435"/>
                    <a:pt x="553" y="431"/>
                  </a:cubicBezTo>
                  <a:cubicBezTo>
                    <a:pt x="553" y="427"/>
                    <a:pt x="557" y="423"/>
                    <a:pt x="561" y="423"/>
                  </a:cubicBezTo>
                  <a:close/>
                  <a:moveTo>
                    <a:pt x="609" y="423"/>
                  </a:moveTo>
                  <a:lnTo>
                    <a:pt x="625" y="423"/>
                  </a:lnTo>
                  <a:cubicBezTo>
                    <a:pt x="630" y="423"/>
                    <a:pt x="633" y="427"/>
                    <a:pt x="633" y="431"/>
                  </a:cubicBezTo>
                  <a:cubicBezTo>
                    <a:pt x="633" y="435"/>
                    <a:pt x="630" y="439"/>
                    <a:pt x="625" y="439"/>
                  </a:cubicBezTo>
                  <a:lnTo>
                    <a:pt x="609" y="439"/>
                  </a:lnTo>
                  <a:cubicBezTo>
                    <a:pt x="605" y="439"/>
                    <a:pt x="601" y="435"/>
                    <a:pt x="601" y="431"/>
                  </a:cubicBezTo>
                  <a:cubicBezTo>
                    <a:pt x="601" y="427"/>
                    <a:pt x="605" y="423"/>
                    <a:pt x="609" y="423"/>
                  </a:cubicBezTo>
                  <a:close/>
                  <a:moveTo>
                    <a:pt x="657" y="423"/>
                  </a:moveTo>
                  <a:lnTo>
                    <a:pt x="673" y="423"/>
                  </a:lnTo>
                  <a:cubicBezTo>
                    <a:pt x="678" y="423"/>
                    <a:pt x="681" y="427"/>
                    <a:pt x="681" y="431"/>
                  </a:cubicBezTo>
                  <a:cubicBezTo>
                    <a:pt x="681" y="435"/>
                    <a:pt x="678" y="439"/>
                    <a:pt x="673" y="439"/>
                  </a:cubicBezTo>
                  <a:lnTo>
                    <a:pt x="657" y="439"/>
                  </a:lnTo>
                  <a:cubicBezTo>
                    <a:pt x="653" y="439"/>
                    <a:pt x="649" y="435"/>
                    <a:pt x="649" y="431"/>
                  </a:cubicBezTo>
                  <a:cubicBezTo>
                    <a:pt x="649" y="427"/>
                    <a:pt x="653" y="423"/>
                    <a:pt x="657" y="423"/>
                  </a:cubicBezTo>
                  <a:close/>
                  <a:moveTo>
                    <a:pt x="705" y="423"/>
                  </a:moveTo>
                  <a:lnTo>
                    <a:pt x="714" y="423"/>
                  </a:lnTo>
                  <a:lnTo>
                    <a:pt x="706" y="431"/>
                  </a:lnTo>
                  <a:lnTo>
                    <a:pt x="706" y="424"/>
                  </a:lnTo>
                  <a:cubicBezTo>
                    <a:pt x="706" y="419"/>
                    <a:pt x="710" y="416"/>
                    <a:pt x="714" y="416"/>
                  </a:cubicBezTo>
                  <a:cubicBezTo>
                    <a:pt x="718" y="416"/>
                    <a:pt x="722" y="419"/>
                    <a:pt x="722" y="424"/>
                  </a:cubicBezTo>
                  <a:lnTo>
                    <a:pt x="722" y="431"/>
                  </a:lnTo>
                  <a:cubicBezTo>
                    <a:pt x="722" y="435"/>
                    <a:pt x="718" y="439"/>
                    <a:pt x="714" y="439"/>
                  </a:cubicBezTo>
                  <a:lnTo>
                    <a:pt x="705" y="439"/>
                  </a:lnTo>
                  <a:cubicBezTo>
                    <a:pt x="701" y="439"/>
                    <a:pt x="697" y="435"/>
                    <a:pt x="697" y="431"/>
                  </a:cubicBezTo>
                  <a:cubicBezTo>
                    <a:pt x="697" y="427"/>
                    <a:pt x="701" y="423"/>
                    <a:pt x="705" y="423"/>
                  </a:cubicBezTo>
                  <a:close/>
                  <a:moveTo>
                    <a:pt x="706" y="392"/>
                  </a:moveTo>
                  <a:lnTo>
                    <a:pt x="706" y="376"/>
                  </a:lnTo>
                  <a:cubicBezTo>
                    <a:pt x="706" y="371"/>
                    <a:pt x="710" y="368"/>
                    <a:pt x="714" y="368"/>
                  </a:cubicBezTo>
                  <a:cubicBezTo>
                    <a:pt x="718" y="368"/>
                    <a:pt x="722" y="371"/>
                    <a:pt x="722" y="376"/>
                  </a:cubicBezTo>
                  <a:lnTo>
                    <a:pt x="722" y="392"/>
                  </a:lnTo>
                  <a:cubicBezTo>
                    <a:pt x="722" y="396"/>
                    <a:pt x="718" y="400"/>
                    <a:pt x="714" y="400"/>
                  </a:cubicBezTo>
                  <a:cubicBezTo>
                    <a:pt x="710" y="400"/>
                    <a:pt x="706" y="396"/>
                    <a:pt x="706" y="392"/>
                  </a:cubicBezTo>
                  <a:close/>
                  <a:moveTo>
                    <a:pt x="706" y="344"/>
                  </a:moveTo>
                  <a:lnTo>
                    <a:pt x="706" y="328"/>
                  </a:lnTo>
                  <a:cubicBezTo>
                    <a:pt x="706" y="323"/>
                    <a:pt x="710" y="320"/>
                    <a:pt x="714" y="320"/>
                  </a:cubicBezTo>
                  <a:cubicBezTo>
                    <a:pt x="718" y="320"/>
                    <a:pt x="722" y="323"/>
                    <a:pt x="722" y="328"/>
                  </a:cubicBezTo>
                  <a:lnTo>
                    <a:pt x="722" y="344"/>
                  </a:lnTo>
                  <a:cubicBezTo>
                    <a:pt x="722" y="348"/>
                    <a:pt x="718" y="352"/>
                    <a:pt x="714" y="352"/>
                  </a:cubicBezTo>
                  <a:cubicBezTo>
                    <a:pt x="710" y="352"/>
                    <a:pt x="706" y="348"/>
                    <a:pt x="706" y="344"/>
                  </a:cubicBezTo>
                  <a:close/>
                  <a:moveTo>
                    <a:pt x="706" y="296"/>
                  </a:moveTo>
                  <a:lnTo>
                    <a:pt x="706" y="280"/>
                  </a:lnTo>
                  <a:cubicBezTo>
                    <a:pt x="706" y="275"/>
                    <a:pt x="710" y="272"/>
                    <a:pt x="714" y="272"/>
                  </a:cubicBezTo>
                  <a:cubicBezTo>
                    <a:pt x="718" y="272"/>
                    <a:pt x="722" y="275"/>
                    <a:pt x="722" y="280"/>
                  </a:cubicBezTo>
                  <a:lnTo>
                    <a:pt x="722" y="296"/>
                  </a:lnTo>
                  <a:cubicBezTo>
                    <a:pt x="722" y="300"/>
                    <a:pt x="718" y="304"/>
                    <a:pt x="714" y="304"/>
                  </a:cubicBezTo>
                  <a:cubicBezTo>
                    <a:pt x="710" y="304"/>
                    <a:pt x="706" y="300"/>
                    <a:pt x="706" y="296"/>
                  </a:cubicBezTo>
                  <a:close/>
                  <a:moveTo>
                    <a:pt x="706" y="248"/>
                  </a:moveTo>
                  <a:lnTo>
                    <a:pt x="706" y="232"/>
                  </a:lnTo>
                  <a:cubicBezTo>
                    <a:pt x="706" y="227"/>
                    <a:pt x="710" y="224"/>
                    <a:pt x="714" y="224"/>
                  </a:cubicBezTo>
                  <a:cubicBezTo>
                    <a:pt x="718" y="224"/>
                    <a:pt x="722" y="227"/>
                    <a:pt x="722" y="232"/>
                  </a:cubicBezTo>
                  <a:lnTo>
                    <a:pt x="722" y="248"/>
                  </a:lnTo>
                  <a:cubicBezTo>
                    <a:pt x="722" y="252"/>
                    <a:pt x="718" y="256"/>
                    <a:pt x="714" y="256"/>
                  </a:cubicBezTo>
                  <a:cubicBezTo>
                    <a:pt x="710" y="256"/>
                    <a:pt x="706" y="252"/>
                    <a:pt x="706" y="248"/>
                  </a:cubicBezTo>
                  <a:close/>
                  <a:moveTo>
                    <a:pt x="706" y="200"/>
                  </a:moveTo>
                  <a:lnTo>
                    <a:pt x="706" y="184"/>
                  </a:lnTo>
                  <a:cubicBezTo>
                    <a:pt x="706" y="179"/>
                    <a:pt x="710" y="176"/>
                    <a:pt x="714" y="176"/>
                  </a:cubicBezTo>
                  <a:cubicBezTo>
                    <a:pt x="718" y="176"/>
                    <a:pt x="722" y="179"/>
                    <a:pt x="722" y="184"/>
                  </a:cubicBezTo>
                  <a:lnTo>
                    <a:pt x="722" y="200"/>
                  </a:lnTo>
                  <a:cubicBezTo>
                    <a:pt x="722" y="204"/>
                    <a:pt x="718" y="208"/>
                    <a:pt x="714" y="208"/>
                  </a:cubicBezTo>
                  <a:cubicBezTo>
                    <a:pt x="710" y="208"/>
                    <a:pt x="706" y="204"/>
                    <a:pt x="706" y="200"/>
                  </a:cubicBezTo>
                  <a:close/>
                  <a:moveTo>
                    <a:pt x="706" y="152"/>
                  </a:moveTo>
                  <a:lnTo>
                    <a:pt x="706" y="136"/>
                  </a:lnTo>
                  <a:cubicBezTo>
                    <a:pt x="706" y="131"/>
                    <a:pt x="710" y="128"/>
                    <a:pt x="714" y="128"/>
                  </a:cubicBezTo>
                  <a:cubicBezTo>
                    <a:pt x="718" y="128"/>
                    <a:pt x="722" y="131"/>
                    <a:pt x="722" y="136"/>
                  </a:cubicBezTo>
                  <a:lnTo>
                    <a:pt x="722" y="152"/>
                  </a:lnTo>
                  <a:cubicBezTo>
                    <a:pt x="722" y="156"/>
                    <a:pt x="718" y="160"/>
                    <a:pt x="714" y="160"/>
                  </a:cubicBezTo>
                  <a:cubicBezTo>
                    <a:pt x="710" y="160"/>
                    <a:pt x="706" y="156"/>
                    <a:pt x="706" y="152"/>
                  </a:cubicBezTo>
                  <a:close/>
                  <a:moveTo>
                    <a:pt x="706" y="104"/>
                  </a:moveTo>
                  <a:lnTo>
                    <a:pt x="706" y="88"/>
                  </a:lnTo>
                  <a:cubicBezTo>
                    <a:pt x="706" y="83"/>
                    <a:pt x="710" y="80"/>
                    <a:pt x="714" y="80"/>
                  </a:cubicBezTo>
                  <a:cubicBezTo>
                    <a:pt x="718" y="80"/>
                    <a:pt x="722" y="83"/>
                    <a:pt x="722" y="88"/>
                  </a:cubicBezTo>
                  <a:lnTo>
                    <a:pt x="722" y="104"/>
                  </a:lnTo>
                  <a:cubicBezTo>
                    <a:pt x="722" y="108"/>
                    <a:pt x="718" y="112"/>
                    <a:pt x="714" y="112"/>
                  </a:cubicBezTo>
                  <a:cubicBezTo>
                    <a:pt x="710" y="112"/>
                    <a:pt x="706" y="108"/>
                    <a:pt x="706" y="104"/>
                  </a:cubicBezTo>
                  <a:close/>
                  <a:moveTo>
                    <a:pt x="706" y="56"/>
                  </a:moveTo>
                  <a:lnTo>
                    <a:pt x="706" y="40"/>
                  </a:lnTo>
                  <a:cubicBezTo>
                    <a:pt x="706" y="35"/>
                    <a:pt x="710" y="32"/>
                    <a:pt x="714" y="32"/>
                  </a:cubicBezTo>
                  <a:cubicBezTo>
                    <a:pt x="718" y="32"/>
                    <a:pt x="722" y="35"/>
                    <a:pt x="722" y="40"/>
                  </a:cubicBezTo>
                  <a:lnTo>
                    <a:pt x="722" y="56"/>
                  </a:lnTo>
                  <a:cubicBezTo>
                    <a:pt x="722" y="60"/>
                    <a:pt x="718" y="64"/>
                    <a:pt x="714" y="64"/>
                  </a:cubicBezTo>
                  <a:cubicBezTo>
                    <a:pt x="710" y="64"/>
                    <a:pt x="706" y="60"/>
                    <a:pt x="706" y="56"/>
                  </a:cubicBezTo>
                  <a:close/>
                  <a:moveTo>
                    <a:pt x="706" y="8"/>
                  </a:moveTo>
                  <a:lnTo>
                    <a:pt x="706" y="8"/>
                  </a:lnTo>
                  <a:lnTo>
                    <a:pt x="714" y="16"/>
                  </a:lnTo>
                  <a:lnTo>
                    <a:pt x="698" y="16"/>
                  </a:lnTo>
                  <a:cubicBezTo>
                    <a:pt x="694" y="16"/>
                    <a:pt x="690" y="12"/>
                    <a:pt x="690" y="8"/>
                  </a:cubicBezTo>
                  <a:cubicBezTo>
                    <a:pt x="690" y="3"/>
                    <a:pt x="694" y="0"/>
                    <a:pt x="698" y="0"/>
                  </a:cubicBezTo>
                  <a:lnTo>
                    <a:pt x="714" y="0"/>
                  </a:lnTo>
                  <a:cubicBezTo>
                    <a:pt x="718" y="0"/>
                    <a:pt x="722" y="3"/>
                    <a:pt x="722" y="8"/>
                  </a:cubicBezTo>
                  <a:cubicBezTo>
                    <a:pt x="722" y="12"/>
                    <a:pt x="718" y="16"/>
                    <a:pt x="714" y="16"/>
                  </a:cubicBezTo>
                  <a:cubicBezTo>
                    <a:pt x="710" y="16"/>
                    <a:pt x="706" y="12"/>
                    <a:pt x="706" y="8"/>
                  </a:cubicBezTo>
                  <a:close/>
                  <a:moveTo>
                    <a:pt x="666" y="16"/>
                  </a:moveTo>
                  <a:lnTo>
                    <a:pt x="650" y="16"/>
                  </a:lnTo>
                  <a:cubicBezTo>
                    <a:pt x="646" y="16"/>
                    <a:pt x="642" y="12"/>
                    <a:pt x="642" y="8"/>
                  </a:cubicBezTo>
                  <a:cubicBezTo>
                    <a:pt x="642" y="3"/>
                    <a:pt x="646" y="0"/>
                    <a:pt x="650" y="0"/>
                  </a:cubicBezTo>
                  <a:lnTo>
                    <a:pt x="666" y="0"/>
                  </a:lnTo>
                  <a:cubicBezTo>
                    <a:pt x="671" y="0"/>
                    <a:pt x="674" y="3"/>
                    <a:pt x="674" y="8"/>
                  </a:cubicBezTo>
                  <a:cubicBezTo>
                    <a:pt x="674" y="12"/>
                    <a:pt x="671" y="16"/>
                    <a:pt x="666" y="16"/>
                  </a:cubicBezTo>
                  <a:close/>
                  <a:moveTo>
                    <a:pt x="618" y="16"/>
                  </a:moveTo>
                  <a:lnTo>
                    <a:pt x="602" y="16"/>
                  </a:lnTo>
                  <a:cubicBezTo>
                    <a:pt x="598" y="16"/>
                    <a:pt x="594" y="12"/>
                    <a:pt x="594" y="8"/>
                  </a:cubicBezTo>
                  <a:cubicBezTo>
                    <a:pt x="594" y="3"/>
                    <a:pt x="598" y="0"/>
                    <a:pt x="602" y="0"/>
                  </a:cubicBezTo>
                  <a:lnTo>
                    <a:pt x="618" y="0"/>
                  </a:lnTo>
                  <a:cubicBezTo>
                    <a:pt x="623" y="0"/>
                    <a:pt x="626" y="3"/>
                    <a:pt x="626" y="8"/>
                  </a:cubicBezTo>
                  <a:cubicBezTo>
                    <a:pt x="626" y="12"/>
                    <a:pt x="623" y="16"/>
                    <a:pt x="618" y="16"/>
                  </a:cubicBezTo>
                  <a:close/>
                  <a:moveTo>
                    <a:pt x="570" y="16"/>
                  </a:moveTo>
                  <a:lnTo>
                    <a:pt x="554" y="16"/>
                  </a:lnTo>
                  <a:cubicBezTo>
                    <a:pt x="550" y="16"/>
                    <a:pt x="546" y="12"/>
                    <a:pt x="546" y="8"/>
                  </a:cubicBezTo>
                  <a:cubicBezTo>
                    <a:pt x="546" y="3"/>
                    <a:pt x="550" y="0"/>
                    <a:pt x="554" y="0"/>
                  </a:cubicBezTo>
                  <a:lnTo>
                    <a:pt x="570" y="0"/>
                  </a:lnTo>
                  <a:cubicBezTo>
                    <a:pt x="575" y="0"/>
                    <a:pt x="578" y="3"/>
                    <a:pt x="578" y="8"/>
                  </a:cubicBezTo>
                  <a:cubicBezTo>
                    <a:pt x="578" y="12"/>
                    <a:pt x="575" y="16"/>
                    <a:pt x="570" y="16"/>
                  </a:cubicBezTo>
                  <a:close/>
                  <a:moveTo>
                    <a:pt x="522" y="16"/>
                  </a:moveTo>
                  <a:lnTo>
                    <a:pt x="506" y="16"/>
                  </a:lnTo>
                  <a:cubicBezTo>
                    <a:pt x="502" y="16"/>
                    <a:pt x="498" y="12"/>
                    <a:pt x="498" y="8"/>
                  </a:cubicBezTo>
                  <a:cubicBezTo>
                    <a:pt x="498" y="3"/>
                    <a:pt x="502" y="0"/>
                    <a:pt x="506" y="0"/>
                  </a:cubicBezTo>
                  <a:lnTo>
                    <a:pt x="522" y="0"/>
                  </a:lnTo>
                  <a:cubicBezTo>
                    <a:pt x="527" y="0"/>
                    <a:pt x="530" y="3"/>
                    <a:pt x="530" y="8"/>
                  </a:cubicBezTo>
                  <a:cubicBezTo>
                    <a:pt x="530" y="12"/>
                    <a:pt x="527" y="16"/>
                    <a:pt x="522" y="16"/>
                  </a:cubicBezTo>
                  <a:close/>
                  <a:moveTo>
                    <a:pt x="474" y="16"/>
                  </a:moveTo>
                  <a:lnTo>
                    <a:pt x="458" y="16"/>
                  </a:lnTo>
                  <a:cubicBezTo>
                    <a:pt x="454" y="16"/>
                    <a:pt x="450" y="12"/>
                    <a:pt x="450" y="8"/>
                  </a:cubicBezTo>
                  <a:cubicBezTo>
                    <a:pt x="450" y="3"/>
                    <a:pt x="454" y="0"/>
                    <a:pt x="458" y="0"/>
                  </a:cubicBezTo>
                  <a:lnTo>
                    <a:pt x="474" y="0"/>
                  </a:lnTo>
                  <a:cubicBezTo>
                    <a:pt x="479" y="0"/>
                    <a:pt x="482" y="3"/>
                    <a:pt x="482" y="8"/>
                  </a:cubicBezTo>
                  <a:cubicBezTo>
                    <a:pt x="482" y="12"/>
                    <a:pt x="479" y="16"/>
                    <a:pt x="474" y="16"/>
                  </a:cubicBezTo>
                  <a:close/>
                  <a:moveTo>
                    <a:pt x="426" y="16"/>
                  </a:moveTo>
                  <a:lnTo>
                    <a:pt x="410" y="16"/>
                  </a:lnTo>
                  <a:cubicBezTo>
                    <a:pt x="406" y="16"/>
                    <a:pt x="402" y="12"/>
                    <a:pt x="402" y="8"/>
                  </a:cubicBezTo>
                  <a:cubicBezTo>
                    <a:pt x="402" y="3"/>
                    <a:pt x="406" y="0"/>
                    <a:pt x="410" y="0"/>
                  </a:cubicBezTo>
                  <a:lnTo>
                    <a:pt x="426" y="0"/>
                  </a:lnTo>
                  <a:cubicBezTo>
                    <a:pt x="431" y="0"/>
                    <a:pt x="434" y="3"/>
                    <a:pt x="434" y="8"/>
                  </a:cubicBezTo>
                  <a:cubicBezTo>
                    <a:pt x="434" y="12"/>
                    <a:pt x="431" y="16"/>
                    <a:pt x="426" y="16"/>
                  </a:cubicBezTo>
                  <a:close/>
                  <a:moveTo>
                    <a:pt x="378" y="16"/>
                  </a:moveTo>
                  <a:lnTo>
                    <a:pt x="362" y="16"/>
                  </a:lnTo>
                  <a:cubicBezTo>
                    <a:pt x="358" y="16"/>
                    <a:pt x="354" y="12"/>
                    <a:pt x="354" y="8"/>
                  </a:cubicBezTo>
                  <a:cubicBezTo>
                    <a:pt x="354" y="3"/>
                    <a:pt x="358" y="0"/>
                    <a:pt x="362" y="0"/>
                  </a:cubicBezTo>
                  <a:lnTo>
                    <a:pt x="378" y="0"/>
                  </a:lnTo>
                  <a:cubicBezTo>
                    <a:pt x="383" y="0"/>
                    <a:pt x="386" y="3"/>
                    <a:pt x="386" y="8"/>
                  </a:cubicBezTo>
                  <a:cubicBezTo>
                    <a:pt x="386" y="12"/>
                    <a:pt x="383" y="16"/>
                    <a:pt x="378" y="16"/>
                  </a:cubicBezTo>
                  <a:close/>
                  <a:moveTo>
                    <a:pt x="330" y="16"/>
                  </a:moveTo>
                  <a:lnTo>
                    <a:pt x="314" y="16"/>
                  </a:lnTo>
                  <a:cubicBezTo>
                    <a:pt x="310" y="16"/>
                    <a:pt x="306" y="12"/>
                    <a:pt x="306" y="8"/>
                  </a:cubicBezTo>
                  <a:cubicBezTo>
                    <a:pt x="306" y="3"/>
                    <a:pt x="310" y="0"/>
                    <a:pt x="314" y="0"/>
                  </a:cubicBezTo>
                  <a:lnTo>
                    <a:pt x="330" y="0"/>
                  </a:lnTo>
                  <a:cubicBezTo>
                    <a:pt x="335" y="0"/>
                    <a:pt x="338" y="3"/>
                    <a:pt x="338" y="8"/>
                  </a:cubicBezTo>
                  <a:cubicBezTo>
                    <a:pt x="338" y="12"/>
                    <a:pt x="335" y="16"/>
                    <a:pt x="330" y="16"/>
                  </a:cubicBezTo>
                  <a:close/>
                  <a:moveTo>
                    <a:pt x="282" y="16"/>
                  </a:moveTo>
                  <a:lnTo>
                    <a:pt x="266" y="16"/>
                  </a:lnTo>
                  <a:cubicBezTo>
                    <a:pt x="262" y="16"/>
                    <a:pt x="258" y="12"/>
                    <a:pt x="258" y="8"/>
                  </a:cubicBezTo>
                  <a:cubicBezTo>
                    <a:pt x="258" y="3"/>
                    <a:pt x="262" y="0"/>
                    <a:pt x="266" y="0"/>
                  </a:cubicBezTo>
                  <a:lnTo>
                    <a:pt x="282" y="0"/>
                  </a:lnTo>
                  <a:cubicBezTo>
                    <a:pt x="287" y="0"/>
                    <a:pt x="290" y="3"/>
                    <a:pt x="290" y="8"/>
                  </a:cubicBezTo>
                  <a:cubicBezTo>
                    <a:pt x="290" y="12"/>
                    <a:pt x="287" y="16"/>
                    <a:pt x="282" y="16"/>
                  </a:cubicBezTo>
                  <a:close/>
                  <a:moveTo>
                    <a:pt x="234" y="16"/>
                  </a:moveTo>
                  <a:lnTo>
                    <a:pt x="218" y="16"/>
                  </a:lnTo>
                  <a:cubicBezTo>
                    <a:pt x="214" y="16"/>
                    <a:pt x="210" y="12"/>
                    <a:pt x="210" y="8"/>
                  </a:cubicBezTo>
                  <a:cubicBezTo>
                    <a:pt x="210" y="3"/>
                    <a:pt x="214" y="0"/>
                    <a:pt x="218" y="0"/>
                  </a:cubicBezTo>
                  <a:lnTo>
                    <a:pt x="234" y="0"/>
                  </a:lnTo>
                  <a:cubicBezTo>
                    <a:pt x="239" y="0"/>
                    <a:pt x="242" y="3"/>
                    <a:pt x="242" y="8"/>
                  </a:cubicBezTo>
                  <a:cubicBezTo>
                    <a:pt x="242" y="12"/>
                    <a:pt x="239" y="16"/>
                    <a:pt x="234" y="16"/>
                  </a:cubicBezTo>
                  <a:close/>
                  <a:moveTo>
                    <a:pt x="186" y="16"/>
                  </a:moveTo>
                  <a:lnTo>
                    <a:pt x="170" y="16"/>
                  </a:lnTo>
                  <a:cubicBezTo>
                    <a:pt x="166" y="16"/>
                    <a:pt x="162" y="12"/>
                    <a:pt x="162" y="8"/>
                  </a:cubicBezTo>
                  <a:cubicBezTo>
                    <a:pt x="162" y="3"/>
                    <a:pt x="166" y="0"/>
                    <a:pt x="170" y="0"/>
                  </a:cubicBezTo>
                  <a:lnTo>
                    <a:pt x="186" y="0"/>
                  </a:lnTo>
                  <a:cubicBezTo>
                    <a:pt x="191" y="0"/>
                    <a:pt x="194" y="3"/>
                    <a:pt x="194" y="8"/>
                  </a:cubicBezTo>
                  <a:cubicBezTo>
                    <a:pt x="194" y="12"/>
                    <a:pt x="191" y="16"/>
                    <a:pt x="186" y="16"/>
                  </a:cubicBezTo>
                  <a:close/>
                  <a:moveTo>
                    <a:pt x="138" y="16"/>
                  </a:moveTo>
                  <a:lnTo>
                    <a:pt x="122" y="16"/>
                  </a:lnTo>
                  <a:cubicBezTo>
                    <a:pt x="118" y="16"/>
                    <a:pt x="114" y="12"/>
                    <a:pt x="114" y="8"/>
                  </a:cubicBezTo>
                  <a:cubicBezTo>
                    <a:pt x="114" y="3"/>
                    <a:pt x="118" y="0"/>
                    <a:pt x="122" y="0"/>
                  </a:cubicBezTo>
                  <a:lnTo>
                    <a:pt x="138" y="0"/>
                  </a:lnTo>
                  <a:cubicBezTo>
                    <a:pt x="143" y="0"/>
                    <a:pt x="146" y="3"/>
                    <a:pt x="146" y="8"/>
                  </a:cubicBezTo>
                  <a:cubicBezTo>
                    <a:pt x="146" y="12"/>
                    <a:pt x="143" y="16"/>
                    <a:pt x="138" y="16"/>
                  </a:cubicBezTo>
                  <a:close/>
                  <a:moveTo>
                    <a:pt x="90" y="16"/>
                  </a:moveTo>
                  <a:lnTo>
                    <a:pt x="74" y="16"/>
                  </a:lnTo>
                  <a:cubicBezTo>
                    <a:pt x="70" y="16"/>
                    <a:pt x="66" y="12"/>
                    <a:pt x="66" y="8"/>
                  </a:cubicBezTo>
                  <a:cubicBezTo>
                    <a:pt x="66" y="3"/>
                    <a:pt x="70" y="0"/>
                    <a:pt x="74" y="0"/>
                  </a:cubicBezTo>
                  <a:lnTo>
                    <a:pt x="90" y="0"/>
                  </a:lnTo>
                  <a:cubicBezTo>
                    <a:pt x="95" y="0"/>
                    <a:pt x="98" y="3"/>
                    <a:pt x="98" y="8"/>
                  </a:cubicBezTo>
                  <a:cubicBezTo>
                    <a:pt x="98" y="12"/>
                    <a:pt x="95" y="16"/>
                    <a:pt x="90" y="16"/>
                  </a:cubicBezTo>
                  <a:close/>
                  <a:moveTo>
                    <a:pt x="42" y="16"/>
                  </a:moveTo>
                  <a:lnTo>
                    <a:pt x="26" y="16"/>
                  </a:lnTo>
                  <a:cubicBezTo>
                    <a:pt x="22" y="16"/>
                    <a:pt x="18" y="12"/>
                    <a:pt x="18" y="8"/>
                  </a:cubicBezTo>
                  <a:cubicBezTo>
                    <a:pt x="18" y="3"/>
                    <a:pt x="22" y="0"/>
                    <a:pt x="26" y="0"/>
                  </a:cubicBezTo>
                  <a:lnTo>
                    <a:pt x="42" y="0"/>
                  </a:lnTo>
                  <a:cubicBezTo>
                    <a:pt x="47" y="0"/>
                    <a:pt x="50" y="3"/>
                    <a:pt x="50" y="8"/>
                  </a:cubicBezTo>
                  <a:cubicBezTo>
                    <a:pt x="50" y="12"/>
                    <a:pt x="47" y="16"/>
                    <a:pt x="42" y="16"/>
                  </a:cubicBezTo>
                  <a:close/>
                </a:path>
              </a:pathLst>
            </a:custGeom>
            <a:solidFill>
              <a:srgbClr val="000000"/>
            </a:solidFill>
            <a:ln w="15875">
              <a:solidFill>
                <a:srgbClr val="000000"/>
              </a:solidFill>
              <a:bevel/>
              <a:headEnd/>
              <a:tailEnd/>
            </a:ln>
          </p:spPr>
          <p:txBody>
            <a:bodyPr/>
            <a:lstStyle/>
            <a:p>
              <a:endParaRPr lang="nb-NO"/>
            </a:p>
          </p:txBody>
        </p:sp>
        <p:sp>
          <p:nvSpPr>
            <p:cNvPr id="45144" name="Rectangle 93">
              <a:extLst>
                <a:ext uri="{FF2B5EF4-FFF2-40B4-BE49-F238E27FC236}">
                  <a16:creationId xmlns:a16="http://schemas.microsoft.com/office/drawing/2014/main" id="{E8CDD35F-30AC-4EA1-757B-611B7CC98552}"/>
                </a:ext>
              </a:extLst>
            </p:cNvPr>
            <p:cNvSpPr>
              <a:spLocks noChangeArrowheads="1"/>
            </p:cNvSpPr>
            <p:nvPr/>
          </p:nvSpPr>
          <p:spPr bwMode="auto">
            <a:xfrm>
              <a:off x="3918" y="2380"/>
              <a:ext cx="39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solidFill>
                    <a:srgbClr val="000000"/>
                  </a:solidFill>
                </a:rPr>
                <a:t>Uke-skjema</a:t>
              </a:r>
              <a:endParaRPr lang="en-US" altLang="nb-NO" sz="1100"/>
            </a:p>
          </p:txBody>
        </p:sp>
      </p:grpSp>
      <p:sp>
        <p:nvSpPr>
          <p:cNvPr id="45088" name="Rectangle 94">
            <a:extLst>
              <a:ext uri="{FF2B5EF4-FFF2-40B4-BE49-F238E27FC236}">
                <a16:creationId xmlns:a16="http://schemas.microsoft.com/office/drawing/2014/main" id="{58835D5A-DADB-8BE7-6C15-361BB3E5FD98}"/>
              </a:ext>
            </a:extLst>
          </p:cNvPr>
          <p:cNvSpPr>
            <a:spLocks noChangeArrowheads="1"/>
          </p:cNvSpPr>
          <p:nvPr/>
        </p:nvSpPr>
        <p:spPr bwMode="auto">
          <a:xfrm>
            <a:off x="3725863" y="5586413"/>
            <a:ext cx="1476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Produksjonsskjema</a:t>
            </a:r>
          </a:p>
        </p:txBody>
      </p:sp>
      <p:sp>
        <p:nvSpPr>
          <p:cNvPr id="45089" name="Rectangle 95">
            <a:extLst>
              <a:ext uri="{FF2B5EF4-FFF2-40B4-BE49-F238E27FC236}">
                <a16:creationId xmlns:a16="http://schemas.microsoft.com/office/drawing/2014/main" id="{28B939A0-FA8A-79E3-0A06-773DDDD39B38}"/>
              </a:ext>
            </a:extLst>
          </p:cNvPr>
          <p:cNvSpPr>
            <a:spLocks noChangeArrowheads="1"/>
          </p:cNvSpPr>
          <p:nvPr/>
        </p:nvSpPr>
        <p:spPr bwMode="auto">
          <a:xfrm>
            <a:off x="5486400" y="5586413"/>
            <a:ext cx="17954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Utjevnet arbeidsbelastning</a:t>
            </a:r>
          </a:p>
        </p:txBody>
      </p:sp>
      <p:sp>
        <p:nvSpPr>
          <p:cNvPr id="45090" name="Rectangle 96">
            <a:extLst>
              <a:ext uri="{FF2B5EF4-FFF2-40B4-BE49-F238E27FC236}">
                <a16:creationId xmlns:a16="http://schemas.microsoft.com/office/drawing/2014/main" id="{1F88A837-CEFE-284F-D8C6-BA84A44DA8E9}"/>
              </a:ext>
            </a:extLst>
          </p:cNvPr>
          <p:cNvSpPr>
            <a:spLocks noChangeArrowheads="1"/>
          </p:cNvSpPr>
          <p:nvPr/>
        </p:nvSpPr>
        <p:spPr bwMode="auto">
          <a:xfrm>
            <a:off x="10080625" y="6732588"/>
            <a:ext cx="1420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Dragende sekvens</a:t>
            </a:r>
          </a:p>
        </p:txBody>
      </p:sp>
      <p:sp>
        <p:nvSpPr>
          <p:cNvPr id="45091" name="Rectangle 97">
            <a:extLst>
              <a:ext uri="{FF2B5EF4-FFF2-40B4-BE49-F238E27FC236}">
                <a16:creationId xmlns:a16="http://schemas.microsoft.com/office/drawing/2014/main" id="{33E5CCC6-B5C0-F92D-3F2E-7DEA7CB5979A}"/>
              </a:ext>
            </a:extLst>
          </p:cNvPr>
          <p:cNvSpPr>
            <a:spLocks noChangeArrowheads="1"/>
          </p:cNvSpPr>
          <p:nvPr/>
        </p:nvSpPr>
        <p:spPr bwMode="auto">
          <a:xfrm>
            <a:off x="7116763" y="6721475"/>
            <a:ext cx="1512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Uttaks-kanban</a:t>
            </a:r>
          </a:p>
        </p:txBody>
      </p:sp>
      <p:sp>
        <p:nvSpPr>
          <p:cNvPr id="45092" name="Rectangle 98">
            <a:extLst>
              <a:ext uri="{FF2B5EF4-FFF2-40B4-BE49-F238E27FC236}">
                <a16:creationId xmlns:a16="http://schemas.microsoft.com/office/drawing/2014/main" id="{E606C02A-0210-7044-3267-747A35A30AFA}"/>
              </a:ext>
            </a:extLst>
          </p:cNvPr>
          <p:cNvSpPr>
            <a:spLocks noChangeArrowheads="1"/>
          </p:cNvSpPr>
          <p:nvPr/>
        </p:nvSpPr>
        <p:spPr bwMode="auto">
          <a:xfrm>
            <a:off x="1027113" y="6589713"/>
            <a:ext cx="14160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Kanban </a:t>
            </a:r>
          </a:p>
          <a:p>
            <a:pPr eaLnBrk="1" hangingPunct="1"/>
            <a:r>
              <a:rPr lang="en-US" altLang="nb-NO" sz="1300">
                <a:solidFill>
                  <a:srgbClr val="000000"/>
                </a:solidFill>
              </a:rPr>
              <a:t>(hvilken som helst)</a:t>
            </a:r>
          </a:p>
        </p:txBody>
      </p:sp>
      <p:grpSp>
        <p:nvGrpSpPr>
          <p:cNvPr id="45093" name="Group 99">
            <a:extLst>
              <a:ext uri="{FF2B5EF4-FFF2-40B4-BE49-F238E27FC236}">
                <a16:creationId xmlns:a16="http://schemas.microsoft.com/office/drawing/2014/main" id="{7DBDF052-B6B2-0A3C-4136-1F29A8065CD0}"/>
              </a:ext>
            </a:extLst>
          </p:cNvPr>
          <p:cNvGrpSpPr>
            <a:grpSpLocks/>
          </p:cNvGrpSpPr>
          <p:nvPr/>
        </p:nvGrpSpPr>
        <p:grpSpPr bwMode="auto">
          <a:xfrm>
            <a:off x="1154113" y="6107113"/>
            <a:ext cx="1114425" cy="498475"/>
            <a:chOff x="3210" y="2940"/>
            <a:chExt cx="536" cy="221"/>
          </a:xfrm>
        </p:grpSpPr>
        <p:sp>
          <p:nvSpPr>
            <p:cNvPr id="45139" name="Freeform 100">
              <a:extLst>
                <a:ext uri="{FF2B5EF4-FFF2-40B4-BE49-F238E27FC236}">
                  <a16:creationId xmlns:a16="http://schemas.microsoft.com/office/drawing/2014/main" id="{ADFDED8D-BFE5-26AB-82D2-58BF630F0705}"/>
                </a:ext>
              </a:extLst>
            </p:cNvPr>
            <p:cNvSpPr>
              <a:spLocks noEditPoints="1"/>
            </p:cNvSpPr>
            <p:nvPr/>
          </p:nvSpPr>
          <p:spPr bwMode="auto">
            <a:xfrm>
              <a:off x="3242" y="3009"/>
              <a:ext cx="504" cy="52"/>
            </a:xfrm>
            <a:custGeom>
              <a:avLst/>
              <a:gdLst>
                <a:gd name="T0" fmla="*/ 1 w 783"/>
                <a:gd name="T1" fmla="*/ 1 h 81"/>
                <a:gd name="T2" fmla="*/ 1 w 783"/>
                <a:gd name="T3" fmla="*/ 0 h 81"/>
                <a:gd name="T4" fmla="*/ 1 w 783"/>
                <a:gd name="T5" fmla="*/ 1 h 81"/>
                <a:gd name="T6" fmla="*/ 1 w 783"/>
                <a:gd name="T7" fmla="*/ 1 h 81"/>
                <a:gd name="T8" fmla="*/ 1 w 783"/>
                <a:gd name="T9" fmla="*/ 1 h 81"/>
                <a:gd name="T10" fmla="*/ 1 w 783"/>
                <a:gd name="T11" fmla="*/ 0 h 81"/>
                <a:gd name="T12" fmla="*/ 1 w 783"/>
                <a:gd name="T13" fmla="*/ 1 h 81"/>
                <a:gd name="T14" fmla="*/ 1 w 783"/>
                <a:gd name="T15" fmla="*/ 1 h 81"/>
                <a:gd name="T16" fmla="*/ 1 w 783"/>
                <a:gd name="T17" fmla="*/ 0 h 81"/>
                <a:gd name="T18" fmla="*/ 1 w 783"/>
                <a:gd name="T19" fmla="*/ 1 h 81"/>
                <a:gd name="T20" fmla="*/ 1 w 783"/>
                <a:gd name="T21" fmla="*/ 1 h 81"/>
                <a:gd name="T22" fmla="*/ 1 w 783"/>
                <a:gd name="T23" fmla="*/ 1 h 81"/>
                <a:gd name="T24" fmla="*/ 1 w 783"/>
                <a:gd name="T25" fmla="*/ 0 h 81"/>
                <a:gd name="T26" fmla="*/ 1 w 783"/>
                <a:gd name="T27" fmla="*/ 1 h 81"/>
                <a:gd name="T28" fmla="*/ 1 w 783"/>
                <a:gd name="T29" fmla="*/ 1 h 81"/>
                <a:gd name="T30" fmla="*/ 1 w 783"/>
                <a:gd name="T31" fmla="*/ 0 h 81"/>
                <a:gd name="T32" fmla="*/ 1 w 783"/>
                <a:gd name="T33" fmla="*/ 1 h 81"/>
                <a:gd name="T34" fmla="*/ 1 w 783"/>
                <a:gd name="T35" fmla="*/ 1 h 81"/>
                <a:gd name="T36" fmla="*/ 1 w 783"/>
                <a:gd name="T37" fmla="*/ 1 h 81"/>
                <a:gd name="T38" fmla="*/ 1 w 783"/>
                <a:gd name="T39" fmla="*/ 0 h 81"/>
                <a:gd name="T40" fmla="*/ 1 w 783"/>
                <a:gd name="T41" fmla="*/ 1 h 81"/>
                <a:gd name="T42" fmla="*/ 1 w 783"/>
                <a:gd name="T43" fmla="*/ 1 h 81"/>
                <a:gd name="T44" fmla="*/ 1 w 783"/>
                <a:gd name="T45" fmla="*/ 0 h 81"/>
                <a:gd name="T46" fmla="*/ 1 w 783"/>
                <a:gd name="T47" fmla="*/ 1 h 81"/>
                <a:gd name="T48" fmla="*/ 1 w 783"/>
                <a:gd name="T49" fmla="*/ 1 h 81"/>
                <a:gd name="T50" fmla="*/ 1 w 783"/>
                <a:gd name="T51" fmla="*/ 1 h 81"/>
                <a:gd name="T52" fmla="*/ 1 w 783"/>
                <a:gd name="T53" fmla="*/ 0 h 81"/>
                <a:gd name="T54" fmla="*/ 1 w 783"/>
                <a:gd name="T55" fmla="*/ 1 h 81"/>
                <a:gd name="T56" fmla="*/ 1 w 783"/>
                <a:gd name="T57" fmla="*/ 1 h 81"/>
                <a:gd name="T58" fmla="*/ 1 w 783"/>
                <a:gd name="T59" fmla="*/ 0 h 81"/>
                <a:gd name="T60" fmla="*/ 1 w 783"/>
                <a:gd name="T61" fmla="*/ 1 h 81"/>
                <a:gd name="T62" fmla="*/ 1 w 783"/>
                <a:gd name="T63" fmla="*/ 1 h 81"/>
                <a:gd name="T64" fmla="*/ 1 w 783"/>
                <a:gd name="T65" fmla="*/ 1 h 81"/>
                <a:gd name="T66" fmla="*/ 1 w 783"/>
                <a:gd name="T67" fmla="*/ 0 h 81"/>
                <a:gd name="T68" fmla="*/ 1 w 783"/>
                <a:gd name="T69" fmla="*/ 1 h 81"/>
                <a:gd name="T70" fmla="*/ 1 w 783"/>
                <a:gd name="T71" fmla="*/ 1 h 81"/>
                <a:gd name="T72" fmla="*/ 1 w 783"/>
                <a:gd name="T73" fmla="*/ 0 h 81"/>
                <a:gd name="T74" fmla="*/ 1 w 783"/>
                <a:gd name="T75" fmla="*/ 1 h 81"/>
                <a:gd name="T76" fmla="*/ 1 w 783"/>
                <a:gd name="T77" fmla="*/ 1 h 81"/>
                <a:gd name="T78" fmla="*/ 1 w 783"/>
                <a:gd name="T79" fmla="*/ 1 h 81"/>
                <a:gd name="T80" fmla="*/ 1 w 783"/>
                <a:gd name="T81" fmla="*/ 0 h 81"/>
                <a:gd name="T82" fmla="*/ 1 w 783"/>
                <a:gd name="T83" fmla="*/ 1 h 81"/>
                <a:gd name="T84" fmla="*/ 1 w 783"/>
                <a:gd name="T85" fmla="*/ 1 h 81"/>
                <a:gd name="T86" fmla="*/ 1 w 783"/>
                <a:gd name="T87" fmla="*/ 0 h 81"/>
                <a:gd name="T88" fmla="*/ 1 w 783"/>
                <a:gd name="T89" fmla="*/ 1 h 81"/>
                <a:gd name="T90" fmla="*/ 1 w 783"/>
                <a:gd name="T91" fmla="*/ 1 h 81"/>
                <a:gd name="T92" fmla="*/ 1 w 783"/>
                <a:gd name="T93" fmla="*/ 1 h 81"/>
                <a:gd name="T94" fmla="*/ 1 w 783"/>
                <a:gd name="T95" fmla="*/ 0 h 81"/>
                <a:gd name="T96" fmla="*/ 1 w 783"/>
                <a:gd name="T97" fmla="*/ 1 h 81"/>
                <a:gd name="T98" fmla="*/ 1 w 783"/>
                <a:gd name="T99" fmla="*/ 1 h 81"/>
                <a:gd name="T100" fmla="*/ 1 w 783"/>
                <a:gd name="T101" fmla="*/ 0 h 81"/>
                <a:gd name="T102" fmla="*/ 1 w 783"/>
                <a:gd name="T103" fmla="*/ 1 h 81"/>
                <a:gd name="T104" fmla="*/ 1 w 783"/>
                <a:gd name="T105" fmla="*/ 1 h 81"/>
                <a:gd name="T106" fmla="*/ 1 w 783"/>
                <a:gd name="T107" fmla="*/ 1 h 81"/>
                <a:gd name="T108" fmla="*/ 1 w 783"/>
                <a:gd name="T109" fmla="*/ 0 h 81"/>
                <a:gd name="T110" fmla="*/ 1 w 783"/>
                <a:gd name="T111" fmla="*/ 1 h 81"/>
                <a:gd name="T112" fmla="*/ 1 w 783"/>
                <a:gd name="T113" fmla="*/ 1 h 81"/>
                <a:gd name="T114" fmla="*/ 0 w 783"/>
                <a:gd name="T115" fmla="*/ 1 h 81"/>
                <a:gd name="T116" fmla="*/ 1 w 783"/>
                <a:gd name="T117" fmla="*/ 1 h 81"/>
                <a:gd name="T118" fmla="*/ 1 w 783"/>
                <a:gd name="T119" fmla="*/ 1 h 81"/>
                <a:gd name="T120" fmla="*/ 1 w 783"/>
                <a:gd name="T121" fmla="*/ 1 h 81"/>
                <a:gd name="T122" fmla="*/ 0 w 783"/>
                <a:gd name="T123" fmla="*/ 1 h 81"/>
                <a:gd name="T124" fmla="*/ 1 w 783"/>
                <a:gd name="T125" fmla="*/ 1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1"/>
                <a:gd name="T191" fmla="*/ 783 w 783"/>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1">
                  <a:moveTo>
                    <a:pt x="775" y="16"/>
                  </a:moveTo>
                  <a:lnTo>
                    <a:pt x="759" y="16"/>
                  </a:lnTo>
                  <a:cubicBezTo>
                    <a:pt x="755" y="16"/>
                    <a:pt x="751" y="13"/>
                    <a:pt x="751" y="8"/>
                  </a:cubicBezTo>
                  <a:cubicBezTo>
                    <a:pt x="751" y="4"/>
                    <a:pt x="755" y="0"/>
                    <a:pt x="759" y="0"/>
                  </a:cubicBezTo>
                  <a:lnTo>
                    <a:pt x="775" y="0"/>
                  </a:lnTo>
                  <a:cubicBezTo>
                    <a:pt x="780" y="0"/>
                    <a:pt x="783" y="4"/>
                    <a:pt x="783" y="8"/>
                  </a:cubicBezTo>
                  <a:cubicBezTo>
                    <a:pt x="783" y="13"/>
                    <a:pt x="780" y="16"/>
                    <a:pt x="775" y="16"/>
                  </a:cubicBezTo>
                  <a:close/>
                  <a:moveTo>
                    <a:pt x="727" y="16"/>
                  </a:moveTo>
                  <a:lnTo>
                    <a:pt x="711" y="16"/>
                  </a:lnTo>
                  <a:cubicBezTo>
                    <a:pt x="707" y="16"/>
                    <a:pt x="703" y="13"/>
                    <a:pt x="703" y="8"/>
                  </a:cubicBezTo>
                  <a:cubicBezTo>
                    <a:pt x="703" y="4"/>
                    <a:pt x="707" y="0"/>
                    <a:pt x="711" y="0"/>
                  </a:cubicBezTo>
                  <a:lnTo>
                    <a:pt x="727" y="0"/>
                  </a:lnTo>
                  <a:cubicBezTo>
                    <a:pt x="732" y="0"/>
                    <a:pt x="735" y="4"/>
                    <a:pt x="735" y="8"/>
                  </a:cubicBezTo>
                  <a:cubicBezTo>
                    <a:pt x="735" y="13"/>
                    <a:pt x="732" y="16"/>
                    <a:pt x="727" y="16"/>
                  </a:cubicBezTo>
                  <a:close/>
                  <a:moveTo>
                    <a:pt x="679" y="16"/>
                  </a:moveTo>
                  <a:lnTo>
                    <a:pt x="663" y="16"/>
                  </a:lnTo>
                  <a:cubicBezTo>
                    <a:pt x="659" y="16"/>
                    <a:pt x="655" y="13"/>
                    <a:pt x="655" y="8"/>
                  </a:cubicBezTo>
                  <a:cubicBezTo>
                    <a:pt x="655" y="4"/>
                    <a:pt x="659" y="0"/>
                    <a:pt x="663" y="0"/>
                  </a:cubicBezTo>
                  <a:lnTo>
                    <a:pt x="679" y="0"/>
                  </a:lnTo>
                  <a:cubicBezTo>
                    <a:pt x="684" y="0"/>
                    <a:pt x="687" y="4"/>
                    <a:pt x="687" y="8"/>
                  </a:cubicBezTo>
                  <a:cubicBezTo>
                    <a:pt x="687" y="13"/>
                    <a:pt x="684" y="16"/>
                    <a:pt x="679" y="16"/>
                  </a:cubicBezTo>
                  <a:close/>
                  <a:moveTo>
                    <a:pt x="631" y="16"/>
                  </a:moveTo>
                  <a:lnTo>
                    <a:pt x="615" y="16"/>
                  </a:lnTo>
                  <a:cubicBezTo>
                    <a:pt x="611" y="16"/>
                    <a:pt x="607" y="13"/>
                    <a:pt x="607" y="8"/>
                  </a:cubicBezTo>
                  <a:cubicBezTo>
                    <a:pt x="607" y="4"/>
                    <a:pt x="611" y="0"/>
                    <a:pt x="615" y="0"/>
                  </a:cubicBezTo>
                  <a:lnTo>
                    <a:pt x="631" y="0"/>
                  </a:lnTo>
                  <a:cubicBezTo>
                    <a:pt x="636" y="0"/>
                    <a:pt x="639" y="4"/>
                    <a:pt x="639" y="8"/>
                  </a:cubicBezTo>
                  <a:cubicBezTo>
                    <a:pt x="639" y="13"/>
                    <a:pt x="636" y="16"/>
                    <a:pt x="631" y="16"/>
                  </a:cubicBezTo>
                  <a:close/>
                  <a:moveTo>
                    <a:pt x="583" y="16"/>
                  </a:moveTo>
                  <a:lnTo>
                    <a:pt x="567" y="16"/>
                  </a:lnTo>
                  <a:cubicBezTo>
                    <a:pt x="563" y="16"/>
                    <a:pt x="559" y="13"/>
                    <a:pt x="559" y="8"/>
                  </a:cubicBezTo>
                  <a:cubicBezTo>
                    <a:pt x="559" y="4"/>
                    <a:pt x="563" y="0"/>
                    <a:pt x="567" y="0"/>
                  </a:cubicBezTo>
                  <a:lnTo>
                    <a:pt x="583" y="0"/>
                  </a:lnTo>
                  <a:cubicBezTo>
                    <a:pt x="588" y="0"/>
                    <a:pt x="591" y="4"/>
                    <a:pt x="591" y="8"/>
                  </a:cubicBezTo>
                  <a:cubicBezTo>
                    <a:pt x="591" y="13"/>
                    <a:pt x="588" y="16"/>
                    <a:pt x="583" y="16"/>
                  </a:cubicBezTo>
                  <a:close/>
                  <a:moveTo>
                    <a:pt x="535" y="16"/>
                  </a:moveTo>
                  <a:lnTo>
                    <a:pt x="519" y="16"/>
                  </a:lnTo>
                  <a:cubicBezTo>
                    <a:pt x="515" y="16"/>
                    <a:pt x="511" y="13"/>
                    <a:pt x="511" y="8"/>
                  </a:cubicBezTo>
                  <a:cubicBezTo>
                    <a:pt x="511" y="4"/>
                    <a:pt x="515" y="0"/>
                    <a:pt x="519" y="0"/>
                  </a:cubicBezTo>
                  <a:lnTo>
                    <a:pt x="535" y="0"/>
                  </a:lnTo>
                  <a:cubicBezTo>
                    <a:pt x="540" y="0"/>
                    <a:pt x="543" y="4"/>
                    <a:pt x="543" y="8"/>
                  </a:cubicBezTo>
                  <a:cubicBezTo>
                    <a:pt x="543" y="13"/>
                    <a:pt x="540" y="16"/>
                    <a:pt x="535" y="16"/>
                  </a:cubicBezTo>
                  <a:close/>
                  <a:moveTo>
                    <a:pt x="487" y="16"/>
                  </a:moveTo>
                  <a:lnTo>
                    <a:pt x="471" y="16"/>
                  </a:lnTo>
                  <a:cubicBezTo>
                    <a:pt x="467" y="16"/>
                    <a:pt x="463" y="13"/>
                    <a:pt x="463" y="8"/>
                  </a:cubicBezTo>
                  <a:cubicBezTo>
                    <a:pt x="463" y="4"/>
                    <a:pt x="467" y="0"/>
                    <a:pt x="471" y="0"/>
                  </a:cubicBezTo>
                  <a:lnTo>
                    <a:pt x="487" y="0"/>
                  </a:lnTo>
                  <a:cubicBezTo>
                    <a:pt x="492" y="0"/>
                    <a:pt x="495" y="4"/>
                    <a:pt x="495" y="8"/>
                  </a:cubicBezTo>
                  <a:cubicBezTo>
                    <a:pt x="495" y="13"/>
                    <a:pt x="492" y="16"/>
                    <a:pt x="487" y="16"/>
                  </a:cubicBezTo>
                  <a:close/>
                  <a:moveTo>
                    <a:pt x="439" y="16"/>
                  </a:moveTo>
                  <a:lnTo>
                    <a:pt x="423" y="16"/>
                  </a:lnTo>
                  <a:cubicBezTo>
                    <a:pt x="419" y="16"/>
                    <a:pt x="415" y="13"/>
                    <a:pt x="415" y="8"/>
                  </a:cubicBezTo>
                  <a:cubicBezTo>
                    <a:pt x="415" y="4"/>
                    <a:pt x="419" y="0"/>
                    <a:pt x="423" y="0"/>
                  </a:cubicBezTo>
                  <a:lnTo>
                    <a:pt x="439" y="0"/>
                  </a:lnTo>
                  <a:cubicBezTo>
                    <a:pt x="444" y="0"/>
                    <a:pt x="447" y="4"/>
                    <a:pt x="447" y="8"/>
                  </a:cubicBezTo>
                  <a:cubicBezTo>
                    <a:pt x="447" y="13"/>
                    <a:pt x="444" y="16"/>
                    <a:pt x="439" y="16"/>
                  </a:cubicBezTo>
                  <a:close/>
                  <a:moveTo>
                    <a:pt x="391" y="16"/>
                  </a:moveTo>
                  <a:lnTo>
                    <a:pt x="375" y="16"/>
                  </a:lnTo>
                  <a:cubicBezTo>
                    <a:pt x="371" y="16"/>
                    <a:pt x="367" y="13"/>
                    <a:pt x="367" y="8"/>
                  </a:cubicBezTo>
                  <a:cubicBezTo>
                    <a:pt x="367" y="4"/>
                    <a:pt x="371" y="0"/>
                    <a:pt x="375" y="0"/>
                  </a:cubicBezTo>
                  <a:lnTo>
                    <a:pt x="391" y="0"/>
                  </a:lnTo>
                  <a:cubicBezTo>
                    <a:pt x="396" y="0"/>
                    <a:pt x="399" y="4"/>
                    <a:pt x="399" y="8"/>
                  </a:cubicBezTo>
                  <a:cubicBezTo>
                    <a:pt x="399" y="13"/>
                    <a:pt x="396" y="16"/>
                    <a:pt x="391" y="16"/>
                  </a:cubicBezTo>
                  <a:close/>
                  <a:moveTo>
                    <a:pt x="343" y="16"/>
                  </a:moveTo>
                  <a:lnTo>
                    <a:pt x="327" y="16"/>
                  </a:lnTo>
                  <a:cubicBezTo>
                    <a:pt x="323" y="16"/>
                    <a:pt x="319" y="13"/>
                    <a:pt x="319" y="8"/>
                  </a:cubicBezTo>
                  <a:cubicBezTo>
                    <a:pt x="319" y="4"/>
                    <a:pt x="323" y="0"/>
                    <a:pt x="327" y="0"/>
                  </a:cubicBezTo>
                  <a:lnTo>
                    <a:pt x="343" y="0"/>
                  </a:lnTo>
                  <a:cubicBezTo>
                    <a:pt x="348" y="0"/>
                    <a:pt x="351" y="4"/>
                    <a:pt x="351" y="8"/>
                  </a:cubicBezTo>
                  <a:cubicBezTo>
                    <a:pt x="351" y="13"/>
                    <a:pt x="348" y="16"/>
                    <a:pt x="343" y="16"/>
                  </a:cubicBezTo>
                  <a:close/>
                  <a:moveTo>
                    <a:pt x="295" y="16"/>
                  </a:moveTo>
                  <a:lnTo>
                    <a:pt x="279" y="16"/>
                  </a:lnTo>
                  <a:cubicBezTo>
                    <a:pt x="275" y="16"/>
                    <a:pt x="271" y="13"/>
                    <a:pt x="271" y="8"/>
                  </a:cubicBezTo>
                  <a:cubicBezTo>
                    <a:pt x="271" y="4"/>
                    <a:pt x="275" y="0"/>
                    <a:pt x="279" y="0"/>
                  </a:cubicBezTo>
                  <a:lnTo>
                    <a:pt x="295" y="0"/>
                  </a:lnTo>
                  <a:cubicBezTo>
                    <a:pt x="300" y="0"/>
                    <a:pt x="303" y="4"/>
                    <a:pt x="303" y="8"/>
                  </a:cubicBezTo>
                  <a:cubicBezTo>
                    <a:pt x="303" y="13"/>
                    <a:pt x="300" y="16"/>
                    <a:pt x="295" y="16"/>
                  </a:cubicBezTo>
                  <a:close/>
                  <a:moveTo>
                    <a:pt x="247" y="16"/>
                  </a:moveTo>
                  <a:lnTo>
                    <a:pt x="231" y="16"/>
                  </a:lnTo>
                  <a:cubicBezTo>
                    <a:pt x="227" y="16"/>
                    <a:pt x="223" y="13"/>
                    <a:pt x="223" y="8"/>
                  </a:cubicBezTo>
                  <a:cubicBezTo>
                    <a:pt x="223" y="4"/>
                    <a:pt x="227" y="0"/>
                    <a:pt x="231" y="0"/>
                  </a:cubicBezTo>
                  <a:lnTo>
                    <a:pt x="247" y="0"/>
                  </a:lnTo>
                  <a:cubicBezTo>
                    <a:pt x="252" y="0"/>
                    <a:pt x="255" y="4"/>
                    <a:pt x="255" y="8"/>
                  </a:cubicBezTo>
                  <a:cubicBezTo>
                    <a:pt x="255" y="13"/>
                    <a:pt x="252" y="16"/>
                    <a:pt x="247" y="16"/>
                  </a:cubicBezTo>
                  <a:close/>
                  <a:moveTo>
                    <a:pt x="199" y="16"/>
                  </a:moveTo>
                  <a:lnTo>
                    <a:pt x="183" y="16"/>
                  </a:lnTo>
                  <a:cubicBezTo>
                    <a:pt x="179" y="16"/>
                    <a:pt x="175" y="13"/>
                    <a:pt x="175" y="8"/>
                  </a:cubicBezTo>
                  <a:cubicBezTo>
                    <a:pt x="175" y="4"/>
                    <a:pt x="179" y="0"/>
                    <a:pt x="183" y="0"/>
                  </a:cubicBezTo>
                  <a:lnTo>
                    <a:pt x="199" y="0"/>
                  </a:lnTo>
                  <a:cubicBezTo>
                    <a:pt x="204" y="0"/>
                    <a:pt x="207" y="4"/>
                    <a:pt x="207" y="8"/>
                  </a:cubicBezTo>
                  <a:cubicBezTo>
                    <a:pt x="207" y="13"/>
                    <a:pt x="204" y="16"/>
                    <a:pt x="199" y="16"/>
                  </a:cubicBezTo>
                  <a:close/>
                  <a:moveTo>
                    <a:pt x="151" y="16"/>
                  </a:moveTo>
                  <a:lnTo>
                    <a:pt x="135" y="16"/>
                  </a:lnTo>
                  <a:cubicBezTo>
                    <a:pt x="131" y="16"/>
                    <a:pt x="127" y="13"/>
                    <a:pt x="127" y="8"/>
                  </a:cubicBezTo>
                  <a:cubicBezTo>
                    <a:pt x="127" y="4"/>
                    <a:pt x="131" y="0"/>
                    <a:pt x="135" y="0"/>
                  </a:cubicBezTo>
                  <a:lnTo>
                    <a:pt x="151" y="0"/>
                  </a:lnTo>
                  <a:cubicBezTo>
                    <a:pt x="156" y="0"/>
                    <a:pt x="159" y="4"/>
                    <a:pt x="159" y="8"/>
                  </a:cubicBezTo>
                  <a:cubicBezTo>
                    <a:pt x="159" y="13"/>
                    <a:pt x="156" y="16"/>
                    <a:pt x="151" y="16"/>
                  </a:cubicBezTo>
                  <a:close/>
                  <a:moveTo>
                    <a:pt x="103" y="16"/>
                  </a:moveTo>
                  <a:lnTo>
                    <a:pt x="87" y="16"/>
                  </a:lnTo>
                  <a:cubicBezTo>
                    <a:pt x="83" y="16"/>
                    <a:pt x="79" y="13"/>
                    <a:pt x="79" y="8"/>
                  </a:cubicBezTo>
                  <a:cubicBezTo>
                    <a:pt x="79" y="4"/>
                    <a:pt x="83" y="0"/>
                    <a:pt x="87" y="0"/>
                  </a:cubicBezTo>
                  <a:lnTo>
                    <a:pt x="103" y="0"/>
                  </a:lnTo>
                  <a:cubicBezTo>
                    <a:pt x="108" y="0"/>
                    <a:pt x="111" y="4"/>
                    <a:pt x="111" y="8"/>
                  </a:cubicBezTo>
                  <a:cubicBezTo>
                    <a:pt x="111" y="13"/>
                    <a:pt x="108" y="16"/>
                    <a:pt x="103" y="16"/>
                  </a:cubicBezTo>
                  <a:close/>
                  <a:moveTo>
                    <a:pt x="55" y="16"/>
                  </a:moveTo>
                  <a:lnTo>
                    <a:pt x="39" y="16"/>
                  </a:lnTo>
                  <a:cubicBezTo>
                    <a:pt x="35" y="16"/>
                    <a:pt x="31" y="13"/>
                    <a:pt x="31" y="8"/>
                  </a:cubicBezTo>
                  <a:cubicBezTo>
                    <a:pt x="31" y="4"/>
                    <a:pt x="35" y="0"/>
                    <a:pt x="39" y="0"/>
                  </a:cubicBezTo>
                  <a:lnTo>
                    <a:pt x="55" y="0"/>
                  </a:lnTo>
                  <a:cubicBezTo>
                    <a:pt x="60" y="0"/>
                    <a:pt x="63" y="4"/>
                    <a:pt x="63" y="8"/>
                  </a:cubicBezTo>
                  <a:cubicBezTo>
                    <a:pt x="63" y="13"/>
                    <a:pt x="60" y="16"/>
                    <a:pt x="55" y="16"/>
                  </a:cubicBezTo>
                  <a:close/>
                  <a:moveTo>
                    <a:pt x="16" y="9"/>
                  </a:moveTo>
                  <a:lnTo>
                    <a:pt x="16" y="25"/>
                  </a:lnTo>
                  <a:cubicBezTo>
                    <a:pt x="16" y="30"/>
                    <a:pt x="13" y="33"/>
                    <a:pt x="8" y="33"/>
                  </a:cubicBezTo>
                  <a:cubicBezTo>
                    <a:pt x="4" y="33"/>
                    <a:pt x="0" y="30"/>
                    <a:pt x="0" y="25"/>
                  </a:cubicBezTo>
                  <a:lnTo>
                    <a:pt x="0" y="9"/>
                  </a:lnTo>
                  <a:cubicBezTo>
                    <a:pt x="0" y="5"/>
                    <a:pt x="4" y="1"/>
                    <a:pt x="8" y="1"/>
                  </a:cubicBezTo>
                  <a:cubicBezTo>
                    <a:pt x="13" y="1"/>
                    <a:pt x="16" y="5"/>
                    <a:pt x="16" y="9"/>
                  </a:cubicBezTo>
                  <a:close/>
                  <a:moveTo>
                    <a:pt x="16" y="57"/>
                  </a:moveTo>
                  <a:lnTo>
                    <a:pt x="16" y="73"/>
                  </a:lnTo>
                  <a:cubicBezTo>
                    <a:pt x="16" y="78"/>
                    <a:pt x="13" y="81"/>
                    <a:pt x="8" y="81"/>
                  </a:cubicBezTo>
                  <a:cubicBezTo>
                    <a:pt x="4" y="81"/>
                    <a:pt x="0" y="78"/>
                    <a:pt x="0" y="73"/>
                  </a:cubicBezTo>
                  <a:lnTo>
                    <a:pt x="0" y="57"/>
                  </a:lnTo>
                  <a:cubicBezTo>
                    <a:pt x="0" y="53"/>
                    <a:pt x="4" y="49"/>
                    <a:pt x="8" y="49"/>
                  </a:cubicBezTo>
                  <a:cubicBezTo>
                    <a:pt x="13" y="49"/>
                    <a:pt x="16" y="53"/>
                    <a:pt x="16" y="57"/>
                  </a:cubicBezTo>
                  <a:close/>
                </a:path>
              </a:pathLst>
            </a:custGeom>
            <a:solidFill>
              <a:srgbClr val="000000"/>
            </a:solidFill>
            <a:ln w="15875">
              <a:solidFill>
                <a:srgbClr val="000000"/>
              </a:solidFill>
              <a:bevel/>
              <a:headEnd/>
              <a:tailEnd/>
            </a:ln>
          </p:spPr>
          <p:txBody>
            <a:bodyPr/>
            <a:lstStyle/>
            <a:p>
              <a:endParaRPr lang="nb-NO"/>
            </a:p>
          </p:txBody>
        </p:sp>
        <p:sp>
          <p:nvSpPr>
            <p:cNvPr id="45140" name="Freeform 101">
              <a:extLst>
                <a:ext uri="{FF2B5EF4-FFF2-40B4-BE49-F238E27FC236}">
                  <a16:creationId xmlns:a16="http://schemas.microsoft.com/office/drawing/2014/main" id="{B1D49F39-EC19-6738-2546-02CC5426EB3B}"/>
                </a:ext>
              </a:extLst>
            </p:cNvPr>
            <p:cNvSpPr>
              <a:spLocks/>
            </p:cNvSpPr>
            <p:nvPr/>
          </p:nvSpPr>
          <p:spPr bwMode="auto">
            <a:xfrm>
              <a:off x="3210" y="3048"/>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5141" name="Freeform 102">
              <a:extLst>
                <a:ext uri="{FF2B5EF4-FFF2-40B4-BE49-F238E27FC236}">
                  <a16:creationId xmlns:a16="http://schemas.microsoft.com/office/drawing/2014/main" id="{78461E9E-0CF0-112D-C5ED-4D65AF663626}"/>
                </a:ext>
              </a:extLst>
            </p:cNvPr>
            <p:cNvSpPr>
              <a:spLocks/>
            </p:cNvSpPr>
            <p:nvPr/>
          </p:nvSpPr>
          <p:spPr bwMode="auto">
            <a:xfrm>
              <a:off x="3314" y="2940"/>
              <a:ext cx="360" cy="148"/>
            </a:xfrm>
            <a:custGeom>
              <a:avLst/>
              <a:gdLst>
                <a:gd name="T0" fmla="*/ 360 w 360"/>
                <a:gd name="T1" fmla="*/ 148 h 148"/>
                <a:gd name="T2" fmla="*/ 0 w 360"/>
                <a:gd name="T3" fmla="*/ 148 h 148"/>
                <a:gd name="T4" fmla="*/ 0 w 360"/>
                <a:gd name="T5" fmla="*/ 0 h 148"/>
                <a:gd name="T6" fmla="*/ 180 w 360"/>
                <a:gd name="T7" fmla="*/ 0 h 148"/>
                <a:gd name="T8" fmla="*/ 360 w 360"/>
                <a:gd name="T9" fmla="*/ 74 h 148"/>
                <a:gd name="T10" fmla="*/ 360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45142" name="Rectangle 103">
              <a:extLst>
                <a:ext uri="{FF2B5EF4-FFF2-40B4-BE49-F238E27FC236}">
                  <a16:creationId xmlns:a16="http://schemas.microsoft.com/office/drawing/2014/main" id="{247797FF-269F-DADF-E3D4-22208E89A269}"/>
                </a:ext>
              </a:extLst>
            </p:cNvPr>
            <p:cNvSpPr>
              <a:spLocks noChangeArrowheads="1"/>
            </p:cNvSpPr>
            <p:nvPr/>
          </p:nvSpPr>
          <p:spPr bwMode="auto">
            <a:xfrm>
              <a:off x="3410" y="295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sz="1700"/>
            </a:p>
          </p:txBody>
        </p:sp>
      </p:grpSp>
      <p:sp>
        <p:nvSpPr>
          <p:cNvPr id="45094" name="Rectangle 104">
            <a:extLst>
              <a:ext uri="{FF2B5EF4-FFF2-40B4-BE49-F238E27FC236}">
                <a16:creationId xmlns:a16="http://schemas.microsoft.com/office/drawing/2014/main" id="{5D4F7BD4-DCA5-9B6E-5B54-C98D1AE5A3DF}"/>
              </a:ext>
            </a:extLst>
          </p:cNvPr>
          <p:cNvSpPr>
            <a:spLocks noChangeArrowheads="1"/>
          </p:cNvSpPr>
          <p:nvPr/>
        </p:nvSpPr>
        <p:spPr bwMode="auto">
          <a:xfrm>
            <a:off x="4030663" y="6721475"/>
            <a:ext cx="13223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Signalkanban</a:t>
            </a:r>
          </a:p>
        </p:txBody>
      </p:sp>
      <p:sp>
        <p:nvSpPr>
          <p:cNvPr id="45095" name="Rectangle 105">
            <a:extLst>
              <a:ext uri="{FF2B5EF4-FFF2-40B4-BE49-F238E27FC236}">
                <a16:creationId xmlns:a16="http://schemas.microsoft.com/office/drawing/2014/main" id="{07D8CC71-37DD-BED0-9D98-262E7D5AAACB}"/>
              </a:ext>
            </a:extLst>
          </p:cNvPr>
          <p:cNvSpPr>
            <a:spLocks noChangeArrowheads="1"/>
          </p:cNvSpPr>
          <p:nvPr/>
        </p:nvSpPr>
        <p:spPr bwMode="auto">
          <a:xfrm>
            <a:off x="2706688" y="6619875"/>
            <a:ext cx="84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SatsbasereKanban</a:t>
            </a:r>
          </a:p>
        </p:txBody>
      </p:sp>
      <p:sp>
        <p:nvSpPr>
          <p:cNvPr id="45096" name="Rectangle 106">
            <a:extLst>
              <a:ext uri="{FF2B5EF4-FFF2-40B4-BE49-F238E27FC236}">
                <a16:creationId xmlns:a16="http://schemas.microsoft.com/office/drawing/2014/main" id="{DD2E1C17-159D-DDAE-E08C-9B46F76ADD05}"/>
              </a:ext>
            </a:extLst>
          </p:cNvPr>
          <p:cNvSpPr>
            <a:spLocks noChangeArrowheads="1"/>
          </p:cNvSpPr>
          <p:nvPr/>
        </p:nvSpPr>
        <p:spPr bwMode="auto">
          <a:xfrm>
            <a:off x="7340600" y="5484813"/>
            <a:ext cx="16383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“Gå-og-se” planlegging</a:t>
            </a:r>
          </a:p>
        </p:txBody>
      </p:sp>
      <p:sp>
        <p:nvSpPr>
          <p:cNvPr id="45097" name="Rectangle 107">
            <a:extLst>
              <a:ext uri="{FF2B5EF4-FFF2-40B4-BE49-F238E27FC236}">
                <a16:creationId xmlns:a16="http://schemas.microsoft.com/office/drawing/2014/main" id="{2B03618C-CCEF-59EC-AF1F-DE86F1B36975}"/>
              </a:ext>
            </a:extLst>
          </p:cNvPr>
          <p:cNvSpPr>
            <a:spLocks noChangeArrowheads="1"/>
          </p:cNvSpPr>
          <p:nvPr/>
        </p:nvSpPr>
        <p:spPr bwMode="auto">
          <a:xfrm>
            <a:off x="1196975" y="8453438"/>
            <a:ext cx="24558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Kaizen mulighet</a:t>
            </a:r>
          </a:p>
        </p:txBody>
      </p:sp>
      <p:sp>
        <p:nvSpPr>
          <p:cNvPr id="45098" name="Rectangle 108">
            <a:extLst>
              <a:ext uri="{FF2B5EF4-FFF2-40B4-BE49-F238E27FC236}">
                <a16:creationId xmlns:a16="http://schemas.microsoft.com/office/drawing/2014/main" id="{E70CFA34-4109-7CDE-B7B5-4A69932575CB}"/>
              </a:ext>
            </a:extLst>
          </p:cNvPr>
          <p:cNvSpPr>
            <a:spLocks noChangeArrowheads="1"/>
          </p:cNvSpPr>
          <p:nvPr/>
        </p:nvSpPr>
        <p:spPr bwMode="auto">
          <a:xfrm rot="-5400000">
            <a:off x="399256" y="3034507"/>
            <a:ext cx="738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600" tIns="15360" rIns="25600" bIns="1536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b="1"/>
              <a:t>Material</a:t>
            </a:r>
          </a:p>
        </p:txBody>
      </p:sp>
      <p:sp>
        <p:nvSpPr>
          <p:cNvPr id="45099" name="Rectangle 109">
            <a:extLst>
              <a:ext uri="{FF2B5EF4-FFF2-40B4-BE49-F238E27FC236}">
                <a16:creationId xmlns:a16="http://schemas.microsoft.com/office/drawing/2014/main" id="{955CBAE4-0888-59C2-C00B-24CB764E3FA0}"/>
              </a:ext>
            </a:extLst>
          </p:cNvPr>
          <p:cNvSpPr>
            <a:spLocks noChangeArrowheads="1"/>
          </p:cNvSpPr>
          <p:nvPr/>
        </p:nvSpPr>
        <p:spPr bwMode="auto">
          <a:xfrm rot="-5400000">
            <a:off x="241300" y="5699125"/>
            <a:ext cx="1054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600" tIns="15360" rIns="25600" bIns="1536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b="1"/>
              <a:t>Informasjon</a:t>
            </a:r>
          </a:p>
        </p:txBody>
      </p:sp>
      <p:sp>
        <p:nvSpPr>
          <p:cNvPr id="45100" name="Rectangle 110">
            <a:extLst>
              <a:ext uri="{FF2B5EF4-FFF2-40B4-BE49-F238E27FC236}">
                <a16:creationId xmlns:a16="http://schemas.microsoft.com/office/drawing/2014/main" id="{A2422BBF-7AE9-7F63-FDAF-E11C5E0EC930}"/>
              </a:ext>
            </a:extLst>
          </p:cNvPr>
          <p:cNvSpPr>
            <a:spLocks noChangeArrowheads="1"/>
          </p:cNvSpPr>
          <p:nvPr/>
        </p:nvSpPr>
        <p:spPr bwMode="auto">
          <a:xfrm rot="-5400000">
            <a:off x="338932" y="8033544"/>
            <a:ext cx="8874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5600" tIns="15360" rIns="25600" bIns="1536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b="1"/>
              <a:t>Generelle</a:t>
            </a:r>
          </a:p>
        </p:txBody>
      </p:sp>
      <p:sp>
        <p:nvSpPr>
          <p:cNvPr id="45101" name="Line 111">
            <a:extLst>
              <a:ext uri="{FF2B5EF4-FFF2-40B4-BE49-F238E27FC236}">
                <a16:creationId xmlns:a16="http://schemas.microsoft.com/office/drawing/2014/main" id="{BB754FEB-FC38-E86B-34E7-EC55A0A32F31}"/>
              </a:ext>
            </a:extLst>
          </p:cNvPr>
          <p:cNvSpPr>
            <a:spLocks noChangeShapeType="1"/>
          </p:cNvSpPr>
          <p:nvPr/>
        </p:nvSpPr>
        <p:spPr bwMode="auto">
          <a:xfrm>
            <a:off x="685800" y="4448175"/>
            <a:ext cx="10625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45102" name="Line 112">
            <a:extLst>
              <a:ext uri="{FF2B5EF4-FFF2-40B4-BE49-F238E27FC236}">
                <a16:creationId xmlns:a16="http://schemas.microsoft.com/office/drawing/2014/main" id="{8F291807-4400-23FB-B0DC-852CEE747E2D}"/>
              </a:ext>
            </a:extLst>
          </p:cNvPr>
          <p:cNvSpPr>
            <a:spLocks noChangeShapeType="1"/>
          </p:cNvSpPr>
          <p:nvPr/>
        </p:nvSpPr>
        <p:spPr bwMode="auto">
          <a:xfrm>
            <a:off x="688975" y="7315200"/>
            <a:ext cx="10621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45103" name="Freeform 124">
            <a:extLst>
              <a:ext uri="{FF2B5EF4-FFF2-40B4-BE49-F238E27FC236}">
                <a16:creationId xmlns:a16="http://schemas.microsoft.com/office/drawing/2014/main" id="{22C2A14B-71EE-0158-6B60-606BB5FB90F0}"/>
              </a:ext>
            </a:extLst>
          </p:cNvPr>
          <p:cNvSpPr>
            <a:spLocks/>
          </p:cNvSpPr>
          <p:nvPr/>
        </p:nvSpPr>
        <p:spPr bwMode="auto">
          <a:xfrm>
            <a:off x="4148138" y="3359150"/>
            <a:ext cx="852487" cy="415925"/>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45107" name="Freeform 125">
            <a:extLst>
              <a:ext uri="{FF2B5EF4-FFF2-40B4-BE49-F238E27FC236}">
                <a16:creationId xmlns:a16="http://schemas.microsoft.com/office/drawing/2014/main" id="{DF05E6E5-467F-C49C-2254-BF87EEEEC4EB}"/>
              </a:ext>
            </a:extLst>
          </p:cNvPr>
          <p:cNvSpPr>
            <a:spLocks/>
          </p:cNvSpPr>
          <p:nvPr>
            <p:custDataLst>
              <p:tags r:id="rId1"/>
            </p:custDataLst>
          </p:nvPr>
        </p:nvSpPr>
        <p:spPr bwMode="gray">
          <a:xfrm rot="-568389">
            <a:off x="2455863" y="4819650"/>
            <a:ext cx="1050925" cy="228600"/>
          </a:xfrm>
          <a:custGeom>
            <a:avLst/>
            <a:gdLst>
              <a:gd name="T0" fmla="*/ 0 w 839"/>
              <a:gd name="T1" fmla="*/ 2147483647 h 265"/>
              <a:gd name="T2" fmla="*/ 2147483647 w 839"/>
              <a:gd name="T3" fmla="*/ 2147483647 h 265"/>
              <a:gd name="T4" fmla="*/ 2147483647 w 839"/>
              <a:gd name="T5" fmla="*/ 0 h 265"/>
              <a:gd name="T6" fmla="*/ 2147483647 w 839"/>
              <a:gd name="T7" fmla="*/ 2147483647 h 265"/>
              <a:gd name="T8" fmla="*/ 0 60000 65536"/>
              <a:gd name="T9" fmla="*/ 0 60000 65536"/>
              <a:gd name="T10" fmla="*/ 0 60000 65536"/>
              <a:gd name="T11" fmla="*/ 0 60000 65536"/>
              <a:gd name="T12" fmla="*/ 0 w 839"/>
              <a:gd name="T13" fmla="*/ 0 h 265"/>
              <a:gd name="T14" fmla="*/ 839 w 839"/>
              <a:gd name="T15" fmla="*/ 265 h 265"/>
            </a:gdLst>
            <a:ahLst/>
            <a:cxnLst>
              <a:cxn ang="T8">
                <a:pos x="T0" y="T1"/>
              </a:cxn>
              <a:cxn ang="T9">
                <a:pos x="T2" y="T3"/>
              </a:cxn>
              <a:cxn ang="T10">
                <a:pos x="T4" y="T5"/>
              </a:cxn>
              <a:cxn ang="T11">
                <a:pos x="T6" y="T7"/>
              </a:cxn>
            </a:cxnLst>
            <a:rect l="T12" t="T13" r="T14" b="T15"/>
            <a:pathLst>
              <a:path w="839" h="265">
                <a:moveTo>
                  <a:pt x="0" y="8"/>
                </a:moveTo>
                <a:lnTo>
                  <a:pt x="344" y="168"/>
                </a:lnTo>
                <a:lnTo>
                  <a:pt x="288" y="0"/>
                </a:lnTo>
                <a:lnTo>
                  <a:pt x="839" y="265"/>
                </a:lnTo>
              </a:path>
            </a:pathLst>
          </a:custGeom>
          <a:ln>
            <a:headEnd/>
            <a:tailEnd type="triangle" w="med" len="med"/>
          </a:ln>
        </p:spPr>
        <p:style>
          <a:lnRef idx="1">
            <a:schemeClr val="dk1"/>
          </a:lnRef>
          <a:fillRef idx="0">
            <a:schemeClr val="dk1"/>
          </a:fillRef>
          <a:effectRef idx="0">
            <a:schemeClr val="dk1"/>
          </a:effectRef>
          <a:fontRef idx="minor">
            <a:schemeClr val="tx1"/>
          </a:fontRef>
        </p:style>
        <p:txBody>
          <a:bodyPr lIns="130046" tIns="65023" rIns="130046" bIns="65023"/>
          <a:lstStyle/>
          <a:p>
            <a:pPr>
              <a:defRPr/>
            </a:pPr>
            <a:endParaRPr lang="sv-SE">
              <a:sym typeface="Gill Sans Light" charset="0"/>
            </a:endParaRPr>
          </a:p>
        </p:txBody>
      </p:sp>
      <p:grpSp>
        <p:nvGrpSpPr>
          <p:cNvPr id="45105" name="Group 126">
            <a:extLst>
              <a:ext uri="{FF2B5EF4-FFF2-40B4-BE49-F238E27FC236}">
                <a16:creationId xmlns:a16="http://schemas.microsoft.com/office/drawing/2014/main" id="{56717DCF-1C8D-DD32-4CD0-29CD13CD9E79}"/>
              </a:ext>
            </a:extLst>
          </p:cNvPr>
          <p:cNvGrpSpPr>
            <a:grpSpLocks/>
          </p:cNvGrpSpPr>
          <p:nvPr/>
        </p:nvGrpSpPr>
        <p:grpSpPr bwMode="auto">
          <a:xfrm>
            <a:off x="9137650" y="6005513"/>
            <a:ext cx="365125" cy="584200"/>
            <a:chOff x="1106" y="1844"/>
            <a:chExt cx="283" cy="350"/>
          </a:xfrm>
        </p:grpSpPr>
        <p:sp>
          <p:nvSpPr>
            <p:cNvPr id="45134" name="Line 127">
              <a:extLst>
                <a:ext uri="{FF2B5EF4-FFF2-40B4-BE49-F238E27FC236}">
                  <a16:creationId xmlns:a16="http://schemas.microsoft.com/office/drawing/2014/main" id="{2BBE446F-9C46-02FF-42A6-0517A7318765}"/>
                </a:ext>
              </a:extLst>
            </p:cNvPr>
            <p:cNvSpPr>
              <a:spLocks noChangeShapeType="1"/>
            </p:cNvSpPr>
            <p:nvPr/>
          </p:nvSpPr>
          <p:spPr bwMode="gray">
            <a:xfrm flipH="1">
              <a:off x="1342"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5135" name="Line 128">
              <a:extLst>
                <a:ext uri="{FF2B5EF4-FFF2-40B4-BE49-F238E27FC236}">
                  <a16:creationId xmlns:a16="http://schemas.microsoft.com/office/drawing/2014/main" id="{46FDC0AB-99AB-3A7A-7EE3-D99EC22E2206}"/>
                </a:ext>
              </a:extLst>
            </p:cNvPr>
            <p:cNvSpPr>
              <a:spLocks noChangeShapeType="1"/>
            </p:cNvSpPr>
            <p:nvPr/>
          </p:nvSpPr>
          <p:spPr bwMode="gray">
            <a:xfrm>
              <a:off x="1153" y="2062"/>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5136" name="Line 129">
              <a:extLst>
                <a:ext uri="{FF2B5EF4-FFF2-40B4-BE49-F238E27FC236}">
                  <a16:creationId xmlns:a16="http://schemas.microsoft.com/office/drawing/2014/main" id="{4E170EBC-A625-F5A9-8DC5-F122314B2FBF}"/>
                </a:ext>
              </a:extLst>
            </p:cNvPr>
            <p:cNvSpPr>
              <a:spLocks noChangeShapeType="1"/>
            </p:cNvSpPr>
            <p:nvPr/>
          </p:nvSpPr>
          <p:spPr bwMode="gray">
            <a:xfrm>
              <a:off x="1106"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5137" name="Line 130">
              <a:extLst>
                <a:ext uri="{FF2B5EF4-FFF2-40B4-BE49-F238E27FC236}">
                  <a16:creationId xmlns:a16="http://schemas.microsoft.com/office/drawing/2014/main" id="{0605BFB4-160D-0D2B-FA1E-DF61C241B2A0}"/>
                </a:ext>
              </a:extLst>
            </p:cNvPr>
            <p:cNvSpPr>
              <a:spLocks noChangeShapeType="1"/>
            </p:cNvSpPr>
            <p:nvPr/>
          </p:nvSpPr>
          <p:spPr bwMode="gray">
            <a:xfrm>
              <a:off x="1248" y="2062"/>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5138" name="Line 131">
              <a:extLst>
                <a:ext uri="{FF2B5EF4-FFF2-40B4-BE49-F238E27FC236}">
                  <a16:creationId xmlns:a16="http://schemas.microsoft.com/office/drawing/2014/main" id="{442B5AC3-A941-6BC7-0F1D-91815BED83B0}"/>
                </a:ext>
              </a:extLst>
            </p:cNvPr>
            <p:cNvSpPr>
              <a:spLocks noChangeShapeType="1"/>
            </p:cNvSpPr>
            <p:nvPr/>
          </p:nvSpPr>
          <p:spPr bwMode="gray">
            <a:xfrm>
              <a:off x="1153" y="2194"/>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45106" name="Rectangle 132">
            <a:extLst>
              <a:ext uri="{FF2B5EF4-FFF2-40B4-BE49-F238E27FC236}">
                <a16:creationId xmlns:a16="http://schemas.microsoft.com/office/drawing/2014/main" id="{E2418F16-9B3F-7492-1DEE-95B65173BC44}"/>
              </a:ext>
            </a:extLst>
          </p:cNvPr>
          <p:cNvSpPr>
            <a:spLocks noChangeArrowheads="1"/>
          </p:cNvSpPr>
          <p:nvPr/>
        </p:nvSpPr>
        <p:spPr bwMode="auto">
          <a:xfrm>
            <a:off x="8759825" y="6723063"/>
            <a:ext cx="1136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Kanbanask</a:t>
            </a:r>
          </a:p>
        </p:txBody>
      </p:sp>
      <p:grpSp>
        <p:nvGrpSpPr>
          <p:cNvPr id="2" name="Group 133">
            <a:extLst>
              <a:ext uri="{FF2B5EF4-FFF2-40B4-BE49-F238E27FC236}">
                <a16:creationId xmlns:a16="http://schemas.microsoft.com/office/drawing/2014/main" id="{2EEA371A-5819-3AD4-20BF-9177E1349D71}"/>
              </a:ext>
            </a:extLst>
          </p:cNvPr>
          <p:cNvGrpSpPr>
            <a:grpSpLocks/>
          </p:cNvGrpSpPr>
          <p:nvPr/>
        </p:nvGrpSpPr>
        <p:grpSpPr bwMode="auto">
          <a:xfrm>
            <a:off x="1855788" y="7837488"/>
            <a:ext cx="1143000" cy="525462"/>
            <a:chOff x="3303" y="2793"/>
            <a:chExt cx="548" cy="233"/>
          </a:xfrm>
        </p:grpSpPr>
        <p:sp>
          <p:nvSpPr>
            <p:cNvPr id="45132" name="AutoShape 134">
              <a:extLst>
                <a:ext uri="{FF2B5EF4-FFF2-40B4-BE49-F238E27FC236}">
                  <a16:creationId xmlns:a16="http://schemas.microsoft.com/office/drawing/2014/main" id="{1153E7E8-5938-8679-E288-864306CF4C4A}"/>
                </a:ext>
              </a:extLst>
            </p:cNvPr>
            <p:cNvSpPr>
              <a:spLocks noChangeArrowheads="1"/>
            </p:cNvSpPr>
            <p:nvPr/>
          </p:nvSpPr>
          <p:spPr bwMode="gray">
            <a:xfrm>
              <a:off x="3303" y="2793"/>
              <a:ext cx="548" cy="233"/>
            </a:xfrm>
            <a:prstGeom prst="star16">
              <a:avLst>
                <a:gd name="adj" fmla="val 42310"/>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45133" name="Rectangle 135">
              <a:extLst>
                <a:ext uri="{FF2B5EF4-FFF2-40B4-BE49-F238E27FC236}">
                  <a16:creationId xmlns:a16="http://schemas.microsoft.com/office/drawing/2014/main" id="{48A24D23-5874-A205-32E4-FB1DA88C3A1D}"/>
                </a:ext>
              </a:extLst>
            </p:cNvPr>
            <p:cNvSpPr>
              <a:spLocks noChangeArrowheads="1"/>
            </p:cNvSpPr>
            <p:nvPr/>
          </p:nvSpPr>
          <p:spPr bwMode="gray">
            <a:xfrm>
              <a:off x="3409" y="2839"/>
              <a:ext cx="3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87363" indent="-48736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endParaRPr lang="en-GB" altLang="nb-NO" sz="2700" b="1"/>
            </a:p>
          </p:txBody>
        </p:sp>
      </p:grpSp>
      <p:sp>
        <p:nvSpPr>
          <p:cNvPr id="45108" name="Rectangle 136">
            <a:extLst>
              <a:ext uri="{FF2B5EF4-FFF2-40B4-BE49-F238E27FC236}">
                <a16:creationId xmlns:a16="http://schemas.microsoft.com/office/drawing/2014/main" id="{C9B9E20A-5EA4-53A6-6A6B-1EFEEFF7E004}"/>
              </a:ext>
            </a:extLst>
          </p:cNvPr>
          <p:cNvSpPr>
            <a:spLocks noChangeArrowheads="1"/>
          </p:cNvSpPr>
          <p:nvPr/>
        </p:nvSpPr>
        <p:spPr bwMode="auto">
          <a:xfrm>
            <a:off x="5394325" y="6732588"/>
            <a:ext cx="1568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Produksjonskanban</a:t>
            </a:r>
          </a:p>
        </p:txBody>
      </p:sp>
      <p:grpSp>
        <p:nvGrpSpPr>
          <p:cNvPr id="45109" name="Group 137">
            <a:extLst>
              <a:ext uri="{FF2B5EF4-FFF2-40B4-BE49-F238E27FC236}">
                <a16:creationId xmlns:a16="http://schemas.microsoft.com/office/drawing/2014/main" id="{F6A5F214-8E2F-EC44-8C42-ACDC80978BC1}"/>
              </a:ext>
            </a:extLst>
          </p:cNvPr>
          <p:cNvGrpSpPr>
            <a:grpSpLocks/>
          </p:cNvGrpSpPr>
          <p:nvPr/>
        </p:nvGrpSpPr>
        <p:grpSpPr bwMode="auto">
          <a:xfrm>
            <a:off x="5640388" y="6208713"/>
            <a:ext cx="1114425" cy="498475"/>
            <a:chOff x="3210" y="2940"/>
            <a:chExt cx="536" cy="221"/>
          </a:xfrm>
        </p:grpSpPr>
        <p:sp>
          <p:nvSpPr>
            <p:cNvPr id="45128" name="Freeform 138">
              <a:extLst>
                <a:ext uri="{FF2B5EF4-FFF2-40B4-BE49-F238E27FC236}">
                  <a16:creationId xmlns:a16="http://schemas.microsoft.com/office/drawing/2014/main" id="{FEBCA033-B5CD-5C8D-5E06-5D1361BD209A}"/>
                </a:ext>
              </a:extLst>
            </p:cNvPr>
            <p:cNvSpPr>
              <a:spLocks noEditPoints="1"/>
            </p:cNvSpPr>
            <p:nvPr/>
          </p:nvSpPr>
          <p:spPr bwMode="auto">
            <a:xfrm>
              <a:off x="3242" y="3009"/>
              <a:ext cx="504" cy="52"/>
            </a:xfrm>
            <a:custGeom>
              <a:avLst/>
              <a:gdLst>
                <a:gd name="T0" fmla="*/ 1 w 783"/>
                <a:gd name="T1" fmla="*/ 1 h 81"/>
                <a:gd name="T2" fmla="*/ 1 w 783"/>
                <a:gd name="T3" fmla="*/ 0 h 81"/>
                <a:gd name="T4" fmla="*/ 1 w 783"/>
                <a:gd name="T5" fmla="*/ 1 h 81"/>
                <a:gd name="T6" fmla="*/ 1 w 783"/>
                <a:gd name="T7" fmla="*/ 1 h 81"/>
                <a:gd name="T8" fmla="*/ 1 w 783"/>
                <a:gd name="T9" fmla="*/ 1 h 81"/>
                <a:gd name="T10" fmla="*/ 1 w 783"/>
                <a:gd name="T11" fmla="*/ 0 h 81"/>
                <a:gd name="T12" fmla="*/ 1 w 783"/>
                <a:gd name="T13" fmla="*/ 1 h 81"/>
                <a:gd name="T14" fmla="*/ 1 w 783"/>
                <a:gd name="T15" fmla="*/ 1 h 81"/>
                <a:gd name="T16" fmla="*/ 1 w 783"/>
                <a:gd name="T17" fmla="*/ 0 h 81"/>
                <a:gd name="T18" fmla="*/ 1 w 783"/>
                <a:gd name="T19" fmla="*/ 1 h 81"/>
                <a:gd name="T20" fmla="*/ 1 w 783"/>
                <a:gd name="T21" fmla="*/ 1 h 81"/>
                <a:gd name="T22" fmla="*/ 1 w 783"/>
                <a:gd name="T23" fmla="*/ 1 h 81"/>
                <a:gd name="T24" fmla="*/ 1 w 783"/>
                <a:gd name="T25" fmla="*/ 0 h 81"/>
                <a:gd name="T26" fmla="*/ 1 w 783"/>
                <a:gd name="T27" fmla="*/ 1 h 81"/>
                <a:gd name="T28" fmla="*/ 1 w 783"/>
                <a:gd name="T29" fmla="*/ 1 h 81"/>
                <a:gd name="T30" fmla="*/ 1 w 783"/>
                <a:gd name="T31" fmla="*/ 0 h 81"/>
                <a:gd name="T32" fmla="*/ 1 w 783"/>
                <a:gd name="T33" fmla="*/ 1 h 81"/>
                <a:gd name="T34" fmla="*/ 1 w 783"/>
                <a:gd name="T35" fmla="*/ 1 h 81"/>
                <a:gd name="T36" fmla="*/ 1 w 783"/>
                <a:gd name="T37" fmla="*/ 1 h 81"/>
                <a:gd name="T38" fmla="*/ 1 w 783"/>
                <a:gd name="T39" fmla="*/ 0 h 81"/>
                <a:gd name="T40" fmla="*/ 1 w 783"/>
                <a:gd name="T41" fmla="*/ 1 h 81"/>
                <a:gd name="T42" fmla="*/ 1 w 783"/>
                <a:gd name="T43" fmla="*/ 1 h 81"/>
                <a:gd name="T44" fmla="*/ 1 w 783"/>
                <a:gd name="T45" fmla="*/ 0 h 81"/>
                <a:gd name="T46" fmla="*/ 1 w 783"/>
                <a:gd name="T47" fmla="*/ 1 h 81"/>
                <a:gd name="T48" fmla="*/ 1 w 783"/>
                <a:gd name="T49" fmla="*/ 1 h 81"/>
                <a:gd name="T50" fmla="*/ 1 w 783"/>
                <a:gd name="T51" fmla="*/ 1 h 81"/>
                <a:gd name="T52" fmla="*/ 1 w 783"/>
                <a:gd name="T53" fmla="*/ 0 h 81"/>
                <a:gd name="T54" fmla="*/ 1 w 783"/>
                <a:gd name="T55" fmla="*/ 1 h 81"/>
                <a:gd name="T56" fmla="*/ 1 w 783"/>
                <a:gd name="T57" fmla="*/ 1 h 81"/>
                <a:gd name="T58" fmla="*/ 1 w 783"/>
                <a:gd name="T59" fmla="*/ 0 h 81"/>
                <a:gd name="T60" fmla="*/ 1 w 783"/>
                <a:gd name="T61" fmla="*/ 1 h 81"/>
                <a:gd name="T62" fmla="*/ 1 w 783"/>
                <a:gd name="T63" fmla="*/ 1 h 81"/>
                <a:gd name="T64" fmla="*/ 1 w 783"/>
                <a:gd name="T65" fmla="*/ 1 h 81"/>
                <a:gd name="T66" fmla="*/ 1 w 783"/>
                <a:gd name="T67" fmla="*/ 0 h 81"/>
                <a:gd name="T68" fmla="*/ 1 w 783"/>
                <a:gd name="T69" fmla="*/ 1 h 81"/>
                <a:gd name="T70" fmla="*/ 1 w 783"/>
                <a:gd name="T71" fmla="*/ 1 h 81"/>
                <a:gd name="T72" fmla="*/ 1 w 783"/>
                <a:gd name="T73" fmla="*/ 0 h 81"/>
                <a:gd name="T74" fmla="*/ 1 w 783"/>
                <a:gd name="T75" fmla="*/ 1 h 81"/>
                <a:gd name="T76" fmla="*/ 1 w 783"/>
                <a:gd name="T77" fmla="*/ 1 h 81"/>
                <a:gd name="T78" fmla="*/ 1 w 783"/>
                <a:gd name="T79" fmla="*/ 1 h 81"/>
                <a:gd name="T80" fmla="*/ 1 w 783"/>
                <a:gd name="T81" fmla="*/ 0 h 81"/>
                <a:gd name="T82" fmla="*/ 1 w 783"/>
                <a:gd name="T83" fmla="*/ 1 h 81"/>
                <a:gd name="T84" fmla="*/ 1 w 783"/>
                <a:gd name="T85" fmla="*/ 1 h 81"/>
                <a:gd name="T86" fmla="*/ 1 w 783"/>
                <a:gd name="T87" fmla="*/ 0 h 81"/>
                <a:gd name="T88" fmla="*/ 1 w 783"/>
                <a:gd name="T89" fmla="*/ 1 h 81"/>
                <a:gd name="T90" fmla="*/ 1 w 783"/>
                <a:gd name="T91" fmla="*/ 1 h 81"/>
                <a:gd name="T92" fmla="*/ 1 w 783"/>
                <a:gd name="T93" fmla="*/ 1 h 81"/>
                <a:gd name="T94" fmla="*/ 1 w 783"/>
                <a:gd name="T95" fmla="*/ 0 h 81"/>
                <a:gd name="T96" fmla="*/ 1 w 783"/>
                <a:gd name="T97" fmla="*/ 1 h 81"/>
                <a:gd name="T98" fmla="*/ 1 w 783"/>
                <a:gd name="T99" fmla="*/ 1 h 81"/>
                <a:gd name="T100" fmla="*/ 1 w 783"/>
                <a:gd name="T101" fmla="*/ 0 h 81"/>
                <a:gd name="T102" fmla="*/ 1 w 783"/>
                <a:gd name="T103" fmla="*/ 1 h 81"/>
                <a:gd name="T104" fmla="*/ 1 w 783"/>
                <a:gd name="T105" fmla="*/ 1 h 81"/>
                <a:gd name="T106" fmla="*/ 1 w 783"/>
                <a:gd name="T107" fmla="*/ 1 h 81"/>
                <a:gd name="T108" fmla="*/ 1 w 783"/>
                <a:gd name="T109" fmla="*/ 0 h 81"/>
                <a:gd name="T110" fmla="*/ 1 w 783"/>
                <a:gd name="T111" fmla="*/ 1 h 81"/>
                <a:gd name="T112" fmla="*/ 1 w 783"/>
                <a:gd name="T113" fmla="*/ 1 h 81"/>
                <a:gd name="T114" fmla="*/ 0 w 783"/>
                <a:gd name="T115" fmla="*/ 1 h 81"/>
                <a:gd name="T116" fmla="*/ 1 w 783"/>
                <a:gd name="T117" fmla="*/ 1 h 81"/>
                <a:gd name="T118" fmla="*/ 1 w 783"/>
                <a:gd name="T119" fmla="*/ 1 h 81"/>
                <a:gd name="T120" fmla="*/ 1 w 783"/>
                <a:gd name="T121" fmla="*/ 1 h 81"/>
                <a:gd name="T122" fmla="*/ 0 w 783"/>
                <a:gd name="T123" fmla="*/ 1 h 81"/>
                <a:gd name="T124" fmla="*/ 1 w 783"/>
                <a:gd name="T125" fmla="*/ 1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1"/>
                <a:gd name="T191" fmla="*/ 783 w 783"/>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1">
                  <a:moveTo>
                    <a:pt x="775" y="16"/>
                  </a:moveTo>
                  <a:lnTo>
                    <a:pt x="759" y="16"/>
                  </a:lnTo>
                  <a:cubicBezTo>
                    <a:pt x="755" y="16"/>
                    <a:pt x="751" y="13"/>
                    <a:pt x="751" y="8"/>
                  </a:cubicBezTo>
                  <a:cubicBezTo>
                    <a:pt x="751" y="4"/>
                    <a:pt x="755" y="0"/>
                    <a:pt x="759" y="0"/>
                  </a:cubicBezTo>
                  <a:lnTo>
                    <a:pt x="775" y="0"/>
                  </a:lnTo>
                  <a:cubicBezTo>
                    <a:pt x="780" y="0"/>
                    <a:pt x="783" y="4"/>
                    <a:pt x="783" y="8"/>
                  </a:cubicBezTo>
                  <a:cubicBezTo>
                    <a:pt x="783" y="13"/>
                    <a:pt x="780" y="16"/>
                    <a:pt x="775" y="16"/>
                  </a:cubicBezTo>
                  <a:close/>
                  <a:moveTo>
                    <a:pt x="727" y="16"/>
                  </a:moveTo>
                  <a:lnTo>
                    <a:pt x="711" y="16"/>
                  </a:lnTo>
                  <a:cubicBezTo>
                    <a:pt x="707" y="16"/>
                    <a:pt x="703" y="13"/>
                    <a:pt x="703" y="8"/>
                  </a:cubicBezTo>
                  <a:cubicBezTo>
                    <a:pt x="703" y="4"/>
                    <a:pt x="707" y="0"/>
                    <a:pt x="711" y="0"/>
                  </a:cubicBezTo>
                  <a:lnTo>
                    <a:pt x="727" y="0"/>
                  </a:lnTo>
                  <a:cubicBezTo>
                    <a:pt x="732" y="0"/>
                    <a:pt x="735" y="4"/>
                    <a:pt x="735" y="8"/>
                  </a:cubicBezTo>
                  <a:cubicBezTo>
                    <a:pt x="735" y="13"/>
                    <a:pt x="732" y="16"/>
                    <a:pt x="727" y="16"/>
                  </a:cubicBezTo>
                  <a:close/>
                  <a:moveTo>
                    <a:pt x="679" y="16"/>
                  </a:moveTo>
                  <a:lnTo>
                    <a:pt x="663" y="16"/>
                  </a:lnTo>
                  <a:cubicBezTo>
                    <a:pt x="659" y="16"/>
                    <a:pt x="655" y="13"/>
                    <a:pt x="655" y="8"/>
                  </a:cubicBezTo>
                  <a:cubicBezTo>
                    <a:pt x="655" y="4"/>
                    <a:pt x="659" y="0"/>
                    <a:pt x="663" y="0"/>
                  </a:cubicBezTo>
                  <a:lnTo>
                    <a:pt x="679" y="0"/>
                  </a:lnTo>
                  <a:cubicBezTo>
                    <a:pt x="684" y="0"/>
                    <a:pt x="687" y="4"/>
                    <a:pt x="687" y="8"/>
                  </a:cubicBezTo>
                  <a:cubicBezTo>
                    <a:pt x="687" y="13"/>
                    <a:pt x="684" y="16"/>
                    <a:pt x="679" y="16"/>
                  </a:cubicBezTo>
                  <a:close/>
                  <a:moveTo>
                    <a:pt x="631" y="16"/>
                  </a:moveTo>
                  <a:lnTo>
                    <a:pt x="615" y="16"/>
                  </a:lnTo>
                  <a:cubicBezTo>
                    <a:pt x="611" y="16"/>
                    <a:pt x="607" y="13"/>
                    <a:pt x="607" y="8"/>
                  </a:cubicBezTo>
                  <a:cubicBezTo>
                    <a:pt x="607" y="4"/>
                    <a:pt x="611" y="0"/>
                    <a:pt x="615" y="0"/>
                  </a:cubicBezTo>
                  <a:lnTo>
                    <a:pt x="631" y="0"/>
                  </a:lnTo>
                  <a:cubicBezTo>
                    <a:pt x="636" y="0"/>
                    <a:pt x="639" y="4"/>
                    <a:pt x="639" y="8"/>
                  </a:cubicBezTo>
                  <a:cubicBezTo>
                    <a:pt x="639" y="13"/>
                    <a:pt x="636" y="16"/>
                    <a:pt x="631" y="16"/>
                  </a:cubicBezTo>
                  <a:close/>
                  <a:moveTo>
                    <a:pt x="583" y="16"/>
                  </a:moveTo>
                  <a:lnTo>
                    <a:pt x="567" y="16"/>
                  </a:lnTo>
                  <a:cubicBezTo>
                    <a:pt x="563" y="16"/>
                    <a:pt x="559" y="13"/>
                    <a:pt x="559" y="8"/>
                  </a:cubicBezTo>
                  <a:cubicBezTo>
                    <a:pt x="559" y="4"/>
                    <a:pt x="563" y="0"/>
                    <a:pt x="567" y="0"/>
                  </a:cubicBezTo>
                  <a:lnTo>
                    <a:pt x="583" y="0"/>
                  </a:lnTo>
                  <a:cubicBezTo>
                    <a:pt x="588" y="0"/>
                    <a:pt x="591" y="4"/>
                    <a:pt x="591" y="8"/>
                  </a:cubicBezTo>
                  <a:cubicBezTo>
                    <a:pt x="591" y="13"/>
                    <a:pt x="588" y="16"/>
                    <a:pt x="583" y="16"/>
                  </a:cubicBezTo>
                  <a:close/>
                  <a:moveTo>
                    <a:pt x="535" y="16"/>
                  </a:moveTo>
                  <a:lnTo>
                    <a:pt x="519" y="16"/>
                  </a:lnTo>
                  <a:cubicBezTo>
                    <a:pt x="515" y="16"/>
                    <a:pt x="511" y="13"/>
                    <a:pt x="511" y="8"/>
                  </a:cubicBezTo>
                  <a:cubicBezTo>
                    <a:pt x="511" y="4"/>
                    <a:pt x="515" y="0"/>
                    <a:pt x="519" y="0"/>
                  </a:cubicBezTo>
                  <a:lnTo>
                    <a:pt x="535" y="0"/>
                  </a:lnTo>
                  <a:cubicBezTo>
                    <a:pt x="540" y="0"/>
                    <a:pt x="543" y="4"/>
                    <a:pt x="543" y="8"/>
                  </a:cubicBezTo>
                  <a:cubicBezTo>
                    <a:pt x="543" y="13"/>
                    <a:pt x="540" y="16"/>
                    <a:pt x="535" y="16"/>
                  </a:cubicBezTo>
                  <a:close/>
                  <a:moveTo>
                    <a:pt x="487" y="16"/>
                  </a:moveTo>
                  <a:lnTo>
                    <a:pt x="471" y="16"/>
                  </a:lnTo>
                  <a:cubicBezTo>
                    <a:pt x="467" y="16"/>
                    <a:pt x="463" y="13"/>
                    <a:pt x="463" y="8"/>
                  </a:cubicBezTo>
                  <a:cubicBezTo>
                    <a:pt x="463" y="4"/>
                    <a:pt x="467" y="0"/>
                    <a:pt x="471" y="0"/>
                  </a:cubicBezTo>
                  <a:lnTo>
                    <a:pt x="487" y="0"/>
                  </a:lnTo>
                  <a:cubicBezTo>
                    <a:pt x="492" y="0"/>
                    <a:pt x="495" y="4"/>
                    <a:pt x="495" y="8"/>
                  </a:cubicBezTo>
                  <a:cubicBezTo>
                    <a:pt x="495" y="13"/>
                    <a:pt x="492" y="16"/>
                    <a:pt x="487" y="16"/>
                  </a:cubicBezTo>
                  <a:close/>
                  <a:moveTo>
                    <a:pt x="439" y="16"/>
                  </a:moveTo>
                  <a:lnTo>
                    <a:pt x="423" y="16"/>
                  </a:lnTo>
                  <a:cubicBezTo>
                    <a:pt x="419" y="16"/>
                    <a:pt x="415" y="13"/>
                    <a:pt x="415" y="8"/>
                  </a:cubicBezTo>
                  <a:cubicBezTo>
                    <a:pt x="415" y="4"/>
                    <a:pt x="419" y="0"/>
                    <a:pt x="423" y="0"/>
                  </a:cubicBezTo>
                  <a:lnTo>
                    <a:pt x="439" y="0"/>
                  </a:lnTo>
                  <a:cubicBezTo>
                    <a:pt x="444" y="0"/>
                    <a:pt x="447" y="4"/>
                    <a:pt x="447" y="8"/>
                  </a:cubicBezTo>
                  <a:cubicBezTo>
                    <a:pt x="447" y="13"/>
                    <a:pt x="444" y="16"/>
                    <a:pt x="439" y="16"/>
                  </a:cubicBezTo>
                  <a:close/>
                  <a:moveTo>
                    <a:pt x="391" y="16"/>
                  </a:moveTo>
                  <a:lnTo>
                    <a:pt x="375" y="16"/>
                  </a:lnTo>
                  <a:cubicBezTo>
                    <a:pt x="371" y="16"/>
                    <a:pt x="367" y="13"/>
                    <a:pt x="367" y="8"/>
                  </a:cubicBezTo>
                  <a:cubicBezTo>
                    <a:pt x="367" y="4"/>
                    <a:pt x="371" y="0"/>
                    <a:pt x="375" y="0"/>
                  </a:cubicBezTo>
                  <a:lnTo>
                    <a:pt x="391" y="0"/>
                  </a:lnTo>
                  <a:cubicBezTo>
                    <a:pt x="396" y="0"/>
                    <a:pt x="399" y="4"/>
                    <a:pt x="399" y="8"/>
                  </a:cubicBezTo>
                  <a:cubicBezTo>
                    <a:pt x="399" y="13"/>
                    <a:pt x="396" y="16"/>
                    <a:pt x="391" y="16"/>
                  </a:cubicBezTo>
                  <a:close/>
                  <a:moveTo>
                    <a:pt x="343" y="16"/>
                  </a:moveTo>
                  <a:lnTo>
                    <a:pt x="327" y="16"/>
                  </a:lnTo>
                  <a:cubicBezTo>
                    <a:pt x="323" y="16"/>
                    <a:pt x="319" y="13"/>
                    <a:pt x="319" y="8"/>
                  </a:cubicBezTo>
                  <a:cubicBezTo>
                    <a:pt x="319" y="4"/>
                    <a:pt x="323" y="0"/>
                    <a:pt x="327" y="0"/>
                  </a:cubicBezTo>
                  <a:lnTo>
                    <a:pt x="343" y="0"/>
                  </a:lnTo>
                  <a:cubicBezTo>
                    <a:pt x="348" y="0"/>
                    <a:pt x="351" y="4"/>
                    <a:pt x="351" y="8"/>
                  </a:cubicBezTo>
                  <a:cubicBezTo>
                    <a:pt x="351" y="13"/>
                    <a:pt x="348" y="16"/>
                    <a:pt x="343" y="16"/>
                  </a:cubicBezTo>
                  <a:close/>
                  <a:moveTo>
                    <a:pt x="295" y="16"/>
                  </a:moveTo>
                  <a:lnTo>
                    <a:pt x="279" y="16"/>
                  </a:lnTo>
                  <a:cubicBezTo>
                    <a:pt x="275" y="16"/>
                    <a:pt x="271" y="13"/>
                    <a:pt x="271" y="8"/>
                  </a:cubicBezTo>
                  <a:cubicBezTo>
                    <a:pt x="271" y="4"/>
                    <a:pt x="275" y="0"/>
                    <a:pt x="279" y="0"/>
                  </a:cubicBezTo>
                  <a:lnTo>
                    <a:pt x="295" y="0"/>
                  </a:lnTo>
                  <a:cubicBezTo>
                    <a:pt x="300" y="0"/>
                    <a:pt x="303" y="4"/>
                    <a:pt x="303" y="8"/>
                  </a:cubicBezTo>
                  <a:cubicBezTo>
                    <a:pt x="303" y="13"/>
                    <a:pt x="300" y="16"/>
                    <a:pt x="295" y="16"/>
                  </a:cubicBezTo>
                  <a:close/>
                  <a:moveTo>
                    <a:pt x="247" y="16"/>
                  </a:moveTo>
                  <a:lnTo>
                    <a:pt x="231" y="16"/>
                  </a:lnTo>
                  <a:cubicBezTo>
                    <a:pt x="227" y="16"/>
                    <a:pt x="223" y="13"/>
                    <a:pt x="223" y="8"/>
                  </a:cubicBezTo>
                  <a:cubicBezTo>
                    <a:pt x="223" y="4"/>
                    <a:pt x="227" y="0"/>
                    <a:pt x="231" y="0"/>
                  </a:cubicBezTo>
                  <a:lnTo>
                    <a:pt x="247" y="0"/>
                  </a:lnTo>
                  <a:cubicBezTo>
                    <a:pt x="252" y="0"/>
                    <a:pt x="255" y="4"/>
                    <a:pt x="255" y="8"/>
                  </a:cubicBezTo>
                  <a:cubicBezTo>
                    <a:pt x="255" y="13"/>
                    <a:pt x="252" y="16"/>
                    <a:pt x="247" y="16"/>
                  </a:cubicBezTo>
                  <a:close/>
                  <a:moveTo>
                    <a:pt x="199" y="16"/>
                  </a:moveTo>
                  <a:lnTo>
                    <a:pt x="183" y="16"/>
                  </a:lnTo>
                  <a:cubicBezTo>
                    <a:pt x="179" y="16"/>
                    <a:pt x="175" y="13"/>
                    <a:pt x="175" y="8"/>
                  </a:cubicBezTo>
                  <a:cubicBezTo>
                    <a:pt x="175" y="4"/>
                    <a:pt x="179" y="0"/>
                    <a:pt x="183" y="0"/>
                  </a:cubicBezTo>
                  <a:lnTo>
                    <a:pt x="199" y="0"/>
                  </a:lnTo>
                  <a:cubicBezTo>
                    <a:pt x="204" y="0"/>
                    <a:pt x="207" y="4"/>
                    <a:pt x="207" y="8"/>
                  </a:cubicBezTo>
                  <a:cubicBezTo>
                    <a:pt x="207" y="13"/>
                    <a:pt x="204" y="16"/>
                    <a:pt x="199" y="16"/>
                  </a:cubicBezTo>
                  <a:close/>
                  <a:moveTo>
                    <a:pt x="151" y="16"/>
                  </a:moveTo>
                  <a:lnTo>
                    <a:pt x="135" y="16"/>
                  </a:lnTo>
                  <a:cubicBezTo>
                    <a:pt x="131" y="16"/>
                    <a:pt x="127" y="13"/>
                    <a:pt x="127" y="8"/>
                  </a:cubicBezTo>
                  <a:cubicBezTo>
                    <a:pt x="127" y="4"/>
                    <a:pt x="131" y="0"/>
                    <a:pt x="135" y="0"/>
                  </a:cubicBezTo>
                  <a:lnTo>
                    <a:pt x="151" y="0"/>
                  </a:lnTo>
                  <a:cubicBezTo>
                    <a:pt x="156" y="0"/>
                    <a:pt x="159" y="4"/>
                    <a:pt x="159" y="8"/>
                  </a:cubicBezTo>
                  <a:cubicBezTo>
                    <a:pt x="159" y="13"/>
                    <a:pt x="156" y="16"/>
                    <a:pt x="151" y="16"/>
                  </a:cubicBezTo>
                  <a:close/>
                  <a:moveTo>
                    <a:pt x="103" y="16"/>
                  </a:moveTo>
                  <a:lnTo>
                    <a:pt x="87" y="16"/>
                  </a:lnTo>
                  <a:cubicBezTo>
                    <a:pt x="83" y="16"/>
                    <a:pt x="79" y="13"/>
                    <a:pt x="79" y="8"/>
                  </a:cubicBezTo>
                  <a:cubicBezTo>
                    <a:pt x="79" y="4"/>
                    <a:pt x="83" y="0"/>
                    <a:pt x="87" y="0"/>
                  </a:cubicBezTo>
                  <a:lnTo>
                    <a:pt x="103" y="0"/>
                  </a:lnTo>
                  <a:cubicBezTo>
                    <a:pt x="108" y="0"/>
                    <a:pt x="111" y="4"/>
                    <a:pt x="111" y="8"/>
                  </a:cubicBezTo>
                  <a:cubicBezTo>
                    <a:pt x="111" y="13"/>
                    <a:pt x="108" y="16"/>
                    <a:pt x="103" y="16"/>
                  </a:cubicBezTo>
                  <a:close/>
                  <a:moveTo>
                    <a:pt x="55" y="16"/>
                  </a:moveTo>
                  <a:lnTo>
                    <a:pt x="39" y="16"/>
                  </a:lnTo>
                  <a:cubicBezTo>
                    <a:pt x="35" y="16"/>
                    <a:pt x="31" y="13"/>
                    <a:pt x="31" y="8"/>
                  </a:cubicBezTo>
                  <a:cubicBezTo>
                    <a:pt x="31" y="4"/>
                    <a:pt x="35" y="0"/>
                    <a:pt x="39" y="0"/>
                  </a:cubicBezTo>
                  <a:lnTo>
                    <a:pt x="55" y="0"/>
                  </a:lnTo>
                  <a:cubicBezTo>
                    <a:pt x="60" y="0"/>
                    <a:pt x="63" y="4"/>
                    <a:pt x="63" y="8"/>
                  </a:cubicBezTo>
                  <a:cubicBezTo>
                    <a:pt x="63" y="13"/>
                    <a:pt x="60" y="16"/>
                    <a:pt x="55" y="16"/>
                  </a:cubicBezTo>
                  <a:close/>
                  <a:moveTo>
                    <a:pt x="16" y="9"/>
                  </a:moveTo>
                  <a:lnTo>
                    <a:pt x="16" y="25"/>
                  </a:lnTo>
                  <a:cubicBezTo>
                    <a:pt x="16" y="30"/>
                    <a:pt x="13" y="33"/>
                    <a:pt x="8" y="33"/>
                  </a:cubicBezTo>
                  <a:cubicBezTo>
                    <a:pt x="4" y="33"/>
                    <a:pt x="0" y="30"/>
                    <a:pt x="0" y="25"/>
                  </a:cubicBezTo>
                  <a:lnTo>
                    <a:pt x="0" y="9"/>
                  </a:lnTo>
                  <a:cubicBezTo>
                    <a:pt x="0" y="5"/>
                    <a:pt x="4" y="1"/>
                    <a:pt x="8" y="1"/>
                  </a:cubicBezTo>
                  <a:cubicBezTo>
                    <a:pt x="13" y="1"/>
                    <a:pt x="16" y="5"/>
                    <a:pt x="16" y="9"/>
                  </a:cubicBezTo>
                  <a:close/>
                  <a:moveTo>
                    <a:pt x="16" y="57"/>
                  </a:moveTo>
                  <a:lnTo>
                    <a:pt x="16" y="73"/>
                  </a:lnTo>
                  <a:cubicBezTo>
                    <a:pt x="16" y="78"/>
                    <a:pt x="13" y="81"/>
                    <a:pt x="8" y="81"/>
                  </a:cubicBezTo>
                  <a:cubicBezTo>
                    <a:pt x="4" y="81"/>
                    <a:pt x="0" y="78"/>
                    <a:pt x="0" y="73"/>
                  </a:cubicBezTo>
                  <a:lnTo>
                    <a:pt x="0" y="57"/>
                  </a:lnTo>
                  <a:cubicBezTo>
                    <a:pt x="0" y="53"/>
                    <a:pt x="4" y="49"/>
                    <a:pt x="8" y="49"/>
                  </a:cubicBezTo>
                  <a:cubicBezTo>
                    <a:pt x="13" y="49"/>
                    <a:pt x="16" y="53"/>
                    <a:pt x="16" y="57"/>
                  </a:cubicBezTo>
                  <a:close/>
                </a:path>
              </a:pathLst>
            </a:custGeom>
            <a:solidFill>
              <a:srgbClr val="000000"/>
            </a:solidFill>
            <a:ln w="15875">
              <a:solidFill>
                <a:srgbClr val="000000"/>
              </a:solidFill>
              <a:bevel/>
              <a:headEnd/>
              <a:tailEnd/>
            </a:ln>
          </p:spPr>
          <p:txBody>
            <a:bodyPr/>
            <a:lstStyle/>
            <a:p>
              <a:endParaRPr lang="nb-NO"/>
            </a:p>
          </p:txBody>
        </p:sp>
        <p:sp>
          <p:nvSpPr>
            <p:cNvPr id="45129" name="Freeform 139">
              <a:extLst>
                <a:ext uri="{FF2B5EF4-FFF2-40B4-BE49-F238E27FC236}">
                  <a16:creationId xmlns:a16="http://schemas.microsoft.com/office/drawing/2014/main" id="{23105D58-0909-F49E-C6E8-E05E235CF0AF}"/>
                </a:ext>
              </a:extLst>
            </p:cNvPr>
            <p:cNvSpPr>
              <a:spLocks/>
            </p:cNvSpPr>
            <p:nvPr/>
          </p:nvSpPr>
          <p:spPr bwMode="auto">
            <a:xfrm>
              <a:off x="3210" y="3048"/>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5130" name="Freeform 140">
              <a:extLst>
                <a:ext uri="{FF2B5EF4-FFF2-40B4-BE49-F238E27FC236}">
                  <a16:creationId xmlns:a16="http://schemas.microsoft.com/office/drawing/2014/main" id="{4D4FED0C-C48A-3383-98C1-36B1487E2097}"/>
                </a:ext>
              </a:extLst>
            </p:cNvPr>
            <p:cNvSpPr>
              <a:spLocks/>
            </p:cNvSpPr>
            <p:nvPr/>
          </p:nvSpPr>
          <p:spPr bwMode="auto">
            <a:xfrm>
              <a:off x="3314" y="2940"/>
              <a:ext cx="360" cy="148"/>
            </a:xfrm>
            <a:custGeom>
              <a:avLst/>
              <a:gdLst>
                <a:gd name="T0" fmla="*/ 360 w 360"/>
                <a:gd name="T1" fmla="*/ 148 h 148"/>
                <a:gd name="T2" fmla="*/ 0 w 360"/>
                <a:gd name="T3" fmla="*/ 148 h 148"/>
                <a:gd name="T4" fmla="*/ 0 w 360"/>
                <a:gd name="T5" fmla="*/ 0 h 148"/>
                <a:gd name="T6" fmla="*/ 180 w 360"/>
                <a:gd name="T7" fmla="*/ 0 h 148"/>
                <a:gd name="T8" fmla="*/ 360 w 360"/>
                <a:gd name="T9" fmla="*/ 74 h 148"/>
                <a:gd name="T10" fmla="*/ 360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45131" name="Rectangle 141">
              <a:extLst>
                <a:ext uri="{FF2B5EF4-FFF2-40B4-BE49-F238E27FC236}">
                  <a16:creationId xmlns:a16="http://schemas.microsoft.com/office/drawing/2014/main" id="{5393036D-47A5-C163-28D2-D3CE0DA66A4B}"/>
                </a:ext>
              </a:extLst>
            </p:cNvPr>
            <p:cNvSpPr>
              <a:spLocks noChangeArrowheads="1"/>
            </p:cNvSpPr>
            <p:nvPr/>
          </p:nvSpPr>
          <p:spPr bwMode="auto">
            <a:xfrm>
              <a:off x="3414" y="2956"/>
              <a:ext cx="10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solidFill>
                    <a:srgbClr val="000000"/>
                  </a:solidFill>
                </a:rPr>
                <a:t>20</a:t>
              </a:r>
              <a:endParaRPr lang="en-US" altLang="nb-NO" sz="1700"/>
            </a:p>
          </p:txBody>
        </p:sp>
      </p:grpSp>
      <p:grpSp>
        <p:nvGrpSpPr>
          <p:cNvPr id="45110" name="Group 142">
            <a:extLst>
              <a:ext uri="{FF2B5EF4-FFF2-40B4-BE49-F238E27FC236}">
                <a16:creationId xmlns:a16="http://schemas.microsoft.com/office/drawing/2014/main" id="{53174C39-4080-F5A7-986F-0012B964F6C0}"/>
              </a:ext>
            </a:extLst>
          </p:cNvPr>
          <p:cNvGrpSpPr>
            <a:grpSpLocks/>
          </p:cNvGrpSpPr>
          <p:nvPr/>
        </p:nvGrpSpPr>
        <p:grpSpPr bwMode="auto">
          <a:xfrm>
            <a:off x="1379538" y="3411538"/>
            <a:ext cx="950912" cy="342900"/>
            <a:chOff x="640" y="1496"/>
            <a:chExt cx="504" cy="240"/>
          </a:xfrm>
        </p:grpSpPr>
        <p:sp>
          <p:nvSpPr>
            <p:cNvPr id="45124" name="Line 143">
              <a:extLst>
                <a:ext uri="{FF2B5EF4-FFF2-40B4-BE49-F238E27FC236}">
                  <a16:creationId xmlns:a16="http://schemas.microsoft.com/office/drawing/2014/main" id="{186B9692-6301-5392-B76B-14F848098ADD}"/>
                </a:ext>
              </a:extLst>
            </p:cNvPr>
            <p:cNvSpPr>
              <a:spLocks noChangeShapeType="1"/>
            </p:cNvSpPr>
            <p:nvPr/>
          </p:nvSpPr>
          <p:spPr bwMode="auto">
            <a:xfrm>
              <a:off x="640" y="156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45125" name="Line 144">
              <a:extLst>
                <a:ext uri="{FF2B5EF4-FFF2-40B4-BE49-F238E27FC236}">
                  <a16:creationId xmlns:a16="http://schemas.microsoft.com/office/drawing/2014/main" id="{D1AC69D2-C4F9-A884-E6C0-59D59B75CC64}"/>
                </a:ext>
              </a:extLst>
            </p:cNvPr>
            <p:cNvSpPr>
              <a:spLocks noChangeShapeType="1"/>
            </p:cNvSpPr>
            <p:nvPr/>
          </p:nvSpPr>
          <p:spPr bwMode="auto">
            <a:xfrm>
              <a:off x="640" y="166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45126" name="Line 145">
              <a:extLst>
                <a:ext uri="{FF2B5EF4-FFF2-40B4-BE49-F238E27FC236}">
                  <a16:creationId xmlns:a16="http://schemas.microsoft.com/office/drawing/2014/main" id="{D4E632B0-B82D-1B24-0CD7-25F0D5B1D9BC}"/>
                </a:ext>
              </a:extLst>
            </p:cNvPr>
            <p:cNvSpPr>
              <a:spLocks noChangeShapeType="1"/>
            </p:cNvSpPr>
            <p:nvPr/>
          </p:nvSpPr>
          <p:spPr bwMode="auto">
            <a:xfrm>
              <a:off x="1024" y="1496"/>
              <a:ext cx="120"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45127" name="Line 146">
              <a:extLst>
                <a:ext uri="{FF2B5EF4-FFF2-40B4-BE49-F238E27FC236}">
                  <a16:creationId xmlns:a16="http://schemas.microsoft.com/office/drawing/2014/main" id="{239A538A-CED5-8236-AAE9-09E76704EBFC}"/>
                </a:ext>
              </a:extLst>
            </p:cNvPr>
            <p:cNvSpPr>
              <a:spLocks noChangeShapeType="1"/>
            </p:cNvSpPr>
            <p:nvPr/>
          </p:nvSpPr>
          <p:spPr bwMode="auto">
            <a:xfrm rot="-5400000">
              <a:off x="1024" y="1616"/>
              <a:ext cx="120"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grpSp>
      <p:sp>
        <p:nvSpPr>
          <p:cNvPr id="45111" name="Rectangle 147">
            <a:extLst>
              <a:ext uri="{FF2B5EF4-FFF2-40B4-BE49-F238E27FC236}">
                <a16:creationId xmlns:a16="http://schemas.microsoft.com/office/drawing/2014/main" id="{160DE1EA-295B-4806-78B9-F9DE0AB0E666}"/>
              </a:ext>
            </a:extLst>
          </p:cNvPr>
          <p:cNvSpPr>
            <a:spLocks noChangeArrowheads="1"/>
          </p:cNvSpPr>
          <p:nvPr/>
        </p:nvSpPr>
        <p:spPr bwMode="auto">
          <a:xfrm>
            <a:off x="1085850" y="3763963"/>
            <a:ext cx="124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solidFill>
                  <a:srgbClr val="000000"/>
                </a:solidFill>
              </a:rPr>
              <a:t>Flyt </a:t>
            </a:r>
          </a:p>
          <a:p>
            <a:pPr eaLnBrk="1" hangingPunct="1"/>
            <a:r>
              <a:rPr lang="en-US" altLang="nb-NO" sz="1300">
                <a:solidFill>
                  <a:srgbClr val="000000"/>
                </a:solidFill>
              </a:rPr>
              <a:t>(hvilken som helst)</a:t>
            </a:r>
          </a:p>
        </p:txBody>
      </p:sp>
      <p:grpSp>
        <p:nvGrpSpPr>
          <p:cNvPr id="45112" name="Grupp 150">
            <a:extLst>
              <a:ext uri="{FF2B5EF4-FFF2-40B4-BE49-F238E27FC236}">
                <a16:creationId xmlns:a16="http://schemas.microsoft.com/office/drawing/2014/main" id="{46A713DA-C56F-0692-075F-29478EABBEA9}"/>
              </a:ext>
            </a:extLst>
          </p:cNvPr>
          <p:cNvGrpSpPr>
            <a:grpSpLocks/>
          </p:cNvGrpSpPr>
          <p:nvPr/>
        </p:nvGrpSpPr>
        <p:grpSpPr bwMode="auto">
          <a:xfrm>
            <a:off x="2541588" y="3429000"/>
            <a:ext cx="1122362" cy="217488"/>
            <a:chOff x="1787525" y="2411104"/>
            <a:chExt cx="789627" cy="152400"/>
          </a:xfrm>
        </p:grpSpPr>
        <p:grpSp>
          <p:nvGrpSpPr>
            <p:cNvPr id="45113" name="Grupp 152">
              <a:extLst>
                <a:ext uri="{FF2B5EF4-FFF2-40B4-BE49-F238E27FC236}">
                  <a16:creationId xmlns:a16="http://schemas.microsoft.com/office/drawing/2014/main" id="{9CEF5442-9EBA-0B57-B9E8-CFA3294D6785}"/>
                </a:ext>
              </a:extLst>
            </p:cNvPr>
            <p:cNvGrpSpPr>
              <a:grpSpLocks/>
            </p:cNvGrpSpPr>
            <p:nvPr/>
          </p:nvGrpSpPr>
          <p:grpSpPr bwMode="auto">
            <a:xfrm>
              <a:off x="1787525" y="2435235"/>
              <a:ext cx="682238" cy="88652"/>
              <a:chOff x="1787525" y="2435225"/>
              <a:chExt cx="682287" cy="88900"/>
            </a:xfrm>
          </p:grpSpPr>
          <p:sp>
            <p:nvSpPr>
              <p:cNvPr id="45115" name="Rectangle 114">
                <a:extLst>
                  <a:ext uri="{FF2B5EF4-FFF2-40B4-BE49-F238E27FC236}">
                    <a16:creationId xmlns:a16="http://schemas.microsoft.com/office/drawing/2014/main" id="{95041557-0A2C-0DAE-E32B-98CE435BD84A}"/>
                  </a:ext>
                </a:extLst>
              </p:cNvPr>
              <p:cNvSpPr>
                <a:spLocks noChangeArrowheads="1"/>
              </p:cNvSpPr>
              <p:nvPr/>
            </p:nvSpPr>
            <p:spPr bwMode="auto">
              <a:xfrm>
                <a:off x="1787525" y="2435225"/>
                <a:ext cx="81064" cy="88900"/>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16" name="Rectangle 115">
                <a:extLst>
                  <a:ext uri="{FF2B5EF4-FFF2-40B4-BE49-F238E27FC236}">
                    <a16:creationId xmlns:a16="http://schemas.microsoft.com/office/drawing/2014/main" id="{5C3A107C-804B-7686-5ECC-366EA94C1CC1}"/>
                  </a:ext>
                </a:extLst>
              </p:cNvPr>
              <p:cNvSpPr>
                <a:spLocks noChangeArrowheads="1"/>
              </p:cNvSpPr>
              <p:nvPr/>
            </p:nvSpPr>
            <p:spPr bwMode="auto">
              <a:xfrm>
                <a:off x="1876695" y="2435225"/>
                <a:ext cx="81064" cy="88900"/>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17" name="Rectangle 116">
                <a:extLst>
                  <a:ext uri="{FF2B5EF4-FFF2-40B4-BE49-F238E27FC236}">
                    <a16:creationId xmlns:a16="http://schemas.microsoft.com/office/drawing/2014/main" id="{DAA65AB8-5961-6E8B-702E-9F8DBC823ED5}"/>
                  </a:ext>
                </a:extLst>
              </p:cNvPr>
              <p:cNvSpPr>
                <a:spLocks noChangeArrowheads="1"/>
              </p:cNvSpPr>
              <p:nvPr/>
            </p:nvSpPr>
            <p:spPr bwMode="auto">
              <a:xfrm>
                <a:off x="1961812" y="2435225"/>
                <a:ext cx="81064" cy="88900"/>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18" name="Rectangle 117">
                <a:extLst>
                  <a:ext uri="{FF2B5EF4-FFF2-40B4-BE49-F238E27FC236}">
                    <a16:creationId xmlns:a16="http://schemas.microsoft.com/office/drawing/2014/main" id="{FDBB2C5D-6422-E830-78E7-EC64D1C86EA5}"/>
                  </a:ext>
                </a:extLst>
              </p:cNvPr>
              <p:cNvSpPr>
                <a:spLocks noChangeArrowheads="1"/>
              </p:cNvSpPr>
              <p:nvPr/>
            </p:nvSpPr>
            <p:spPr bwMode="auto">
              <a:xfrm>
                <a:off x="2046929" y="2435225"/>
                <a:ext cx="81064" cy="88900"/>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45119" name="Group 118">
                <a:extLst>
                  <a:ext uri="{FF2B5EF4-FFF2-40B4-BE49-F238E27FC236}">
                    <a16:creationId xmlns:a16="http://schemas.microsoft.com/office/drawing/2014/main" id="{CD0B5CAE-20F7-ECFE-E803-255F62ED3123}"/>
                  </a:ext>
                </a:extLst>
              </p:cNvPr>
              <p:cNvGrpSpPr>
                <a:grpSpLocks/>
              </p:cNvGrpSpPr>
              <p:nvPr/>
            </p:nvGrpSpPr>
            <p:grpSpPr bwMode="auto">
              <a:xfrm>
                <a:off x="2129344" y="2435225"/>
                <a:ext cx="340468" cy="88900"/>
                <a:chOff x="2995" y="384"/>
                <a:chExt cx="252" cy="56"/>
              </a:xfrm>
            </p:grpSpPr>
            <p:sp>
              <p:nvSpPr>
                <p:cNvPr id="45120" name="Rectangle 119">
                  <a:extLst>
                    <a:ext uri="{FF2B5EF4-FFF2-40B4-BE49-F238E27FC236}">
                      <a16:creationId xmlns:a16="http://schemas.microsoft.com/office/drawing/2014/main" id="{58ADA75D-2600-9C7F-C3E3-3F9A8ABA83CD}"/>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21" name="Rectangle 120">
                  <a:extLst>
                    <a:ext uri="{FF2B5EF4-FFF2-40B4-BE49-F238E27FC236}">
                      <a16:creationId xmlns:a16="http://schemas.microsoft.com/office/drawing/2014/main" id="{F0D3A7E7-6C2F-74B0-7672-29F861C00AC7}"/>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22" name="Rectangle 121">
                  <a:extLst>
                    <a:ext uri="{FF2B5EF4-FFF2-40B4-BE49-F238E27FC236}">
                      <a16:creationId xmlns:a16="http://schemas.microsoft.com/office/drawing/2014/main" id="{AFC59EDD-25ED-F403-A0EE-07F66C5BFDAD}"/>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45123" name="Rectangle 122">
                  <a:extLst>
                    <a:ext uri="{FF2B5EF4-FFF2-40B4-BE49-F238E27FC236}">
                      <a16:creationId xmlns:a16="http://schemas.microsoft.com/office/drawing/2014/main" id="{454C9C38-6F4A-DF04-8BB3-C96456F4F48F}"/>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grpSp>
        <p:sp>
          <p:nvSpPr>
            <p:cNvPr id="150" name="Likbent triangel 149">
              <a:extLst>
                <a:ext uri="{FF2B5EF4-FFF2-40B4-BE49-F238E27FC236}">
                  <a16:creationId xmlns:a16="http://schemas.microsoft.com/office/drawing/2014/main" id="{A51F88E7-6CDE-2B34-8794-08B14BF5B288}"/>
                </a:ext>
              </a:extLst>
            </p:cNvPr>
            <p:cNvSpPr/>
            <p:nvPr/>
          </p:nvSpPr>
          <p:spPr>
            <a:xfrm rot="5400000">
              <a:off x="2455719" y="2442071"/>
              <a:ext cx="152400" cy="90466"/>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sv-SE">
                <a:sym typeface="Gill Sans Light" charset="0"/>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80D51750-E6BD-6DCF-0836-E320F50C7D97}"/>
              </a:ext>
            </a:extLst>
          </p:cNvPr>
          <p:cNvSpPr>
            <a:spLocks noGrp="1" noChangeArrowheads="1"/>
          </p:cNvSpPr>
          <p:nvPr>
            <p:ph type="title"/>
          </p:nvPr>
        </p:nvSpPr>
        <p:spPr/>
        <p:txBody>
          <a:bodyPr/>
          <a:lstStyle/>
          <a:p>
            <a:pPr eaLnBrk="1" hangingPunct="1">
              <a:defRPr/>
            </a:pPr>
            <a:r>
              <a:rPr lang="en-US">
                <a:sym typeface="Gill Sans Light" charset="0"/>
              </a:rPr>
              <a:t>symboler</a:t>
            </a:r>
          </a:p>
        </p:txBody>
      </p:sp>
      <p:pic>
        <p:nvPicPr>
          <p:cNvPr id="47106" name="Picture 2">
            <a:extLst>
              <a:ext uri="{FF2B5EF4-FFF2-40B4-BE49-F238E27FC236}">
                <a16:creationId xmlns:a16="http://schemas.microsoft.com/office/drawing/2014/main" id="{BE317774-FA05-A066-6FE2-86D8BD731A8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2190750"/>
            <a:ext cx="95377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522F49-6942-1AA5-94CD-E5CC898784AD}"/>
              </a:ext>
            </a:extLst>
          </p:cNvPr>
          <p:cNvSpPr>
            <a:spLocks noGrp="1"/>
          </p:cNvSpPr>
          <p:nvPr>
            <p:ph type="title"/>
          </p:nvPr>
        </p:nvSpPr>
        <p:spPr/>
        <p:txBody>
          <a:bodyPr/>
          <a:lstStyle/>
          <a:p>
            <a:pPr>
              <a:defRPr/>
            </a:pPr>
            <a:endParaRPr lang="nb-NO" dirty="0">
              <a:sym typeface="Gill Sans Light" charset="0"/>
            </a:endParaRPr>
          </a:p>
        </p:txBody>
      </p:sp>
      <p:pic>
        <p:nvPicPr>
          <p:cNvPr id="48130" name="Bilde 2">
            <a:extLst>
              <a:ext uri="{FF2B5EF4-FFF2-40B4-BE49-F238E27FC236}">
                <a16:creationId xmlns:a16="http://schemas.microsoft.com/office/drawing/2014/main" id="{C662AAF2-8CA4-9D4D-6232-067E0A42D6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388" y="2860675"/>
            <a:ext cx="11376025"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47C90EB0-003E-CCC7-1507-F382373D70C9}"/>
              </a:ext>
            </a:extLst>
          </p:cNvPr>
          <p:cNvSpPr>
            <a:spLocks noGrp="1" noChangeArrowheads="1"/>
          </p:cNvSpPr>
          <p:nvPr>
            <p:ph type="title"/>
          </p:nvPr>
        </p:nvSpPr>
        <p:spPr/>
        <p:txBody>
          <a:bodyPr/>
          <a:lstStyle/>
          <a:p>
            <a:pPr eaLnBrk="1" hangingPunct="1">
              <a:defRPr/>
            </a:pPr>
            <a:r>
              <a:rPr lang="en-US">
                <a:latin typeface="Garamond" charset="0"/>
                <a:ea typeface="MS PGothic" charset="0"/>
                <a:sym typeface="Gill Sans Light" charset="0"/>
              </a:rPr>
              <a:t>Forklaring </a:t>
            </a:r>
            <a:endParaRPr lang="sv-SE">
              <a:latin typeface="Garamond" charset="0"/>
              <a:ea typeface="MS PGothic" charset="0"/>
              <a:sym typeface="Gill Sans Light" charset="0"/>
            </a:endParaRPr>
          </a:p>
        </p:txBody>
      </p:sp>
      <p:sp>
        <p:nvSpPr>
          <p:cNvPr id="90115" name="Rectangle 3">
            <a:extLst>
              <a:ext uri="{FF2B5EF4-FFF2-40B4-BE49-F238E27FC236}">
                <a16:creationId xmlns:a16="http://schemas.microsoft.com/office/drawing/2014/main" id="{E84BA655-F169-FA2B-F43A-B23F401FA6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eaLnBrk="1" hangingPunct="1"/>
            <a:r>
              <a:rPr lang="nb-NO" altLang="nb-NO" sz="2800">
                <a:latin typeface="Arial" panose="020B0604020202020204" pitchFamily="34" charset="0"/>
                <a:ea typeface="ＭＳ Ｐゴシック" panose="020B0600070205080204" pitchFamily="34" charset="-128"/>
              </a:rPr>
              <a:t>Sykkeltid (S/T) – Hvor ofte en artikkel er ferdig fra en prosess</a:t>
            </a:r>
          </a:p>
          <a:p>
            <a:pPr eaLnBrk="1" hangingPunct="1"/>
            <a:r>
              <a:rPr lang="nb-NO" altLang="nb-NO" sz="2800">
                <a:latin typeface="Arial" panose="020B0604020202020204" pitchFamily="34" charset="0"/>
                <a:ea typeface="ＭＳ Ｐゴシック" panose="020B0600070205080204" pitchFamily="34" charset="-128"/>
              </a:rPr>
              <a:t>Verdiskapende tid (V/T) – Tiden det tar for å gjennomføre det arbeide som høyer verdien på artikkelen</a:t>
            </a:r>
          </a:p>
          <a:p>
            <a:pPr eaLnBrk="1" hangingPunct="1"/>
            <a:r>
              <a:rPr lang="nb-NO" altLang="nb-NO" sz="2800">
                <a:latin typeface="Arial" panose="020B0604020202020204" pitchFamily="34" charset="0"/>
                <a:ea typeface="ＭＳ Ｐゴシック" panose="020B0600070205080204" pitchFamily="34" charset="-128"/>
              </a:rPr>
              <a:t>Ledetid (L/T) – Tiden det tar for en artikkel å passere gjennom alle prosessene av verdiflyten. Tenk at du følger en artikkel gjennom hele flyten</a:t>
            </a:r>
          </a:p>
          <a:p>
            <a:pPr eaLnBrk="1" hangingPunct="1">
              <a:buFont typeface="Wingdings" pitchFamily="2" charset="2"/>
              <a:buNone/>
            </a:pPr>
            <a:r>
              <a:rPr lang="nb-NO" altLang="nb-NO" sz="2800">
                <a:latin typeface="Arial" panose="020B0604020202020204" pitchFamily="34" charset="0"/>
                <a:ea typeface="ＭＳ Ｐゴシック" panose="020B0600070205080204" pitchFamily="34" charset="-128"/>
              </a:rPr>
              <a:t>	Ofte gjelder:  V/T &lt; S/T &lt; L/T</a:t>
            </a:r>
          </a:p>
          <a:p>
            <a:pPr eaLnBrk="1" hangingPunct="1"/>
            <a:r>
              <a:rPr lang="nb-NO" altLang="nb-NO" sz="2800">
                <a:latin typeface="Arial" panose="020B0604020202020204" pitchFamily="34" charset="0"/>
                <a:ea typeface="ＭＳ Ｐゴシック" panose="020B0600070205080204" pitchFamily="34" charset="-128"/>
              </a:rPr>
              <a:t>Omstillings tid (O/T) – tiden det tar for omstilling fra en produkt til en annen</a:t>
            </a:r>
          </a:p>
          <a:p>
            <a:pPr eaLnBrk="1" hangingPunct="1"/>
            <a:endParaRPr lang="nb-NO" altLang="nb-NO">
              <a:latin typeface="Arial" panose="020B0604020202020204" pitchFamily="34"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fade">
                                      <p:cBhvr>
                                        <p:cTn id="22" dur="500"/>
                                        <p:tgtEl>
                                          <p:spTgt spid="90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fade">
                                      <p:cBhvr>
                                        <p:cTn id="27"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3CF1D1A1-A19A-4DFC-D2B0-289249D820FC}"/>
              </a:ext>
            </a:extLst>
          </p:cNvPr>
          <p:cNvSpPr>
            <a:spLocks noGrp="1" noChangeArrowheads="1"/>
          </p:cNvSpPr>
          <p:nvPr>
            <p:ph type="title"/>
          </p:nvPr>
        </p:nvSpPr>
        <p:spPr>
          <a:xfrm>
            <a:off x="355600" y="-19050"/>
            <a:ext cx="12293600" cy="2438400"/>
          </a:xfrm>
        </p:spPr>
        <p:txBody>
          <a:bodyPr/>
          <a:lstStyle/>
          <a:p>
            <a:pPr eaLnBrk="1" hangingPunct="1"/>
            <a:r>
              <a:rPr lang="en-US" altLang="nb-NO" sz="5400">
                <a:latin typeface="Garamond" panose="02020404030301010803" pitchFamily="18" charset="0"/>
                <a:ea typeface="ＭＳ Ｐゴシック" panose="020B0600070205080204" pitchFamily="34" charset="-128"/>
              </a:rPr>
              <a:t>En VSM over nåsituasjonen gjøres i 7 trinn</a:t>
            </a:r>
            <a:br>
              <a:rPr lang="sv-SE" altLang="nb-NO" sz="5400">
                <a:latin typeface="Garamond" panose="02020404030301010803" pitchFamily="18" charset="0"/>
                <a:ea typeface="ＭＳ Ｐゴシック" panose="020B0600070205080204" pitchFamily="34" charset="-128"/>
              </a:rPr>
            </a:br>
            <a:endParaRPr lang="sv-SE" altLang="nb-NO" sz="5400">
              <a:latin typeface="Garamond" panose="02020404030301010803" pitchFamily="18" charset="0"/>
              <a:ea typeface="ＭＳ Ｐゴシック" panose="020B0600070205080204" pitchFamily="34" charset="-128"/>
            </a:endParaRPr>
          </a:p>
        </p:txBody>
      </p:sp>
      <p:graphicFrame>
        <p:nvGraphicFramePr>
          <p:cNvPr id="50178" name="Rectangle 2" hidden="1">
            <a:extLst>
              <a:ext uri="{FF2B5EF4-FFF2-40B4-BE49-F238E27FC236}">
                <a16:creationId xmlns:a16="http://schemas.microsoft.com/office/drawing/2014/main" id="{8E49F360-E119-D3DB-0115-EBA9EDD7F18D}"/>
              </a:ext>
            </a:extLst>
          </p:cNvPr>
          <p:cNvGraphicFramePr>
            <a:graphicFrameLocks/>
          </p:cNvGraphicFramePr>
          <p:nvPr>
            <p:custDataLst>
              <p:tags r:id="rId1"/>
            </p:custDataLst>
          </p:nvPr>
        </p:nvGraphicFramePr>
        <p:xfrm>
          <a:off x="0" y="552450"/>
          <a:ext cx="230188" cy="231775"/>
        </p:xfrm>
        <a:graphic>
          <a:graphicData uri="http://schemas.openxmlformats.org/presentationml/2006/ole">
            <mc:AlternateContent xmlns:mc="http://schemas.openxmlformats.org/markup-compatibility/2006">
              <mc:Choice xmlns:v="urn:schemas-microsoft-com:vml" Requires="v">
                <p:oleObj r:id="rId32" imgW="0" imgH="0" progId="TCLayout.ActiveDocument">
                  <p:embed/>
                </p:oleObj>
              </mc:Choice>
              <mc:Fallback>
                <p:oleObj r:id="rId32" imgW="0" imgH="0" progId="TCLayout.ActiveDocument">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552450"/>
                        <a:ext cx="230188"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01" name="Rectangle 6">
            <a:extLst>
              <a:ext uri="{FF2B5EF4-FFF2-40B4-BE49-F238E27FC236}">
                <a16:creationId xmlns:a16="http://schemas.microsoft.com/office/drawing/2014/main" id="{992A2F34-C2CF-4310-FF3A-D09A8727DA23}"/>
              </a:ext>
            </a:extLst>
          </p:cNvPr>
          <p:cNvSpPr>
            <a:spLocks noChangeArrowheads="1"/>
          </p:cNvSpPr>
          <p:nvPr>
            <p:custDataLst>
              <p:tags r:id="rId2"/>
            </p:custDataLst>
          </p:nvPr>
        </p:nvSpPr>
        <p:spPr bwMode="gray">
          <a:xfrm>
            <a:off x="107950" y="3527425"/>
            <a:ext cx="1677988"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87363" indent="-2270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Tegn kunden</a:t>
            </a:r>
          </a:p>
          <a:p>
            <a:pPr eaLnBrk="1" hangingPunct="1">
              <a:spcBef>
                <a:spcPct val="20000"/>
              </a:spcBef>
              <a:buClr>
                <a:schemeClr val="tx1"/>
              </a:buClr>
              <a:buSzPct val="65000"/>
              <a:buFont typeface="Wingdings" pitchFamily="2" charset="2"/>
              <a:buChar char="n"/>
            </a:pPr>
            <a:r>
              <a:rPr lang="nb-NO" altLang="nb-NO" sz="2000" b="1"/>
              <a:t>Finn ut om behov, ordre-størrelse, leveranse-frekvens mm</a:t>
            </a:r>
          </a:p>
          <a:p>
            <a:pPr eaLnBrk="1" hangingPunct="1">
              <a:spcBef>
                <a:spcPct val="20000"/>
              </a:spcBef>
              <a:buClr>
                <a:schemeClr val="tx1"/>
              </a:buClr>
              <a:buSzPct val="65000"/>
              <a:buFont typeface="Wingdings" pitchFamily="2" charset="2"/>
              <a:buChar char="n"/>
            </a:pPr>
            <a:r>
              <a:rPr lang="nb-NO" altLang="nb-NO" sz="2000" b="1"/>
              <a:t>Legg til dataruter</a:t>
            </a:r>
          </a:p>
        </p:txBody>
      </p:sp>
      <p:sp>
        <p:nvSpPr>
          <p:cNvPr id="4102" name="Rectangle 7">
            <a:extLst>
              <a:ext uri="{FF2B5EF4-FFF2-40B4-BE49-F238E27FC236}">
                <a16:creationId xmlns:a16="http://schemas.microsoft.com/office/drawing/2014/main" id="{A92BD28A-D60B-DE45-F656-A7E840646EE3}"/>
              </a:ext>
            </a:extLst>
          </p:cNvPr>
          <p:cNvSpPr>
            <a:spLocks noChangeArrowheads="1"/>
          </p:cNvSpPr>
          <p:nvPr>
            <p:custDataLst>
              <p:tags r:id="rId3"/>
            </p:custDataLst>
          </p:nvPr>
        </p:nvSpPr>
        <p:spPr bwMode="gray">
          <a:xfrm>
            <a:off x="1843088" y="3570288"/>
            <a:ext cx="18415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87363" indent="-2270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Tegn hver prosess i flyt-ordenen </a:t>
            </a:r>
          </a:p>
          <a:p>
            <a:pPr eaLnBrk="1" hangingPunct="1">
              <a:spcBef>
                <a:spcPct val="20000"/>
              </a:spcBef>
              <a:buClr>
                <a:schemeClr val="tx1"/>
              </a:buClr>
              <a:buSzPct val="65000"/>
              <a:buFont typeface="Wingdings" pitchFamily="2" charset="2"/>
              <a:buChar char="n"/>
            </a:pPr>
            <a:r>
              <a:rPr lang="nb-NO" altLang="nb-NO" sz="2000" b="1"/>
              <a:t>Tegn lager mellom prosesser</a:t>
            </a:r>
          </a:p>
        </p:txBody>
      </p:sp>
      <p:sp>
        <p:nvSpPr>
          <p:cNvPr id="4103" name="Rectangle 8">
            <a:extLst>
              <a:ext uri="{FF2B5EF4-FFF2-40B4-BE49-F238E27FC236}">
                <a16:creationId xmlns:a16="http://schemas.microsoft.com/office/drawing/2014/main" id="{2181D5BA-A518-44A2-2F98-C7192C520F20}"/>
              </a:ext>
            </a:extLst>
          </p:cNvPr>
          <p:cNvSpPr>
            <a:spLocks noChangeArrowheads="1"/>
          </p:cNvSpPr>
          <p:nvPr>
            <p:custDataLst>
              <p:tags r:id="rId4"/>
            </p:custDataLst>
          </p:nvPr>
        </p:nvSpPr>
        <p:spPr bwMode="gray">
          <a:xfrm>
            <a:off x="3827463" y="3570288"/>
            <a:ext cx="1916112"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0"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419100" indent="-161925"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Samle og legg til prosessdata</a:t>
            </a:r>
          </a:p>
          <a:p>
            <a:pPr lvl="1" eaLnBrk="1" hangingPunct="1">
              <a:spcBef>
                <a:spcPct val="20000"/>
              </a:spcBef>
              <a:buClr>
                <a:schemeClr val="tx1"/>
              </a:buClr>
              <a:buSzPct val="60000"/>
              <a:buFont typeface="Wingdings" pitchFamily="2" charset="2"/>
              <a:buChar char="q"/>
            </a:pPr>
            <a:r>
              <a:rPr lang="nb-NO" altLang="nb-NO" sz="2000"/>
              <a:t>Sykkeltid</a:t>
            </a:r>
          </a:p>
          <a:p>
            <a:pPr lvl="1" eaLnBrk="1" hangingPunct="1">
              <a:spcBef>
                <a:spcPct val="20000"/>
              </a:spcBef>
              <a:buClr>
                <a:schemeClr val="tx1"/>
              </a:buClr>
              <a:buSzPct val="60000"/>
              <a:buFont typeface="Wingdings" pitchFamily="2" charset="2"/>
              <a:buChar char="q"/>
            </a:pPr>
            <a:r>
              <a:rPr lang="nb-NO" altLang="nb-NO" sz="2000"/>
              <a:t>Omstillings-tid</a:t>
            </a:r>
          </a:p>
          <a:p>
            <a:pPr lvl="1" eaLnBrk="1" hangingPunct="1">
              <a:spcBef>
                <a:spcPct val="20000"/>
              </a:spcBef>
              <a:buClr>
                <a:schemeClr val="tx1"/>
              </a:buClr>
              <a:buSzPct val="60000"/>
              <a:buFont typeface="Wingdings" pitchFamily="2" charset="2"/>
              <a:buChar char="q"/>
            </a:pPr>
            <a:r>
              <a:rPr lang="nb-NO" altLang="nb-NO" sz="2000"/>
              <a:t>Tilgjengelig-het på maskin</a:t>
            </a:r>
          </a:p>
          <a:p>
            <a:pPr lvl="1" eaLnBrk="1" hangingPunct="1">
              <a:spcBef>
                <a:spcPct val="20000"/>
              </a:spcBef>
              <a:buClr>
                <a:schemeClr val="tx1"/>
              </a:buClr>
              <a:buSzPct val="60000"/>
              <a:buFont typeface="Wingdings" pitchFamily="2" charset="2"/>
              <a:buChar char="q"/>
            </a:pPr>
            <a:r>
              <a:rPr lang="nb-NO" altLang="nb-NO" sz="2000"/>
              <a:t>Satsstorlek</a:t>
            </a:r>
          </a:p>
          <a:p>
            <a:pPr lvl="1" eaLnBrk="1" hangingPunct="1">
              <a:spcBef>
                <a:spcPct val="20000"/>
              </a:spcBef>
              <a:buClr>
                <a:schemeClr val="tx1"/>
              </a:buClr>
              <a:buSzPct val="60000"/>
              <a:buFont typeface="Wingdings" pitchFamily="2" charset="2"/>
              <a:buChar char="q"/>
            </a:pPr>
            <a:r>
              <a:rPr lang="nb-NO" altLang="nb-NO" sz="2000"/>
              <a:t>Skiftform</a:t>
            </a:r>
          </a:p>
          <a:p>
            <a:pPr lvl="1" eaLnBrk="1" hangingPunct="1">
              <a:spcBef>
                <a:spcPct val="20000"/>
              </a:spcBef>
              <a:buClr>
                <a:schemeClr val="tx1"/>
              </a:buClr>
              <a:buSzPct val="60000"/>
              <a:buFont typeface="Wingdings" pitchFamily="2" charset="2"/>
              <a:buChar char="q"/>
            </a:pPr>
            <a:r>
              <a:rPr lang="nb-NO" altLang="nb-NO" sz="2000"/>
              <a:t>Data om kassering</a:t>
            </a:r>
          </a:p>
          <a:p>
            <a:pPr lvl="1" eaLnBrk="1" hangingPunct="1">
              <a:spcBef>
                <a:spcPct val="20000"/>
              </a:spcBef>
              <a:buClr>
                <a:schemeClr val="tx1"/>
              </a:buClr>
              <a:buSzPct val="60000"/>
              <a:buFont typeface="Wingdings" pitchFamily="2" charset="2"/>
              <a:buChar char="q"/>
            </a:pPr>
            <a:r>
              <a:rPr lang="nb-NO" altLang="nb-NO" sz="2000"/>
              <a:t>osv.</a:t>
            </a:r>
          </a:p>
        </p:txBody>
      </p:sp>
      <p:sp>
        <p:nvSpPr>
          <p:cNvPr id="4104" name="Rectangle 9">
            <a:extLst>
              <a:ext uri="{FF2B5EF4-FFF2-40B4-BE49-F238E27FC236}">
                <a16:creationId xmlns:a16="http://schemas.microsoft.com/office/drawing/2014/main" id="{D518A85C-0343-DE6C-2C54-573877BCC8C2}"/>
              </a:ext>
            </a:extLst>
          </p:cNvPr>
          <p:cNvSpPr>
            <a:spLocks noChangeArrowheads="1"/>
          </p:cNvSpPr>
          <p:nvPr>
            <p:custDataLst>
              <p:tags r:id="rId5"/>
            </p:custDataLst>
          </p:nvPr>
        </p:nvSpPr>
        <p:spPr bwMode="gray">
          <a:xfrm>
            <a:off x="5684838" y="3570288"/>
            <a:ext cx="19018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0"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419100" indent="-161925"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Lager, FIFU eller supermarket</a:t>
            </a:r>
          </a:p>
          <a:p>
            <a:pPr eaLnBrk="1" hangingPunct="1">
              <a:spcBef>
                <a:spcPct val="20000"/>
              </a:spcBef>
              <a:buClr>
                <a:schemeClr val="tx1"/>
              </a:buClr>
              <a:buSzPct val="65000"/>
              <a:buFont typeface="Wingdings" pitchFamily="2" charset="2"/>
              <a:buChar char="n"/>
            </a:pPr>
            <a:r>
              <a:rPr lang="nb-NO" altLang="nb-NO" sz="2000" b="1"/>
              <a:t>Regn/anslagsnivå på</a:t>
            </a:r>
          </a:p>
          <a:p>
            <a:pPr lvl="1" eaLnBrk="1" hangingPunct="1">
              <a:spcBef>
                <a:spcPct val="10000"/>
              </a:spcBef>
              <a:buClr>
                <a:schemeClr val="tx1"/>
              </a:buClr>
              <a:buSzPct val="60000"/>
              <a:buFont typeface="Wingdings" pitchFamily="2" charset="2"/>
              <a:buChar char="q"/>
            </a:pPr>
            <a:r>
              <a:rPr lang="nb-NO" altLang="nb-NO" sz="2000"/>
              <a:t>Råmaterial</a:t>
            </a:r>
          </a:p>
          <a:p>
            <a:pPr lvl="1" eaLnBrk="1" hangingPunct="1">
              <a:spcBef>
                <a:spcPct val="10000"/>
              </a:spcBef>
              <a:buClr>
                <a:schemeClr val="tx1"/>
              </a:buClr>
              <a:buSzPct val="60000"/>
              <a:buFont typeface="Wingdings" pitchFamily="2" charset="2"/>
              <a:buChar char="q"/>
            </a:pPr>
            <a:r>
              <a:rPr lang="nb-NO" altLang="nb-NO" sz="2000"/>
              <a:t>PIA</a:t>
            </a:r>
          </a:p>
          <a:p>
            <a:pPr lvl="1" eaLnBrk="1" hangingPunct="1">
              <a:spcBef>
                <a:spcPct val="10000"/>
              </a:spcBef>
              <a:buClr>
                <a:schemeClr val="tx1"/>
              </a:buClr>
              <a:buSzPct val="60000"/>
              <a:buFont typeface="Wingdings" pitchFamily="2" charset="2"/>
              <a:buChar char="q"/>
            </a:pPr>
            <a:r>
              <a:rPr lang="nb-NO" altLang="nb-NO" sz="2000"/>
              <a:t>Ferdig material</a:t>
            </a:r>
          </a:p>
          <a:p>
            <a:pPr eaLnBrk="1" hangingPunct="1">
              <a:spcBef>
                <a:spcPct val="20000"/>
              </a:spcBef>
              <a:buClr>
                <a:schemeClr val="tx1"/>
              </a:buClr>
              <a:buSzPct val="65000"/>
              <a:buFont typeface="Wingdings" pitchFamily="2" charset="2"/>
              <a:buChar char="n"/>
            </a:pPr>
            <a:r>
              <a:rPr lang="nb-NO" altLang="nb-NO" sz="2000" b="1"/>
              <a:t>Beregn omsetnings-hastighet</a:t>
            </a:r>
          </a:p>
        </p:txBody>
      </p:sp>
      <p:sp>
        <p:nvSpPr>
          <p:cNvPr id="4105" name="Rectangle 10">
            <a:extLst>
              <a:ext uri="{FF2B5EF4-FFF2-40B4-BE49-F238E27FC236}">
                <a16:creationId xmlns:a16="http://schemas.microsoft.com/office/drawing/2014/main" id="{D981F18E-0522-7708-C421-BE4287E53716}"/>
              </a:ext>
            </a:extLst>
          </p:cNvPr>
          <p:cNvSpPr>
            <a:spLocks noChangeArrowheads="1"/>
          </p:cNvSpPr>
          <p:nvPr>
            <p:custDataLst>
              <p:tags r:id="rId6"/>
            </p:custDataLst>
          </p:nvPr>
        </p:nvSpPr>
        <p:spPr bwMode="gray">
          <a:xfrm>
            <a:off x="7261225" y="3570288"/>
            <a:ext cx="19510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87363" indent="-2270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Frekvens på leverans-planer</a:t>
            </a:r>
          </a:p>
          <a:p>
            <a:pPr eaLnBrk="1" hangingPunct="1">
              <a:spcBef>
                <a:spcPct val="20000"/>
              </a:spcBef>
              <a:buClr>
                <a:schemeClr val="tx1"/>
              </a:buClr>
              <a:buSzPct val="65000"/>
              <a:buFont typeface="Wingdings" pitchFamily="2" charset="2"/>
              <a:buChar char="n"/>
            </a:pPr>
            <a:r>
              <a:rPr lang="nb-NO" altLang="nb-NO" sz="2000" b="1"/>
              <a:t>Levernas-frekvens til kunde </a:t>
            </a:r>
            <a:endParaRPr lang="nb-NO" altLang="nb-NO" sz="2000" b="1">
              <a:solidFill>
                <a:srgbClr val="FF0000"/>
              </a:solidFill>
            </a:endParaRPr>
          </a:p>
          <a:p>
            <a:pPr eaLnBrk="1" hangingPunct="1">
              <a:spcBef>
                <a:spcPct val="20000"/>
              </a:spcBef>
              <a:buClr>
                <a:schemeClr val="tx1"/>
              </a:buClr>
              <a:buSzPct val="65000"/>
              <a:buFont typeface="Wingdings" pitchFamily="2" charset="2"/>
              <a:buChar char="n"/>
            </a:pPr>
            <a:r>
              <a:rPr lang="nb-NO" altLang="nb-NO" sz="2000" b="1"/>
              <a:t>Er flyten dragende eller trykkende? </a:t>
            </a:r>
          </a:p>
          <a:p>
            <a:pPr eaLnBrk="1" hangingPunct="1">
              <a:spcBef>
                <a:spcPct val="20000"/>
              </a:spcBef>
              <a:buClr>
                <a:schemeClr val="tx1"/>
              </a:buClr>
              <a:buSzPct val="65000"/>
              <a:buFont typeface="Wingdings" pitchFamily="2" charset="2"/>
              <a:buChar char="n"/>
            </a:pPr>
            <a:r>
              <a:rPr lang="nb-NO" altLang="nb-NO" sz="2000" b="1"/>
              <a:t>Tegn trykkende piler der det eksisterer</a:t>
            </a:r>
          </a:p>
        </p:txBody>
      </p:sp>
      <p:sp>
        <p:nvSpPr>
          <p:cNvPr id="4106" name="Rectangle 11">
            <a:extLst>
              <a:ext uri="{FF2B5EF4-FFF2-40B4-BE49-F238E27FC236}">
                <a16:creationId xmlns:a16="http://schemas.microsoft.com/office/drawing/2014/main" id="{85AD8D91-6C9C-8C42-426B-4A5756D3F4DF}"/>
              </a:ext>
            </a:extLst>
          </p:cNvPr>
          <p:cNvSpPr>
            <a:spLocks noChangeArrowheads="1"/>
          </p:cNvSpPr>
          <p:nvPr>
            <p:custDataLst>
              <p:tags r:id="rId7"/>
            </p:custDataLst>
          </p:nvPr>
        </p:nvSpPr>
        <p:spPr bwMode="gray">
          <a:xfrm>
            <a:off x="8994775" y="3570288"/>
            <a:ext cx="2032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87363" indent="-2270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Legg til informasjon om produksjons-kontroll fra/til kunder og leverandører </a:t>
            </a:r>
          </a:p>
        </p:txBody>
      </p:sp>
      <p:sp>
        <p:nvSpPr>
          <p:cNvPr id="4107" name="Rectangle 12">
            <a:extLst>
              <a:ext uri="{FF2B5EF4-FFF2-40B4-BE49-F238E27FC236}">
                <a16:creationId xmlns:a16="http://schemas.microsoft.com/office/drawing/2014/main" id="{0AB64373-6DD8-2FF4-B151-D9AE376EBD03}"/>
              </a:ext>
            </a:extLst>
          </p:cNvPr>
          <p:cNvSpPr>
            <a:spLocks noChangeArrowheads="1"/>
          </p:cNvSpPr>
          <p:nvPr>
            <p:custDataLst>
              <p:tags r:id="rId8"/>
            </p:custDataLst>
          </p:nvPr>
        </p:nvSpPr>
        <p:spPr bwMode="gray">
          <a:xfrm>
            <a:off x="11164888" y="3570288"/>
            <a:ext cx="16224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0"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404813" indent="-147638"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SzPct val="65000"/>
              <a:buFont typeface="Wingdings" pitchFamily="2" charset="2"/>
              <a:buChar char="n"/>
            </a:pPr>
            <a:r>
              <a:rPr lang="nb-NO" altLang="nb-NO" sz="2000" b="1"/>
              <a:t>Utfører beregning av</a:t>
            </a:r>
          </a:p>
          <a:p>
            <a:pPr lvl="1" eaLnBrk="1" hangingPunct="1">
              <a:spcBef>
                <a:spcPct val="10000"/>
              </a:spcBef>
              <a:buClr>
                <a:schemeClr val="tx1"/>
              </a:buClr>
              <a:buSzPct val="60000"/>
              <a:buFont typeface="Wingdings" pitchFamily="2" charset="2"/>
              <a:buChar char="q"/>
            </a:pPr>
            <a:r>
              <a:rPr lang="nb-NO" altLang="nb-NO" sz="2000"/>
              <a:t>Ledetid</a:t>
            </a:r>
          </a:p>
          <a:p>
            <a:pPr lvl="1" eaLnBrk="1" hangingPunct="1">
              <a:spcBef>
                <a:spcPct val="10000"/>
              </a:spcBef>
              <a:buClr>
                <a:schemeClr val="tx1"/>
              </a:buClr>
              <a:buSzPct val="60000"/>
              <a:buFont typeface="Wingdings" pitchFamily="2" charset="2"/>
              <a:buChar char="q"/>
            </a:pPr>
            <a:r>
              <a:rPr lang="nb-NO" altLang="nb-NO" sz="2000"/>
              <a:t>Prosesstid</a:t>
            </a:r>
          </a:p>
          <a:p>
            <a:pPr lvl="1" eaLnBrk="1" hangingPunct="1">
              <a:spcBef>
                <a:spcPct val="10000"/>
              </a:spcBef>
              <a:buClr>
                <a:schemeClr val="tx1"/>
              </a:buClr>
              <a:buSzPct val="60000"/>
              <a:buFont typeface="Wingdings" pitchFamily="2" charset="2"/>
              <a:buChar char="q"/>
            </a:pPr>
            <a:r>
              <a:rPr lang="nb-NO" altLang="nb-NO" sz="2000"/>
              <a:t>Verdi-skapende tid</a:t>
            </a:r>
          </a:p>
        </p:txBody>
      </p:sp>
      <p:grpSp>
        <p:nvGrpSpPr>
          <p:cNvPr id="50186" name="Group 13">
            <a:extLst>
              <a:ext uri="{FF2B5EF4-FFF2-40B4-BE49-F238E27FC236}">
                <a16:creationId xmlns:a16="http://schemas.microsoft.com/office/drawing/2014/main" id="{ACC7BA5A-E678-85E7-0D08-48DA2161E9CA}"/>
              </a:ext>
            </a:extLst>
          </p:cNvPr>
          <p:cNvGrpSpPr>
            <a:grpSpLocks/>
          </p:cNvGrpSpPr>
          <p:nvPr/>
        </p:nvGrpSpPr>
        <p:grpSpPr bwMode="auto">
          <a:xfrm>
            <a:off x="388938" y="1492250"/>
            <a:ext cx="12288837" cy="1470025"/>
            <a:chOff x="172" y="889"/>
            <a:chExt cx="5443" cy="423"/>
          </a:xfrm>
        </p:grpSpPr>
        <p:grpSp>
          <p:nvGrpSpPr>
            <p:cNvPr id="50187" name="Group 14">
              <a:extLst>
                <a:ext uri="{FF2B5EF4-FFF2-40B4-BE49-F238E27FC236}">
                  <a16:creationId xmlns:a16="http://schemas.microsoft.com/office/drawing/2014/main" id="{3B431775-BE65-4D2B-4219-DD85F22F7E3B}"/>
                </a:ext>
              </a:extLst>
            </p:cNvPr>
            <p:cNvGrpSpPr>
              <a:grpSpLocks/>
            </p:cNvGrpSpPr>
            <p:nvPr>
              <p:custDataLst>
                <p:tags r:id="rId9"/>
              </p:custDataLst>
            </p:nvPr>
          </p:nvGrpSpPr>
          <p:grpSpPr bwMode="auto">
            <a:xfrm>
              <a:off x="172" y="889"/>
              <a:ext cx="744" cy="423"/>
              <a:chOff x="107" y="583"/>
              <a:chExt cx="730" cy="482"/>
            </a:xfrm>
          </p:grpSpPr>
          <p:sp>
            <p:nvSpPr>
              <p:cNvPr id="50206" name="Freeform 15">
                <a:extLst>
                  <a:ext uri="{FF2B5EF4-FFF2-40B4-BE49-F238E27FC236}">
                    <a16:creationId xmlns:a16="http://schemas.microsoft.com/office/drawing/2014/main" id="{2AEF8BFA-22CC-FC79-44F4-ED7A79E2A08C}"/>
                  </a:ext>
                </a:extLst>
              </p:cNvPr>
              <p:cNvSpPr>
                <a:spLocks/>
              </p:cNvSpPr>
              <p:nvPr>
                <p:custDataLst>
                  <p:tags r:id="rId28"/>
                </p:custDataLst>
              </p:nvPr>
            </p:nvSpPr>
            <p:spPr bwMode="gray">
              <a:xfrm>
                <a:off x="486" y="669"/>
                <a:ext cx="40" cy="326"/>
              </a:xfrm>
              <a:custGeom>
                <a:avLst/>
                <a:gdLst>
                  <a:gd name="T0" fmla="*/ 0 w 863"/>
                  <a:gd name="T1" fmla="*/ 0 h 560"/>
                  <a:gd name="T2" fmla="*/ 0 w 863"/>
                  <a:gd name="T3" fmla="*/ 0 h 560"/>
                  <a:gd name="T4" fmla="*/ 0 w 863"/>
                  <a:gd name="T5" fmla="*/ 32 h 560"/>
                  <a:gd name="T6" fmla="*/ 0 w 863"/>
                  <a:gd name="T7" fmla="*/ 65 h 560"/>
                  <a:gd name="T8" fmla="*/ 0 w 863"/>
                  <a:gd name="T9" fmla="*/ 65 h 560"/>
                  <a:gd name="T10" fmla="*/ 0 w 863"/>
                  <a:gd name="T11" fmla="*/ 32 h 560"/>
                  <a:gd name="T12" fmla="*/ 0 w 863"/>
                  <a:gd name="T13" fmla="*/ 0 h 560"/>
                  <a:gd name="T14" fmla="*/ 0 60000 65536"/>
                  <a:gd name="T15" fmla="*/ 0 60000 65536"/>
                  <a:gd name="T16" fmla="*/ 0 60000 65536"/>
                  <a:gd name="T17" fmla="*/ 0 60000 65536"/>
                  <a:gd name="T18" fmla="*/ 0 60000 65536"/>
                  <a:gd name="T19" fmla="*/ 0 60000 65536"/>
                  <a:gd name="T20" fmla="*/ 0 60000 65536"/>
                  <a:gd name="T21" fmla="*/ 0 w 863"/>
                  <a:gd name="T22" fmla="*/ 0 h 560"/>
                  <a:gd name="T23" fmla="*/ 863 w 863"/>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3" h="560">
                    <a:moveTo>
                      <a:pt x="0" y="0"/>
                    </a:moveTo>
                    <a:lnTo>
                      <a:pt x="762" y="0"/>
                    </a:lnTo>
                    <a:lnTo>
                      <a:pt x="863" y="280"/>
                    </a:lnTo>
                    <a:lnTo>
                      <a:pt x="762" y="560"/>
                    </a:lnTo>
                    <a:lnTo>
                      <a:pt x="0" y="560"/>
                    </a:lnTo>
                    <a:lnTo>
                      <a:pt x="0"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207" name="Rectangle 16">
                <a:extLst>
                  <a:ext uri="{FF2B5EF4-FFF2-40B4-BE49-F238E27FC236}">
                    <a16:creationId xmlns:a16="http://schemas.microsoft.com/office/drawing/2014/main" id="{3A541139-7D79-2131-1E6E-8D8689F94734}"/>
                  </a:ext>
                </a:extLst>
              </p:cNvPr>
              <p:cNvSpPr>
                <a:spLocks noChangeArrowheads="1"/>
              </p:cNvSpPr>
              <p:nvPr>
                <p:custDataLst>
                  <p:tags r:id="rId29"/>
                </p:custDataLst>
              </p:nvPr>
            </p:nvSpPr>
            <p:spPr bwMode="gray">
              <a:xfrm>
                <a:off x="107" y="583"/>
                <a:ext cx="730"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Fastslå kundens ønskemål</a:t>
                </a:r>
              </a:p>
            </p:txBody>
          </p:sp>
        </p:grpSp>
        <p:grpSp>
          <p:nvGrpSpPr>
            <p:cNvPr id="50188" name="Group 17">
              <a:extLst>
                <a:ext uri="{FF2B5EF4-FFF2-40B4-BE49-F238E27FC236}">
                  <a16:creationId xmlns:a16="http://schemas.microsoft.com/office/drawing/2014/main" id="{AE6D2E9C-95DD-4967-234B-2A02BF6159C3}"/>
                </a:ext>
              </a:extLst>
            </p:cNvPr>
            <p:cNvGrpSpPr>
              <a:grpSpLocks/>
            </p:cNvGrpSpPr>
            <p:nvPr>
              <p:custDataLst>
                <p:tags r:id="rId10"/>
              </p:custDataLst>
            </p:nvPr>
          </p:nvGrpSpPr>
          <p:grpSpPr bwMode="auto">
            <a:xfrm>
              <a:off x="1047" y="889"/>
              <a:ext cx="646" cy="423"/>
              <a:chOff x="965" y="583"/>
              <a:chExt cx="633" cy="482"/>
            </a:xfrm>
          </p:grpSpPr>
          <p:sp>
            <p:nvSpPr>
              <p:cNvPr id="50204" name="Freeform 18">
                <a:extLst>
                  <a:ext uri="{FF2B5EF4-FFF2-40B4-BE49-F238E27FC236}">
                    <a16:creationId xmlns:a16="http://schemas.microsoft.com/office/drawing/2014/main" id="{8A3C880D-B96A-DEE3-804F-7FD284CD7BCD}"/>
                  </a:ext>
                </a:extLst>
              </p:cNvPr>
              <p:cNvSpPr>
                <a:spLocks/>
              </p:cNvSpPr>
              <p:nvPr>
                <p:custDataLst>
                  <p:tags r:id="rId26"/>
                </p:custDataLst>
              </p:nvPr>
            </p:nvSpPr>
            <p:spPr bwMode="gray">
              <a:xfrm>
                <a:off x="1245" y="669"/>
                <a:ext cx="40" cy="326"/>
              </a:xfrm>
              <a:custGeom>
                <a:avLst/>
                <a:gdLst>
                  <a:gd name="T0" fmla="*/ 0 w 867"/>
                  <a:gd name="T1" fmla="*/ 0 h 560"/>
                  <a:gd name="T2" fmla="*/ 0 w 867"/>
                  <a:gd name="T3" fmla="*/ 0 h 560"/>
                  <a:gd name="T4" fmla="*/ 0 w 867"/>
                  <a:gd name="T5" fmla="*/ 32 h 560"/>
                  <a:gd name="T6" fmla="*/ 0 w 867"/>
                  <a:gd name="T7" fmla="*/ 65 h 560"/>
                  <a:gd name="T8" fmla="*/ 0 w 867"/>
                  <a:gd name="T9" fmla="*/ 65 h 560"/>
                  <a:gd name="T10" fmla="*/ 0 w 867"/>
                  <a:gd name="T11" fmla="*/ 32 h 560"/>
                  <a:gd name="T12" fmla="*/ 0 w 867"/>
                  <a:gd name="T13" fmla="*/ 0 h 560"/>
                  <a:gd name="T14" fmla="*/ 0 60000 65536"/>
                  <a:gd name="T15" fmla="*/ 0 60000 65536"/>
                  <a:gd name="T16" fmla="*/ 0 60000 65536"/>
                  <a:gd name="T17" fmla="*/ 0 60000 65536"/>
                  <a:gd name="T18" fmla="*/ 0 60000 65536"/>
                  <a:gd name="T19" fmla="*/ 0 60000 65536"/>
                  <a:gd name="T20" fmla="*/ 0 60000 65536"/>
                  <a:gd name="T21" fmla="*/ 0 w 867"/>
                  <a:gd name="T22" fmla="*/ 0 h 560"/>
                  <a:gd name="T23" fmla="*/ 867 w 86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7" h="560">
                    <a:moveTo>
                      <a:pt x="0" y="0"/>
                    </a:moveTo>
                    <a:lnTo>
                      <a:pt x="766" y="0"/>
                    </a:lnTo>
                    <a:lnTo>
                      <a:pt x="867" y="280"/>
                    </a:lnTo>
                    <a:lnTo>
                      <a:pt x="766"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205" name="Rectangle 19">
                <a:extLst>
                  <a:ext uri="{FF2B5EF4-FFF2-40B4-BE49-F238E27FC236}">
                    <a16:creationId xmlns:a16="http://schemas.microsoft.com/office/drawing/2014/main" id="{6AB314EB-ACB6-48FB-CC02-F218A37E3F07}"/>
                  </a:ext>
                </a:extLst>
              </p:cNvPr>
              <p:cNvSpPr>
                <a:spLocks noChangeArrowheads="1"/>
              </p:cNvSpPr>
              <p:nvPr>
                <p:custDataLst>
                  <p:tags r:id="rId27"/>
                </p:custDataLst>
              </p:nvPr>
            </p:nvSpPr>
            <p:spPr bwMode="gray">
              <a:xfrm>
                <a:off x="965" y="583"/>
                <a:ext cx="633"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Tegn prosess-steg</a:t>
                </a:r>
              </a:p>
            </p:txBody>
          </p:sp>
        </p:grpSp>
        <p:grpSp>
          <p:nvGrpSpPr>
            <p:cNvPr id="50189" name="Group 20">
              <a:extLst>
                <a:ext uri="{FF2B5EF4-FFF2-40B4-BE49-F238E27FC236}">
                  <a16:creationId xmlns:a16="http://schemas.microsoft.com/office/drawing/2014/main" id="{9B96138D-C721-FCA8-9962-73863F3F3B41}"/>
                </a:ext>
              </a:extLst>
            </p:cNvPr>
            <p:cNvGrpSpPr>
              <a:grpSpLocks/>
            </p:cNvGrpSpPr>
            <p:nvPr>
              <p:custDataLst>
                <p:tags r:id="rId11"/>
              </p:custDataLst>
            </p:nvPr>
          </p:nvGrpSpPr>
          <p:grpSpPr bwMode="auto">
            <a:xfrm>
              <a:off x="1821" y="889"/>
              <a:ext cx="645" cy="423"/>
              <a:chOff x="1725" y="583"/>
              <a:chExt cx="633" cy="482"/>
            </a:xfrm>
          </p:grpSpPr>
          <p:sp>
            <p:nvSpPr>
              <p:cNvPr id="50202" name="Freeform 21">
                <a:extLst>
                  <a:ext uri="{FF2B5EF4-FFF2-40B4-BE49-F238E27FC236}">
                    <a16:creationId xmlns:a16="http://schemas.microsoft.com/office/drawing/2014/main" id="{4CC4805D-7C16-4640-204B-FCECF1CB8C75}"/>
                  </a:ext>
                </a:extLst>
              </p:cNvPr>
              <p:cNvSpPr>
                <a:spLocks/>
              </p:cNvSpPr>
              <p:nvPr>
                <p:custDataLst>
                  <p:tags r:id="rId24"/>
                </p:custDataLst>
              </p:nvPr>
            </p:nvSpPr>
            <p:spPr bwMode="gray">
              <a:xfrm>
                <a:off x="2005" y="669"/>
                <a:ext cx="40" cy="326"/>
              </a:xfrm>
              <a:custGeom>
                <a:avLst/>
                <a:gdLst>
                  <a:gd name="T0" fmla="*/ 0 w 867"/>
                  <a:gd name="T1" fmla="*/ 0 h 560"/>
                  <a:gd name="T2" fmla="*/ 0 w 867"/>
                  <a:gd name="T3" fmla="*/ 0 h 560"/>
                  <a:gd name="T4" fmla="*/ 0 w 867"/>
                  <a:gd name="T5" fmla="*/ 32 h 560"/>
                  <a:gd name="T6" fmla="*/ 0 w 867"/>
                  <a:gd name="T7" fmla="*/ 65 h 560"/>
                  <a:gd name="T8" fmla="*/ 0 w 867"/>
                  <a:gd name="T9" fmla="*/ 65 h 560"/>
                  <a:gd name="T10" fmla="*/ 0 w 867"/>
                  <a:gd name="T11" fmla="*/ 32 h 560"/>
                  <a:gd name="T12" fmla="*/ 0 w 867"/>
                  <a:gd name="T13" fmla="*/ 0 h 560"/>
                  <a:gd name="T14" fmla="*/ 0 60000 65536"/>
                  <a:gd name="T15" fmla="*/ 0 60000 65536"/>
                  <a:gd name="T16" fmla="*/ 0 60000 65536"/>
                  <a:gd name="T17" fmla="*/ 0 60000 65536"/>
                  <a:gd name="T18" fmla="*/ 0 60000 65536"/>
                  <a:gd name="T19" fmla="*/ 0 60000 65536"/>
                  <a:gd name="T20" fmla="*/ 0 60000 65536"/>
                  <a:gd name="T21" fmla="*/ 0 w 867"/>
                  <a:gd name="T22" fmla="*/ 0 h 560"/>
                  <a:gd name="T23" fmla="*/ 867 w 86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7" h="560">
                    <a:moveTo>
                      <a:pt x="0" y="0"/>
                    </a:moveTo>
                    <a:lnTo>
                      <a:pt x="766" y="0"/>
                    </a:lnTo>
                    <a:lnTo>
                      <a:pt x="867" y="280"/>
                    </a:lnTo>
                    <a:lnTo>
                      <a:pt x="766"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203" name="Rectangle 22">
                <a:extLst>
                  <a:ext uri="{FF2B5EF4-FFF2-40B4-BE49-F238E27FC236}">
                    <a16:creationId xmlns:a16="http://schemas.microsoft.com/office/drawing/2014/main" id="{CBA870A3-7B5B-6344-A665-A727FBF6CC1F}"/>
                  </a:ext>
                </a:extLst>
              </p:cNvPr>
              <p:cNvSpPr>
                <a:spLocks noChangeArrowheads="1"/>
              </p:cNvSpPr>
              <p:nvPr>
                <p:custDataLst>
                  <p:tags r:id="rId25"/>
                </p:custDataLst>
              </p:nvPr>
            </p:nvSpPr>
            <p:spPr bwMode="gray">
              <a:xfrm>
                <a:off x="1725" y="583"/>
                <a:ext cx="633"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Samle prosess-data</a:t>
                </a:r>
              </a:p>
            </p:txBody>
          </p:sp>
        </p:grpSp>
        <p:grpSp>
          <p:nvGrpSpPr>
            <p:cNvPr id="50190" name="Group 23">
              <a:extLst>
                <a:ext uri="{FF2B5EF4-FFF2-40B4-BE49-F238E27FC236}">
                  <a16:creationId xmlns:a16="http://schemas.microsoft.com/office/drawing/2014/main" id="{109A8478-AEB6-0D53-13A2-AC817E13E86B}"/>
                </a:ext>
              </a:extLst>
            </p:cNvPr>
            <p:cNvGrpSpPr>
              <a:grpSpLocks/>
            </p:cNvGrpSpPr>
            <p:nvPr>
              <p:custDataLst>
                <p:tags r:id="rId12"/>
              </p:custDataLst>
            </p:nvPr>
          </p:nvGrpSpPr>
          <p:grpSpPr bwMode="auto">
            <a:xfrm>
              <a:off x="2598" y="889"/>
              <a:ext cx="645" cy="423"/>
              <a:chOff x="2486" y="583"/>
              <a:chExt cx="632" cy="482"/>
            </a:xfrm>
          </p:grpSpPr>
          <p:sp>
            <p:nvSpPr>
              <p:cNvPr id="50200" name="Freeform 24">
                <a:extLst>
                  <a:ext uri="{FF2B5EF4-FFF2-40B4-BE49-F238E27FC236}">
                    <a16:creationId xmlns:a16="http://schemas.microsoft.com/office/drawing/2014/main" id="{9CF88C6C-A324-4EEE-2DF5-DB8AC8659372}"/>
                  </a:ext>
                </a:extLst>
              </p:cNvPr>
              <p:cNvSpPr>
                <a:spLocks/>
              </p:cNvSpPr>
              <p:nvPr>
                <p:custDataLst>
                  <p:tags r:id="rId22"/>
                </p:custDataLst>
              </p:nvPr>
            </p:nvSpPr>
            <p:spPr bwMode="gray">
              <a:xfrm>
                <a:off x="2766" y="669"/>
                <a:ext cx="40" cy="326"/>
              </a:xfrm>
              <a:custGeom>
                <a:avLst/>
                <a:gdLst>
                  <a:gd name="T0" fmla="*/ 0 w 866"/>
                  <a:gd name="T1" fmla="*/ 0 h 560"/>
                  <a:gd name="T2" fmla="*/ 0 w 866"/>
                  <a:gd name="T3" fmla="*/ 0 h 560"/>
                  <a:gd name="T4" fmla="*/ 0 w 866"/>
                  <a:gd name="T5" fmla="*/ 32 h 560"/>
                  <a:gd name="T6" fmla="*/ 0 w 866"/>
                  <a:gd name="T7" fmla="*/ 65 h 560"/>
                  <a:gd name="T8" fmla="*/ 0 w 866"/>
                  <a:gd name="T9" fmla="*/ 65 h 560"/>
                  <a:gd name="T10" fmla="*/ 0 w 866"/>
                  <a:gd name="T11" fmla="*/ 32 h 560"/>
                  <a:gd name="T12" fmla="*/ 0 w 866"/>
                  <a:gd name="T13" fmla="*/ 0 h 560"/>
                  <a:gd name="T14" fmla="*/ 0 60000 65536"/>
                  <a:gd name="T15" fmla="*/ 0 60000 65536"/>
                  <a:gd name="T16" fmla="*/ 0 60000 65536"/>
                  <a:gd name="T17" fmla="*/ 0 60000 65536"/>
                  <a:gd name="T18" fmla="*/ 0 60000 65536"/>
                  <a:gd name="T19" fmla="*/ 0 60000 65536"/>
                  <a:gd name="T20" fmla="*/ 0 60000 65536"/>
                  <a:gd name="T21" fmla="*/ 0 w 866"/>
                  <a:gd name="T22" fmla="*/ 0 h 560"/>
                  <a:gd name="T23" fmla="*/ 866 w 866"/>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6" h="560">
                    <a:moveTo>
                      <a:pt x="0" y="0"/>
                    </a:moveTo>
                    <a:lnTo>
                      <a:pt x="765" y="0"/>
                    </a:lnTo>
                    <a:lnTo>
                      <a:pt x="866" y="280"/>
                    </a:lnTo>
                    <a:lnTo>
                      <a:pt x="765"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201" name="Rectangle 25">
                <a:extLst>
                  <a:ext uri="{FF2B5EF4-FFF2-40B4-BE49-F238E27FC236}">
                    <a16:creationId xmlns:a16="http://schemas.microsoft.com/office/drawing/2014/main" id="{FC817EF2-A69F-D967-48B0-7D08B0C4A012}"/>
                  </a:ext>
                </a:extLst>
              </p:cNvPr>
              <p:cNvSpPr>
                <a:spLocks noChangeArrowheads="1"/>
              </p:cNvSpPr>
              <p:nvPr>
                <p:custDataLst>
                  <p:tags r:id="rId23"/>
                </p:custDataLst>
              </p:nvPr>
            </p:nvSpPr>
            <p:spPr bwMode="gray">
              <a:xfrm>
                <a:off x="2486" y="583"/>
                <a:ext cx="632"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Samle lagerdata</a:t>
                </a:r>
              </a:p>
            </p:txBody>
          </p:sp>
        </p:grpSp>
        <p:grpSp>
          <p:nvGrpSpPr>
            <p:cNvPr id="50191" name="Group 26">
              <a:extLst>
                <a:ext uri="{FF2B5EF4-FFF2-40B4-BE49-F238E27FC236}">
                  <a16:creationId xmlns:a16="http://schemas.microsoft.com/office/drawing/2014/main" id="{696280A5-4320-3DAB-8C4E-9A3005659399}"/>
                </a:ext>
              </a:extLst>
            </p:cNvPr>
            <p:cNvGrpSpPr>
              <a:grpSpLocks/>
            </p:cNvGrpSpPr>
            <p:nvPr>
              <p:custDataLst>
                <p:tags r:id="rId13"/>
              </p:custDataLst>
            </p:nvPr>
          </p:nvGrpSpPr>
          <p:grpSpPr bwMode="auto">
            <a:xfrm>
              <a:off x="3372" y="889"/>
              <a:ext cx="645" cy="423"/>
              <a:chOff x="3246" y="583"/>
              <a:chExt cx="633" cy="482"/>
            </a:xfrm>
          </p:grpSpPr>
          <p:sp>
            <p:nvSpPr>
              <p:cNvPr id="50198" name="Freeform 27">
                <a:extLst>
                  <a:ext uri="{FF2B5EF4-FFF2-40B4-BE49-F238E27FC236}">
                    <a16:creationId xmlns:a16="http://schemas.microsoft.com/office/drawing/2014/main" id="{7CB4CF04-CB12-FB2D-BF2C-6AA8CA7AF026}"/>
                  </a:ext>
                </a:extLst>
              </p:cNvPr>
              <p:cNvSpPr>
                <a:spLocks/>
              </p:cNvSpPr>
              <p:nvPr>
                <p:custDataLst>
                  <p:tags r:id="rId20"/>
                </p:custDataLst>
              </p:nvPr>
            </p:nvSpPr>
            <p:spPr bwMode="gray">
              <a:xfrm>
                <a:off x="3526" y="669"/>
                <a:ext cx="40" cy="326"/>
              </a:xfrm>
              <a:custGeom>
                <a:avLst/>
                <a:gdLst>
                  <a:gd name="T0" fmla="*/ 0 w 867"/>
                  <a:gd name="T1" fmla="*/ 0 h 560"/>
                  <a:gd name="T2" fmla="*/ 0 w 867"/>
                  <a:gd name="T3" fmla="*/ 0 h 560"/>
                  <a:gd name="T4" fmla="*/ 0 w 867"/>
                  <a:gd name="T5" fmla="*/ 32 h 560"/>
                  <a:gd name="T6" fmla="*/ 0 w 867"/>
                  <a:gd name="T7" fmla="*/ 65 h 560"/>
                  <a:gd name="T8" fmla="*/ 0 w 867"/>
                  <a:gd name="T9" fmla="*/ 65 h 560"/>
                  <a:gd name="T10" fmla="*/ 0 w 867"/>
                  <a:gd name="T11" fmla="*/ 32 h 560"/>
                  <a:gd name="T12" fmla="*/ 0 w 867"/>
                  <a:gd name="T13" fmla="*/ 0 h 560"/>
                  <a:gd name="T14" fmla="*/ 0 60000 65536"/>
                  <a:gd name="T15" fmla="*/ 0 60000 65536"/>
                  <a:gd name="T16" fmla="*/ 0 60000 65536"/>
                  <a:gd name="T17" fmla="*/ 0 60000 65536"/>
                  <a:gd name="T18" fmla="*/ 0 60000 65536"/>
                  <a:gd name="T19" fmla="*/ 0 60000 65536"/>
                  <a:gd name="T20" fmla="*/ 0 60000 65536"/>
                  <a:gd name="T21" fmla="*/ 0 w 867"/>
                  <a:gd name="T22" fmla="*/ 0 h 560"/>
                  <a:gd name="T23" fmla="*/ 867 w 86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7" h="560">
                    <a:moveTo>
                      <a:pt x="0" y="0"/>
                    </a:moveTo>
                    <a:lnTo>
                      <a:pt x="766" y="0"/>
                    </a:lnTo>
                    <a:lnTo>
                      <a:pt x="867" y="280"/>
                    </a:lnTo>
                    <a:lnTo>
                      <a:pt x="766"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199" name="Rectangle 28">
                <a:extLst>
                  <a:ext uri="{FF2B5EF4-FFF2-40B4-BE49-F238E27FC236}">
                    <a16:creationId xmlns:a16="http://schemas.microsoft.com/office/drawing/2014/main" id="{BB3A2BD0-D312-FBCA-9F59-40EE9DAE7DB9}"/>
                  </a:ext>
                </a:extLst>
              </p:cNvPr>
              <p:cNvSpPr>
                <a:spLocks noChangeArrowheads="1"/>
              </p:cNvSpPr>
              <p:nvPr>
                <p:custDataLst>
                  <p:tags r:id="rId21"/>
                </p:custDataLst>
              </p:nvPr>
            </p:nvSpPr>
            <p:spPr bwMode="gray">
              <a:xfrm>
                <a:off x="3246" y="583"/>
                <a:ext cx="633"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Fastslå material-flyten</a:t>
                </a:r>
              </a:p>
            </p:txBody>
          </p:sp>
        </p:grpSp>
        <p:grpSp>
          <p:nvGrpSpPr>
            <p:cNvPr id="50192" name="Group 29">
              <a:extLst>
                <a:ext uri="{FF2B5EF4-FFF2-40B4-BE49-F238E27FC236}">
                  <a16:creationId xmlns:a16="http://schemas.microsoft.com/office/drawing/2014/main" id="{71C42075-3789-F0AA-DC6B-98757F6BA4F6}"/>
                </a:ext>
              </a:extLst>
            </p:cNvPr>
            <p:cNvGrpSpPr>
              <a:grpSpLocks/>
            </p:cNvGrpSpPr>
            <p:nvPr>
              <p:custDataLst>
                <p:tags r:id="rId14"/>
              </p:custDataLst>
            </p:nvPr>
          </p:nvGrpSpPr>
          <p:grpSpPr bwMode="auto">
            <a:xfrm>
              <a:off x="4164" y="889"/>
              <a:ext cx="701" cy="423"/>
              <a:chOff x="4006" y="583"/>
              <a:chExt cx="632" cy="482"/>
            </a:xfrm>
          </p:grpSpPr>
          <p:sp>
            <p:nvSpPr>
              <p:cNvPr id="50196" name="Freeform 30">
                <a:extLst>
                  <a:ext uri="{FF2B5EF4-FFF2-40B4-BE49-F238E27FC236}">
                    <a16:creationId xmlns:a16="http://schemas.microsoft.com/office/drawing/2014/main" id="{9295945D-ACC2-802E-D6B1-3D7AF97A0261}"/>
                  </a:ext>
                </a:extLst>
              </p:cNvPr>
              <p:cNvSpPr>
                <a:spLocks/>
              </p:cNvSpPr>
              <p:nvPr>
                <p:custDataLst>
                  <p:tags r:id="rId18"/>
                </p:custDataLst>
              </p:nvPr>
            </p:nvSpPr>
            <p:spPr bwMode="gray">
              <a:xfrm>
                <a:off x="4288" y="669"/>
                <a:ext cx="37" cy="326"/>
              </a:xfrm>
              <a:custGeom>
                <a:avLst/>
                <a:gdLst>
                  <a:gd name="T0" fmla="*/ 0 w 866"/>
                  <a:gd name="T1" fmla="*/ 0 h 560"/>
                  <a:gd name="T2" fmla="*/ 0 w 866"/>
                  <a:gd name="T3" fmla="*/ 0 h 560"/>
                  <a:gd name="T4" fmla="*/ 0 w 866"/>
                  <a:gd name="T5" fmla="*/ 32 h 560"/>
                  <a:gd name="T6" fmla="*/ 0 w 866"/>
                  <a:gd name="T7" fmla="*/ 65 h 560"/>
                  <a:gd name="T8" fmla="*/ 0 w 866"/>
                  <a:gd name="T9" fmla="*/ 65 h 560"/>
                  <a:gd name="T10" fmla="*/ 0 w 866"/>
                  <a:gd name="T11" fmla="*/ 32 h 560"/>
                  <a:gd name="T12" fmla="*/ 0 w 866"/>
                  <a:gd name="T13" fmla="*/ 0 h 560"/>
                  <a:gd name="T14" fmla="*/ 0 60000 65536"/>
                  <a:gd name="T15" fmla="*/ 0 60000 65536"/>
                  <a:gd name="T16" fmla="*/ 0 60000 65536"/>
                  <a:gd name="T17" fmla="*/ 0 60000 65536"/>
                  <a:gd name="T18" fmla="*/ 0 60000 65536"/>
                  <a:gd name="T19" fmla="*/ 0 60000 65536"/>
                  <a:gd name="T20" fmla="*/ 0 60000 65536"/>
                  <a:gd name="T21" fmla="*/ 0 w 866"/>
                  <a:gd name="T22" fmla="*/ 0 h 560"/>
                  <a:gd name="T23" fmla="*/ 866 w 866"/>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6" h="560">
                    <a:moveTo>
                      <a:pt x="0" y="0"/>
                    </a:moveTo>
                    <a:lnTo>
                      <a:pt x="765" y="0"/>
                    </a:lnTo>
                    <a:lnTo>
                      <a:pt x="866" y="280"/>
                    </a:lnTo>
                    <a:lnTo>
                      <a:pt x="765"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197" name="Rectangle 31">
                <a:extLst>
                  <a:ext uri="{FF2B5EF4-FFF2-40B4-BE49-F238E27FC236}">
                    <a16:creationId xmlns:a16="http://schemas.microsoft.com/office/drawing/2014/main" id="{F3AB8EEC-8ADE-F1DD-56AB-CA2D53E34906}"/>
                  </a:ext>
                </a:extLst>
              </p:cNvPr>
              <p:cNvSpPr>
                <a:spLocks noChangeArrowheads="1"/>
              </p:cNvSpPr>
              <p:nvPr>
                <p:custDataLst>
                  <p:tags r:id="rId19"/>
                </p:custDataLst>
              </p:nvPr>
            </p:nvSpPr>
            <p:spPr bwMode="gray">
              <a:xfrm>
                <a:off x="4006" y="583"/>
                <a:ext cx="632"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Tegn </a:t>
                </a:r>
                <a:r>
                  <a:rPr lang="en-US" altLang="nb-NO" sz="2000">
                    <a:solidFill>
                      <a:schemeClr val="bg1"/>
                    </a:solidFill>
                  </a:rPr>
                  <a:t>informasjons-</a:t>
                </a:r>
                <a:r>
                  <a:rPr lang="en-US" altLang="nb-NO" sz="2300">
                    <a:solidFill>
                      <a:schemeClr val="bg1"/>
                    </a:solidFill>
                  </a:rPr>
                  <a:t> flyten</a:t>
                </a:r>
              </a:p>
            </p:txBody>
          </p:sp>
        </p:grpSp>
        <p:grpSp>
          <p:nvGrpSpPr>
            <p:cNvPr id="50193" name="Group 32">
              <a:extLst>
                <a:ext uri="{FF2B5EF4-FFF2-40B4-BE49-F238E27FC236}">
                  <a16:creationId xmlns:a16="http://schemas.microsoft.com/office/drawing/2014/main" id="{5F6D8F83-F9BF-66FC-7CD4-10D738A67F73}"/>
                </a:ext>
              </a:extLst>
            </p:cNvPr>
            <p:cNvGrpSpPr>
              <a:grpSpLocks/>
            </p:cNvGrpSpPr>
            <p:nvPr>
              <p:custDataLst>
                <p:tags r:id="rId15"/>
              </p:custDataLst>
            </p:nvPr>
          </p:nvGrpSpPr>
          <p:grpSpPr bwMode="auto">
            <a:xfrm>
              <a:off x="4971" y="889"/>
              <a:ext cx="644" cy="423"/>
              <a:chOff x="4766" y="583"/>
              <a:chExt cx="632" cy="482"/>
            </a:xfrm>
          </p:grpSpPr>
          <p:sp>
            <p:nvSpPr>
              <p:cNvPr id="50194" name="Freeform 33">
                <a:extLst>
                  <a:ext uri="{FF2B5EF4-FFF2-40B4-BE49-F238E27FC236}">
                    <a16:creationId xmlns:a16="http://schemas.microsoft.com/office/drawing/2014/main" id="{1E9C5EE7-382D-99AA-64DC-2892EDC85293}"/>
                  </a:ext>
                </a:extLst>
              </p:cNvPr>
              <p:cNvSpPr>
                <a:spLocks/>
              </p:cNvSpPr>
              <p:nvPr>
                <p:custDataLst>
                  <p:tags r:id="rId16"/>
                </p:custDataLst>
              </p:nvPr>
            </p:nvSpPr>
            <p:spPr bwMode="gray">
              <a:xfrm>
                <a:off x="5046" y="669"/>
                <a:ext cx="40" cy="326"/>
              </a:xfrm>
              <a:custGeom>
                <a:avLst/>
                <a:gdLst>
                  <a:gd name="T0" fmla="*/ 0 w 866"/>
                  <a:gd name="T1" fmla="*/ 0 h 560"/>
                  <a:gd name="T2" fmla="*/ 0 w 866"/>
                  <a:gd name="T3" fmla="*/ 0 h 560"/>
                  <a:gd name="T4" fmla="*/ 0 w 866"/>
                  <a:gd name="T5" fmla="*/ 32 h 560"/>
                  <a:gd name="T6" fmla="*/ 0 w 866"/>
                  <a:gd name="T7" fmla="*/ 65 h 560"/>
                  <a:gd name="T8" fmla="*/ 0 w 866"/>
                  <a:gd name="T9" fmla="*/ 65 h 560"/>
                  <a:gd name="T10" fmla="*/ 0 w 866"/>
                  <a:gd name="T11" fmla="*/ 32 h 560"/>
                  <a:gd name="T12" fmla="*/ 0 w 866"/>
                  <a:gd name="T13" fmla="*/ 0 h 560"/>
                  <a:gd name="T14" fmla="*/ 0 60000 65536"/>
                  <a:gd name="T15" fmla="*/ 0 60000 65536"/>
                  <a:gd name="T16" fmla="*/ 0 60000 65536"/>
                  <a:gd name="T17" fmla="*/ 0 60000 65536"/>
                  <a:gd name="T18" fmla="*/ 0 60000 65536"/>
                  <a:gd name="T19" fmla="*/ 0 60000 65536"/>
                  <a:gd name="T20" fmla="*/ 0 60000 65536"/>
                  <a:gd name="T21" fmla="*/ 0 w 866"/>
                  <a:gd name="T22" fmla="*/ 0 h 560"/>
                  <a:gd name="T23" fmla="*/ 866 w 866"/>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6" h="560">
                    <a:moveTo>
                      <a:pt x="0" y="0"/>
                    </a:moveTo>
                    <a:lnTo>
                      <a:pt x="765" y="0"/>
                    </a:lnTo>
                    <a:lnTo>
                      <a:pt x="866" y="280"/>
                    </a:lnTo>
                    <a:lnTo>
                      <a:pt x="765"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0195" name="Rectangle 34">
                <a:extLst>
                  <a:ext uri="{FF2B5EF4-FFF2-40B4-BE49-F238E27FC236}">
                    <a16:creationId xmlns:a16="http://schemas.microsoft.com/office/drawing/2014/main" id="{042A5CF8-5FEB-79CB-4724-B7AF9D9D0353}"/>
                  </a:ext>
                </a:extLst>
              </p:cNvPr>
              <p:cNvSpPr>
                <a:spLocks noChangeArrowheads="1"/>
              </p:cNvSpPr>
              <p:nvPr>
                <p:custDataLst>
                  <p:tags r:id="rId17"/>
                </p:custDataLst>
              </p:nvPr>
            </p:nvSpPr>
            <p:spPr bwMode="gray">
              <a:xfrm>
                <a:off x="4766" y="583"/>
                <a:ext cx="632"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Beregn ledetid</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fade">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fade">
                                      <p:cBhvr>
                                        <p:cTn id="27" dur="500"/>
                                        <p:tgtEl>
                                          <p:spTgt spid="41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500"/>
                                        <p:tgtEl>
                                          <p:spTgt spid="41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fade">
                                      <p:cBhvr>
                                        <p:cTn id="37"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3" grpId="0"/>
      <p:bldP spid="4104" grpId="0"/>
      <p:bldP spid="4105" grpId="0"/>
      <p:bldP spid="4106" grpId="0"/>
      <p:bldP spid="4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66AEF243-3307-87AC-1EDD-BE9C60D11294}"/>
              </a:ext>
            </a:extLst>
          </p:cNvPr>
          <p:cNvSpPr>
            <a:spLocks noGrp="1" noChangeArrowheads="1"/>
          </p:cNvSpPr>
          <p:nvPr>
            <p:ph type="title"/>
          </p:nvPr>
        </p:nvSpPr>
        <p:spPr>
          <a:xfrm>
            <a:off x="355600" y="266700"/>
            <a:ext cx="12293600" cy="2438400"/>
          </a:xfrm>
        </p:spPr>
        <p:txBody>
          <a:bodyPr/>
          <a:lstStyle/>
          <a:p>
            <a:pPr eaLnBrk="1" hangingPunct="1">
              <a:defRPr/>
            </a:pPr>
            <a:r>
              <a:rPr lang="en-US">
                <a:sym typeface="Gill Sans Light" charset="0"/>
              </a:rPr>
              <a:t>sammenheng mellom enheter</a:t>
            </a:r>
          </a:p>
        </p:txBody>
      </p:sp>
      <p:grpSp>
        <p:nvGrpSpPr>
          <p:cNvPr id="52226" name="Group 2">
            <a:extLst>
              <a:ext uri="{FF2B5EF4-FFF2-40B4-BE49-F238E27FC236}">
                <a16:creationId xmlns:a16="http://schemas.microsoft.com/office/drawing/2014/main" id="{5D2A0BFD-D4C8-F0A1-1B1B-EE760E6EF574}"/>
              </a:ext>
            </a:extLst>
          </p:cNvPr>
          <p:cNvGrpSpPr>
            <a:grpSpLocks/>
          </p:cNvGrpSpPr>
          <p:nvPr/>
        </p:nvGrpSpPr>
        <p:grpSpPr bwMode="auto">
          <a:xfrm>
            <a:off x="1966913" y="4456113"/>
            <a:ext cx="2282825" cy="1387475"/>
            <a:chOff x="0" y="0"/>
            <a:chExt cx="1438" cy="874"/>
          </a:xfrm>
        </p:grpSpPr>
        <p:sp>
          <p:nvSpPr>
            <p:cNvPr id="52653" name="AutoShape 3">
              <a:extLst>
                <a:ext uri="{FF2B5EF4-FFF2-40B4-BE49-F238E27FC236}">
                  <a16:creationId xmlns:a16="http://schemas.microsoft.com/office/drawing/2014/main" id="{9E9E0C6E-156D-19F0-ABCD-1C88D786D32F}"/>
                </a:ext>
              </a:extLst>
            </p:cNvPr>
            <p:cNvSpPr>
              <a:spLocks/>
            </p:cNvSpPr>
            <p:nvPr/>
          </p:nvSpPr>
          <p:spPr bwMode="auto">
            <a:xfrm>
              <a:off x="735" y="17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54" name="AutoShape 4">
              <a:extLst>
                <a:ext uri="{FF2B5EF4-FFF2-40B4-BE49-F238E27FC236}">
                  <a16:creationId xmlns:a16="http://schemas.microsoft.com/office/drawing/2014/main" id="{6702F45B-714C-37FC-4D66-5D176C97491B}"/>
                </a:ext>
              </a:extLst>
            </p:cNvPr>
            <p:cNvSpPr>
              <a:spLocks/>
            </p:cNvSpPr>
            <p:nvPr/>
          </p:nvSpPr>
          <p:spPr bwMode="auto">
            <a:xfrm>
              <a:off x="735" y="189"/>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55" name="AutoShape 5">
              <a:extLst>
                <a:ext uri="{FF2B5EF4-FFF2-40B4-BE49-F238E27FC236}">
                  <a16:creationId xmlns:a16="http://schemas.microsoft.com/office/drawing/2014/main" id="{494E3950-A9BD-1DAF-9374-0C355EFF52D8}"/>
                </a:ext>
              </a:extLst>
            </p:cNvPr>
            <p:cNvSpPr>
              <a:spLocks/>
            </p:cNvSpPr>
            <p:nvPr/>
          </p:nvSpPr>
          <p:spPr bwMode="auto">
            <a:xfrm>
              <a:off x="735" y="207"/>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56" name="AutoShape 6">
              <a:extLst>
                <a:ext uri="{FF2B5EF4-FFF2-40B4-BE49-F238E27FC236}">
                  <a16:creationId xmlns:a16="http://schemas.microsoft.com/office/drawing/2014/main" id="{58350F85-FE52-18B4-230A-D3C4054625AC}"/>
                </a:ext>
              </a:extLst>
            </p:cNvPr>
            <p:cNvSpPr>
              <a:spLocks/>
            </p:cNvSpPr>
            <p:nvPr/>
          </p:nvSpPr>
          <p:spPr bwMode="auto">
            <a:xfrm>
              <a:off x="735" y="225"/>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57" name="AutoShape 7">
              <a:extLst>
                <a:ext uri="{FF2B5EF4-FFF2-40B4-BE49-F238E27FC236}">
                  <a16:creationId xmlns:a16="http://schemas.microsoft.com/office/drawing/2014/main" id="{24ABA38E-C83E-87F6-9A32-A25C20EA041D}"/>
                </a:ext>
              </a:extLst>
            </p:cNvPr>
            <p:cNvSpPr>
              <a:spLocks/>
            </p:cNvSpPr>
            <p:nvPr/>
          </p:nvSpPr>
          <p:spPr bwMode="auto">
            <a:xfrm>
              <a:off x="735" y="243"/>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58" name="AutoShape 8">
              <a:extLst>
                <a:ext uri="{FF2B5EF4-FFF2-40B4-BE49-F238E27FC236}">
                  <a16:creationId xmlns:a16="http://schemas.microsoft.com/office/drawing/2014/main" id="{464458D6-D741-473E-D673-95D56A901E38}"/>
                </a:ext>
              </a:extLst>
            </p:cNvPr>
            <p:cNvSpPr>
              <a:spLocks/>
            </p:cNvSpPr>
            <p:nvPr/>
          </p:nvSpPr>
          <p:spPr bwMode="auto">
            <a:xfrm>
              <a:off x="735" y="26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59" name="AutoShape 9">
              <a:extLst>
                <a:ext uri="{FF2B5EF4-FFF2-40B4-BE49-F238E27FC236}">
                  <a16:creationId xmlns:a16="http://schemas.microsoft.com/office/drawing/2014/main" id="{AA7C4429-C16A-423E-6B84-3AE7A63BEE9F}"/>
                </a:ext>
              </a:extLst>
            </p:cNvPr>
            <p:cNvSpPr>
              <a:spLocks/>
            </p:cNvSpPr>
            <p:nvPr/>
          </p:nvSpPr>
          <p:spPr bwMode="auto">
            <a:xfrm>
              <a:off x="735" y="278"/>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0" name="AutoShape 10">
              <a:extLst>
                <a:ext uri="{FF2B5EF4-FFF2-40B4-BE49-F238E27FC236}">
                  <a16:creationId xmlns:a16="http://schemas.microsoft.com/office/drawing/2014/main" id="{B1951570-780A-535E-93F5-7C1D1F59A953}"/>
                </a:ext>
              </a:extLst>
            </p:cNvPr>
            <p:cNvSpPr>
              <a:spLocks/>
            </p:cNvSpPr>
            <p:nvPr/>
          </p:nvSpPr>
          <p:spPr bwMode="auto">
            <a:xfrm>
              <a:off x="735" y="296"/>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1" name="AutoShape 11">
              <a:extLst>
                <a:ext uri="{FF2B5EF4-FFF2-40B4-BE49-F238E27FC236}">
                  <a16:creationId xmlns:a16="http://schemas.microsoft.com/office/drawing/2014/main" id="{D287ED90-DF93-6A15-1669-96251A8892BA}"/>
                </a:ext>
              </a:extLst>
            </p:cNvPr>
            <p:cNvSpPr>
              <a:spLocks/>
            </p:cNvSpPr>
            <p:nvPr/>
          </p:nvSpPr>
          <p:spPr bwMode="auto">
            <a:xfrm>
              <a:off x="735" y="314"/>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2" name="AutoShape 12">
              <a:extLst>
                <a:ext uri="{FF2B5EF4-FFF2-40B4-BE49-F238E27FC236}">
                  <a16:creationId xmlns:a16="http://schemas.microsoft.com/office/drawing/2014/main" id="{4981E32D-C5E5-944C-00B6-88230E6158E0}"/>
                </a:ext>
              </a:extLst>
            </p:cNvPr>
            <p:cNvSpPr>
              <a:spLocks/>
            </p:cNvSpPr>
            <p:nvPr/>
          </p:nvSpPr>
          <p:spPr bwMode="auto">
            <a:xfrm>
              <a:off x="735" y="332"/>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3" name="AutoShape 13">
              <a:extLst>
                <a:ext uri="{FF2B5EF4-FFF2-40B4-BE49-F238E27FC236}">
                  <a16:creationId xmlns:a16="http://schemas.microsoft.com/office/drawing/2014/main" id="{76BC6161-0129-7794-5A12-45848EB5EFC4}"/>
                </a:ext>
              </a:extLst>
            </p:cNvPr>
            <p:cNvSpPr>
              <a:spLocks/>
            </p:cNvSpPr>
            <p:nvPr/>
          </p:nvSpPr>
          <p:spPr bwMode="auto">
            <a:xfrm>
              <a:off x="735" y="350"/>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4" name="AutoShape 14">
              <a:extLst>
                <a:ext uri="{FF2B5EF4-FFF2-40B4-BE49-F238E27FC236}">
                  <a16:creationId xmlns:a16="http://schemas.microsoft.com/office/drawing/2014/main" id="{01EFC5BE-0FA5-48FA-B3FF-A44616BE1E32}"/>
                </a:ext>
              </a:extLst>
            </p:cNvPr>
            <p:cNvSpPr>
              <a:spLocks/>
            </p:cNvSpPr>
            <p:nvPr/>
          </p:nvSpPr>
          <p:spPr bwMode="auto">
            <a:xfrm>
              <a:off x="735" y="367"/>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5" name="AutoShape 15">
              <a:extLst>
                <a:ext uri="{FF2B5EF4-FFF2-40B4-BE49-F238E27FC236}">
                  <a16:creationId xmlns:a16="http://schemas.microsoft.com/office/drawing/2014/main" id="{D3956B7F-13C6-B455-7CA4-28121E51E146}"/>
                </a:ext>
              </a:extLst>
            </p:cNvPr>
            <p:cNvSpPr>
              <a:spLocks/>
            </p:cNvSpPr>
            <p:nvPr/>
          </p:nvSpPr>
          <p:spPr bwMode="auto">
            <a:xfrm>
              <a:off x="735" y="385"/>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6" name="AutoShape 16">
              <a:extLst>
                <a:ext uri="{FF2B5EF4-FFF2-40B4-BE49-F238E27FC236}">
                  <a16:creationId xmlns:a16="http://schemas.microsoft.com/office/drawing/2014/main" id="{3FBC9AED-51E8-7983-D28D-4CFA1E2C7B59}"/>
                </a:ext>
              </a:extLst>
            </p:cNvPr>
            <p:cNvSpPr>
              <a:spLocks/>
            </p:cNvSpPr>
            <p:nvPr/>
          </p:nvSpPr>
          <p:spPr bwMode="auto">
            <a:xfrm>
              <a:off x="726" y="150"/>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39" y="0"/>
                  </a:moveTo>
                  <a:lnTo>
                    <a:pt x="0" y="21600"/>
                  </a:lnTo>
                  <a:lnTo>
                    <a:pt x="21600" y="21600"/>
                  </a:lnTo>
                  <a:lnTo>
                    <a:pt x="10639" y="0"/>
                  </a:lnTo>
                  <a:close/>
                  <a:moveTo>
                    <a:pt x="10639"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67" name="Line 17">
              <a:extLst>
                <a:ext uri="{FF2B5EF4-FFF2-40B4-BE49-F238E27FC236}">
                  <a16:creationId xmlns:a16="http://schemas.microsoft.com/office/drawing/2014/main" id="{97F2E1C1-DA51-E21E-B19F-F0B0B3C57BA3}"/>
                </a:ext>
              </a:extLst>
            </p:cNvPr>
            <p:cNvSpPr>
              <a:spLocks noChangeShapeType="1"/>
            </p:cNvSpPr>
            <p:nvPr/>
          </p:nvSpPr>
          <p:spPr bwMode="auto">
            <a:xfrm rot="10800000" flipH="1">
              <a:off x="113" y="832"/>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68" name="Line 18">
              <a:extLst>
                <a:ext uri="{FF2B5EF4-FFF2-40B4-BE49-F238E27FC236}">
                  <a16:creationId xmlns:a16="http://schemas.microsoft.com/office/drawing/2014/main" id="{9D8CA8F8-6229-AE3B-657B-082F201733D5}"/>
                </a:ext>
              </a:extLst>
            </p:cNvPr>
            <p:cNvSpPr>
              <a:spLocks noChangeShapeType="1"/>
            </p:cNvSpPr>
            <p:nvPr/>
          </p:nvSpPr>
          <p:spPr bwMode="auto">
            <a:xfrm flipH="1">
              <a:off x="332" y="88"/>
              <a:ext cx="25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69" name="AutoShape 19">
              <a:extLst>
                <a:ext uri="{FF2B5EF4-FFF2-40B4-BE49-F238E27FC236}">
                  <a16:creationId xmlns:a16="http://schemas.microsoft.com/office/drawing/2014/main" id="{3E629745-C508-A1E7-D98F-48094380CBB7}"/>
                </a:ext>
              </a:extLst>
            </p:cNvPr>
            <p:cNvSpPr>
              <a:spLocks/>
            </p:cNvSpPr>
            <p:nvPr/>
          </p:nvSpPr>
          <p:spPr bwMode="auto">
            <a:xfrm>
              <a:off x="313" y="76"/>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18"/>
                  </a:moveTo>
                  <a:lnTo>
                    <a:pt x="21600" y="21600"/>
                  </a:lnTo>
                  <a:lnTo>
                    <a:pt x="21600" y="0"/>
                  </a:lnTo>
                  <a:lnTo>
                    <a:pt x="0" y="11118"/>
                  </a:lnTo>
                  <a:close/>
                  <a:moveTo>
                    <a:pt x="0" y="1111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70" name="Rectangle 20">
              <a:extLst>
                <a:ext uri="{FF2B5EF4-FFF2-40B4-BE49-F238E27FC236}">
                  <a16:creationId xmlns:a16="http://schemas.microsoft.com/office/drawing/2014/main" id="{20311490-6C6D-0C4D-8BB2-84A5B258B533}"/>
                </a:ext>
              </a:extLst>
            </p:cNvPr>
            <p:cNvSpPr>
              <a:spLocks/>
            </p:cNvSpPr>
            <p:nvPr/>
          </p:nvSpPr>
          <p:spPr bwMode="auto">
            <a:xfrm>
              <a:off x="95" y="580"/>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1" name="Rectangle 21">
              <a:extLst>
                <a:ext uri="{FF2B5EF4-FFF2-40B4-BE49-F238E27FC236}">
                  <a16:creationId xmlns:a16="http://schemas.microsoft.com/office/drawing/2014/main" id="{6598F234-8806-3EED-DB57-278332D7F7A1}"/>
                </a:ext>
              </a:extLst>
            </p:cNvPr>
            <p:cNvSpPr>
              <a:spLocks/>
            </p:cNvSpPr>
            <p:nvPr/>
          </p:nvSpPr>
          <p:spPr bwMode="auto">
            <a:xfrm>
              <a:off x="100"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2" name="Rectangle 22">
              <a:extLst>
                <a:ext uri="{FF2B5EF4-FFF2-40B4-BE49-F238E27FC236}">
                  <a16:creationId xmlns:a16="http://schemas.microsoft.com/office/drawing/2014/main" id="{A4DC2DD1-6BF6-6109-ED72-DE600B4E534F}"/>
                </a:ext>
              </a:extLst>
            </p:cNvPr>
            <p:cNvSpPr>
              <a:spLocks/>
            </p:cNvSpPr>
            <p:nvPr/>
          </p:nvSpPr>
          <p:spPr bwMode="auto">
            <a:xfrm>
              <a:off x="328"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3" name="Rectangle 23">
              <a:extLst>
                <a:ext uri="{FF2B5EF4-FFF2-40B4-BE49-F238E27FC236}">
                  <a16:creationId xmlns:a16="http://schemas.microsoft.com/office/drawing/2014/main" id="{87B39973-B42F-A6C4-C326-B08446EE1235}"/>
                </a:ext>
              </a:extLst>
            </p:cNvPr>
            <p:cNvSpPr>
              <a:spLocks/>
            </p:cNvSpPr>
            <p:nvPr/>
          </p:nvSpPr>
          <p:spPr bwMode="auto">
            <a:xfrm>
              <a:off x="332"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4" name="Rectangle 24">
              <a:extLst>
                <a:ext uri="{FF2B5EF4-FFF2-40B4-BE49-F238E27FC236}">
                  <a16:creationId xmlns:a16="http://schemas.microsoft.com/office/drawing/2014/main" id="{811D0C4A-ECFC-8234-C338-52D93CADE4F4}"/>
                </a:ext>
              </a:extLst>
            </p:cNvPr>
            <p:cNvSpPr>
              <a:spLocks/>
            </p:cNvSpPr>
            <p:nvPr/>
          </p:nvSpPr>
          <p:spPr bwMode="auto">
            <a:xfrm>
              <a:off x="576"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5" name="Rectangle 25">
              <a:extLst>
                <a:ext uri="{FF2B5EF4-FFF2-40B4-BE49-F238E27FC236}">
                  <a16:creationId xmlns:a16="http://schemas.microsoft.com/office/drawing/2014/main" id="{EF03D9F5-9CE4-FE9E-DFF7-D5C4CFB891A8}"/>
                </a:ext>
              </a:extLst>
            </p:cNvPr>
            <p:cNvSpPr>
              <a:spLocks/>
            </p:cNvSpPr>
            <p:nvPr/>
          </p:nvSpPr>
          <p:spPr bwMode="auto">
            <a:xfrm>
              <a:off x="580" y="585"/>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6" name="Rectangle 26">
              <a:extLst>
                <a:ext uri="{FF2B5EF4-FFF2-40B4-BE49-F238E27FC236}">
                  <a16:creationId xmlns:a16="http://schemas.microsoft.com/office/drawing/2014/main" id="{F07FAA6F-F1C4-6384-0A14-AF3CBC073CC6}"/>
                </a:ext>
              </a:extLst>
            </p:cNvPr>
            <p:cNvSpPr>
              <a:spLocks/>
            </p:cNvSpPr>
            <p:nvPr/>
          </p:nvSpPr>
          <p:spPr bwMode="auto">
            <a:xfrm>
              <a:off x="1057"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7" name="Rectangle 27">
              <a:extLst>
                <a:ext uri="{FF2B5EF4-FFF2-40B4-BE49-F238E27FC236}">
                  <a16:creationId xmlns:a16="http://schemas.microsoft.com/office/drawing/2014/main" id="{FCEAF87A-B9A8-5FF8-75D3-0B66F2A86EF6}"/>
                </a:ext>
              </a:extLst>
            </p:cNvPr>
            <p:cNvSpPr>
              <a:spLocks/>
            </p:cNvSpPr>
            <p:nvPr/>
          </p:nvSpPr>
          <p:spPr bwMode="auto">
            <a:xfrm>
              <a:off x="1061"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8" name="Rectangle 28">
              <a:extLst>
                <a:ext uri="{FF2B5EF4-FFF2-40B4-BE49-F238E27FC236}">
                  <a16:creationId xmlns:a16="http://schemas.microsoft.com/office/drawing/2014/main" id="{781A38DE-BB29-82BE-1066-DDACD16C4421}"/>
                </a:ext>
              </a:extLst>
            </p:cNvPr>
            <p:cNvSpPr>
              <a:spLocks/>
            </p:cNvSpPr>
            <p:nvPr/>
          </p:nvSpPr>
          <p:spPr bwMode="auto">
            <a:xfrm>
              <a:off x="1288" y="580"/>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79" name="Rectangle 29">
              <a:extLst>
                <a:ext uri="{FF2B5EF4-FFF2-40B4-BE49-F238E27FC236}">
                  <a16:creationId xmlns:a16="http://schemas.microsoft.com/office/drawing/2014/main" id="{DFF9FC75-7DB7-94E9-3FA7-C28B0B2B1EA0}"/>
                </a:ext>
              </a:extLst>
            </p:cNvPr>
            <p:cNvSpPr>
              <a:spLocks/>
            </p:cNvSpPr>
            <p:nvPr/>
          </p:nvSpPr>
          <p:spPr bwMode="auto">
            <a:xfrm>
              <a:off x="1293"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80" name="Rectangle 30">
              <a:extLst>
                <a:ext uri="{FF2B5EF4-FFF2-40B4-BE49-F238E27FC236}">
                  <a16:creationId xmlns:a16="http://schemas.microsoft.com/office/drawing/2014/main" id="{815688DE-176A-71B1-6246-EDF77021AE38}"/>
                </a:ext>
              </a:extLst>
            </p:cNvPr>
            <p:cNvSpPr>
              <a:spLocks/>
            </p:cNvSpPr>
            <p:nvPr/>
          </p:nvSpPr>
          <p:spPr bwMode="auto">
            <a:xfrm>
              <a:off x="808"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81" name="Rectangle 31">
              <a:extLst>
                <a:ext uri="{FF2B5EF4-FFF2-40B4-BE49-F238E27FC236}">
                  <a16:creationId xmlns:a16="http://schemas.microsoft.com/office/drawing/2014/main" id="{9A0B867A-03E6-48E7-018A-6CD534F3D63F}"/>
                </a:ext>
              </a:extLst>
            </p:cNvPr>
            <p:cNvSpPr>
              <a:spLocks/>
            </p:cNvSpPr>
            <p:nvPr/>
          </p:nvSpPr>
          <p:spPr bwMode="auto">
            <a:xfrm>
              <a:off x="812" y="585"/>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82" name="Line 32">
              <a:extLst>
                <a:ext uri="{FF2B5EF4-FFF2-40B4-BE49-F238E27FC236}">
                  <a16:creationId xmlns:a16="http://schemas.microsoft.com/office/drawing/2014/main" id="{75B7AE4D-38BA-C373-AF51-76A25FD07C22}"/>
                </a:ext>
              </a:extLst>
            </p:cNvPr>
            <p:cNvSpPr>
              <a:spLocks noChangeShapeType="1"/>
            </p:cNvSpPr>
            <p:nvPr/>
          </p:nvSpPr>
          <p:spPr bwMode="auto">
            <a:xfrm>
              <a:off x="24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83" name="Line 33">
              <a:extLst>
                <a:ext uri="{FF2B5EF4-FFF2-40B4-BE49-F238E27FC236}">
                  <a16:creationId xmlns:a16="http://schemas.microsoft.com/office/drawing/2014/main" id="{2EB879A7-0875-472D-8125-5A42EB2F2CB1}"/>
                </a:ext>
              </a:extLst>
            </p:cNvPr>
            <p:cNvSpPr>
              <a:spLocks noChangeShapeType="1"/>
            </p:cNvSpPr>
            <p:nvPr/>
          </p:nvSpPr>
          <p:spPr bwMode="auto">
            <a:xfrm>
              <a:off x="24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84" name="AutoShape 34">
              <a:extLst>
                <a:ext uri="{FF2B5EF4-FFF2-40B4-BE49-F238E27FC236}">
                  <a16:creationId xmlns:a16="http://schemas.microsoft.com/office/drawing/2014/main" id="{6515EE54-B25E-F080-DB9C-AF31075BC7DF}"/>
                </a:ext>
              </a:extLst>
            </p:cNvPr>
            <p:cNvSpPr>
              <a:spLocks/>
            </p:cNvSpPr>
            <p:nvPr/>
          </p:nvSpPr>
          <p:spPr bwMode="auto">
            <a:xfrm>
              <a:off x="295" y="600"/>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85" name="Line 35">
              <a:extLst>
                <a:ext uri="{FF2B5EF4-FFF2-40B4-BE49-F238E27FC236}">
                  <a16:creationId xmlns:a16="http://schemas.microsoft.com/office/drawing/2014/main" id="{8F0DE25A-263A-7198-CBC0-9C9DB5943242}"/>
                </a:ext>
              </a:extLst>
            </p:cNvPr>
            <p:cNvSpPr>
              <a:spLocks noChangeShapeType="1"/>
            </p:cNvSpPr>
            <p:nvPr/>
          </p:nvSpPr>
          <p:spPr bwMode="auto">
            <a:xfrm>
              <a:off x="476"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86" name="Line 36">
              <a:extLst>
                <a:ext uri="{FF2B5EF4-FFF2-40B4-BE49-F238E27FC236}">
                  <a16:creationId xmlns:a16="http://schemas.microsoft.com/office/drawing/2014/main" id="{F5F39826-C109-7A30-0056-E8020A91DBC3}"/>
                </a:ext>
              </a:extLst>
            </p:cNvPr>
            <p:cNvSpPr>
              <a:spLocks noChangeShapeType="1"/>
            </p:cNvSpPr>
            <p:nvPr/>
          </p:nvSpPr>
          <p:spPr bwMode="auto">
            <a:xfrm>
              <a:off x="476"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87" name="AutoShape 37">
              <a:extLst>
                <a:ext uri="{FF2B5EF4-FFF2-40B4-BE49-F238E27FC236}">
                  <a16:creationId xmlns:a16="http://schemas.microsoft.com/office/drawing/2014/main" id="{68183B90-1B00-A229-5AB0-5181FB7202F6}"/>
                </a:ext>
              </a:extLst>
            </p:cNvPr>
            <p:cNvSpPr>
              <a:spLocks/>
            </p:cNvSpPr>
            <p:nvPr/>
          </p:nvSpPr>
          <p:spPr bwMode="auto">
            <a:xfrm>
              <a:off x="544"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88" name="Line 38">
              <a:extLst>
                <a:ext uri="{FF2B5EF4-FFF2-40B4-BE49-F238E27FC236}">
                  <a16:creationId xmlns:a16="http://schemas.microsoft.com/office/drawing/2014/main" id="{705A23B6-468F-DCA9-E09E-87EC27D96418}"/>
                </a:ext>
              </a:extLst>
            </p:cNvPr>
            <p:cNvSpPr>
              <a:spLocks noChangeShapeType="1"/>
            </p:cNvSpPr>
            <p:nvPr/>
          </p:nvSpPr>
          <p:spPr bwMode="auto">
            <a:xfrm>
              <a:off x="72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89" name="Line 39">
              <a:extLst>
                <a:ext uri="{FF2B5EF4-FFF2-40B4-BE49-F238E27FC236}">
                  <a16:creationId xmlns:a16="http://schemas.microsoft.com/office/drawing/2014/main" id="{52B871F3-59F8-219F-B8F0-82FF04396058}"/>
                </a:ext>
              </a:extLst>
            </p:cNvPr>
            <p:cNvSpPr>
              <a:spLocks noChangeShapeType="1"/>
            </p:cNvSpPr>
            <p:nvPr/>
          </p:nvSpPr>
          <p:spPr bwMode="auto">
            <a:xfrm>
              <a:off x="72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90" name="AutoShape 40">
              <a:extLst>
                <a:ext uri="{FF2B5EF4-FFF2-40B4-BE49-F238E27FC236}">
                  <a16:creationId xmlns:a16="http://schemas.microsoft.com/office/drawing/2014/main" id="{51FBD2E0-FC6A-B73D-1AE2-F129D59A8C1E}"/>
                </a:ext>
              </a:extLst>
            </p:cNvPr>
            <p:cNvSpPr>
              <a:spLocks/>
            </p:cNvSpPr>
            <p:nvPr/>
          </p:nvSpPr>
          <p:spPr bwMode="auto">
            <a:xfrm>
              <a:off x="776"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91" name="Line 41">
              <a:extLst>
                <a:ext uri="{FF2B5EF4-FFF2-40B4-BE49-F238E27FC236}">
                  <a16:creationId xmlns:a16="http://schemas.microsoft.com/office/drawing/2014/main" id="{1115CD1A-020C-AB06-835E-AAD9EDEE8C9E}"/>
                </a:ext>
              </a:extLst>
            </p:cNvPr>
            <p:cNvSpPr>
              <a:spLocks noChangeShapeType="1"/>
            </p:cNvSpPr>
            <p:nvPr/>
          </p:nvSpPr>
          <p:spPr bwMode="auto">
            <a:xfrm>
              <a:off x="1206"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92" name="Line 42">
              <a:extLst>
                <a:ext uri="{FF2B5EF4-FFF2-40B4-BE49-F238E27FC236}">
                  <a16:creationId xmlns:a16="http://schemas.microsoft.com/office/drawing/2014/main" id="{2F03BB57-0AAE-388A-279B-EB8E00D5A416}"/>
                </a:ext>
              </a:extLst>
            </p:cNvPr>
            <p:cNvSpPr>
              <a:spLocks noChangeShapeType="1"/>
            </p:cNvSpPr>
            <p:nvPr/>
          </p:nvSpPr>
          <p:spPr bwMode="auto">
            <a:xfrm>
              <a:off x="1206"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93" name="AutoShape 43">
              <a:extLst>
                <a:ext uri="{FF2B5EF4-FFF2-40B4-BE49-F238E27FC236}">
                  <a16:creationId xmlns:a16="http://schemas.microsoft.com/office/drawing/2014/main" id="{4B49A7E3-7718-E2A1-2119-45590C61BC2A}"/>
                </a:ext>
              </a:extLst>
            </p:cNvPr>
            <p:cNvSpPr>
              <a:spLocks/>
            </p:cNvSpPr>
            <p:nvPr/>
          </p:nvSpPr>
          <p:spPr bwMode="auto">
            <a:xfrm>
              <a:off x="1256"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94" name="Line 44">
              <a:extLst>
                <a:ext uri="{FF2B5EF4-FFF2-40B4-BE49-F238E27FC236}">
                  <a16:creationId xmlns:a16="http://schemas.microsoft.com/office/drawing/2014/main" id="{158B9079-722A-EE16-EA7E-C46FBEEF8DC4}"/>
                </a:ext>
              </a:extLst>
            </p:cNvPr>
            <p:cNvSpPr>
              <a:spLocks noChangeShapeType="1"/>
            </p:cNvSpPr>
            <p:nvPr/>
          </p:nvSpPr>
          <p:spPr bwMode="auto">
            <a:xfrm>
              <a:off x="957"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95" name="Line 45">
              <a:extLst>
                <a:ext uri="{FF2B5EF4-FFF2-40B4-BE49-F238E27FC236}">
                  <a16:creationId xmlns:a16="http://schemas.microsoft.com/office/drawing/2014/main" id="{3DC9F4F2-242A-F289-3A85-E31FB026D774}"/>
                </a:ext>
              </a:extLst>
            </p:cNvPr>
            <p:cNvSpPr>
              <a:spLocks noChangeShapeType="1"/>
            </p:cNvSpPr>
            <p:nvPr/>
          </p:nvSpPr>
          <p:spPr bwMode="auto">
            <a:xfrm>
              <a:off x="957"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96" name="AutoShape 46">
              <a:extLst>
                <a:ext uri="{FF2B5EF4-FFF2-40B4-BE49-F238E27FC236}">
                  <a16:creationId xmlns:a16="http://schemas.microsoft.com/office/drawing/2014/main" id="{FE4F8369-8FEB-A757-146D-424D851DA4B1}"/>
                </a:ext>
              </a:extLst>
            </p:cNvPr>
            <p:cNvSpPr>
              <a:spLocks/>
            </p:cNvSpPr>
            <p:nvPr/>
          </p:nvSpPr>
          <p:spPr bwMode="auto">
            <a:xfrm>
              <a:off x="1024" y="600"/>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97" name="Rectangle 47">
              <a:extLst>
                <a:ext uri="{FF2B5EF4-FFF2-40B4-BE49-F238E27FC236}">
                  <a16:creationId xmlns:a16="http://schemas.microsoft.com/office/drawing/2014/main" id="{2DB0DA87-9927-FB98-F7CA-5EFE791028F8}"/>
                </a:ext>
              </a:extLst>
            </p:cNvPr>
            <p:cNvSpPr>
              <a:spLocks/>
            </p:cNvSpPr>
            <p:nvPr/>
          </p:nvSpPr>
          <p:spPr bwMode="auto">
            <a:xfrm>
              <a:off x="145" y="299"/>
              <a:ext cx="110" cy="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98" name="Rectangle 48">
              <a:extLst>
                <a:ext uri="{FF2B5EF4-FFF2-40B4-BE49-F238E27FC236}">
                  <a16:creationId xmlns:a16="http://schemas.microsoft.com/office/drawing/2014/main" id="{7DB0190F-D72C-8412-4D17-126E194C9DE9}"/>
                </a:ext>
              </a:extLst>
            </p:cNvPr>
            <p:cNvSpPr>
              <a:spLocks/>
            </p:cNvSpPr>
            <p:nvPr/>
          </p:nvSpPr>
          <p:spPr bwMode="auto">
            <a:xfrm>
              <a:off x="254" y="340"/>
              <a:ext cx="41" cy="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99" name="Oval 49">
              <a:extLst>
                <a:ext uri="{FF2B5EF4-FFF2-40B4-BE49-F238E27FC236}">
                  <a16:creationId xmlns:a16="http://schemas.microsoft.com/office/drawing/2014/main" id="{86FC7EDD-A16E-F298-51E7-60BD3E62F849}"/>
                </a:ext>
              </a:extLst>
            </p:cNvPr>
            <p:cNvSpPr>
              <a:spLocks/>
            </p:cNvSpPr>
            <p:nvPr/>
          </p:nvSpPr>
          <p:spPr bwMode="auto">
            <a:xfrm>
              <a:off x="15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00" name="Oval 50">
              <a:extLst>
                <a:ext uri="{FF2B5EF4-FFF2-40B4-BE49-F238E27FC236}">
                  <a16:creationId xmlns:a16="http://schemas.microsoft.com/office/drawing/2014/main" id="{C73E3BB4-FA2C-9C4E-4641-223CFDD5D78D}"/>
                </a:ext>
              </a:extLst>
            </p:cNvPr>
            <p:cNvSpPr>
              <a:spLocks/>
            </p:cNvSpPr>
            <p:nvPr/>
          </p:nvSpPr>
          <p:spPr bwMode="auto">
            <a:xfrm>
              <a:off x="254"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01" name="Line 51">
              <a:extLst>
                <a:ext uri="{FF2B5EF4-FFF2-40B4-BE49-F238E27FC236}">
                  <a16:creationId xmlns:a16="http://schemas.microsoft.com/office/drawing/2014/main" id="{DBA302A0-D51E-505F-0D6E-F5E175A5B5A9}"/>
                </a:ext>
              </a:extLst>
            </p:cNvPr>
            <p:cNvSpPr>
              <a:spLocks noChangeShapeType="1"/>
            </p:cNvSpPr>
            <p:nvPr/>
          </p:nvSpPr>
          <p:spPr bwMode="auto">
            <a:xfrm flipH="1">
              <a:off x="103" y="414"/>
              <a:ext cx="110"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2" name="Line 52">
              <a:extLst>
                <a:ext uri="{FF2B5EF4-FFF2-40B4-BE49-F238E27FC236}">
                  <a16:creationId xmlns:a16="http://schemas.microsoft.com/office/drawing/2014/main" id="{0F76810D-22A3-D20B-30D1-DB0E09596D4B}"/>
                </a:ext>
              </a:extLst>
            </p:cNvPr>
            <p:cNvSpPr>
              <a:spLocks noChangeShapeType="1"/>
            </p:cNvSpPr>
            <p:nvPr/>
          </p:nvSpPr>
          <p:spPr bwMode="auto">
            <a:xfrm flipH="1">
              <a:off x="101" y="410"/>
              <a:ext cx="109"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3" name="AutoShape 53">
              <a:extLst>
                <a:ext uri="{FF2B5EF4-FFF2-40B4-BE49-F238E27FC236}">
                  <a16:creationId xmlns:a16="http://schemas.microsoft.com/office/drawing/2014/main" id="{E03D3252-F1A5-2C00-1F1E-308A8DA9BF56}"/>
                </a:ext>
              </a:extLst>
            </p:cNvPr>
            <p:cNvSpPr>
              <a:spLocks/>
            </p:cNvSpPr>
            <p:nvPr/>
          </p:nvSpPr>
          <p:spPr bwMode="auto">
            <a:xfrm>
              <a:off x="79" y="505"/>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5814"/>
                  </a:lnTo>
                  <a:lnTo>
                    <a:pt x="8193"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04" name="Line 54">
              <a:extLst>
                <a:ext uri="{FF2B5EF4-FFF2-40B4-BE49-F238E27FC236}">
                  <a16:creationId xmlns:a16="http://schemas.microsoft.com/office/drawing/2014/main" id="{5EA938F2-CE32-0074-7144-A5E766E3579B}"/>
                </a:ext>
              </a:extLst>
            </p:cNvPr>
            <p:cNvSpPr>
              <a:spLocks noChangeShapeType="1"/>
            </p:cNvSpPr>
            <p:nvPr/>
          </p:nvSpPr>
          <p:spPr bwMode="auto">
            <a:xfrm>
              <a:off x="12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5" name="Line 55">
              <a:extLst>
                <a:ext uri="{FF2B5EF4-FFF2-40B4-BE49-F238E27FC236}">
                  <a16:creationId xmlns:a16="http://schemas.microsoft.com/office/drawing/2014/main" id="{D3A2B122-A582-D074-9A99-3C47CAF33517}"/>
                </a:ext>
              </a:extLst>
            </p:cNvPr>
            <p:cNvSpPr>
              <a:spLocks noChangeShapeType="1"/>
            </p:cNvSpPr>
            <p:nvPr/>
          </p:nvSpPr>
          <p:spPr bwMode="auto">
            <a:xfrm>
              <a:off x="295"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6" name="Line 56">
              <a:extLst>
                <a:ext uri="{FF2B5EF4-FFF2-40B4-BE49-F238E27FC236}">
                  <a16:creationId xmlns:a16="http://schemas.microsoft.com/office/drawing/2014/main" id="{BC3935A2-C2D9-5D67-A9F1-CB176BDE6FC7}"/>
                </a:ext>
              </a:extLst>
            </p:cNvPr>
            <p:cNvSpPr>
              <a:spLocks noChangeShapeType="1"/>
            </p:cNvSpPr>
            <p:nvPr/>
          </p:nvSpPr>
          <p:spPr bwMode="auto">
            <a:xfrm rot="10800000" flipH="1">
              <a:off x="1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7" name="Line 57">
              <a:extLst>
                <a:ext uri="{FF2B5EF4-FFF2-40B4-BE49-F238E27FC236}">
                  <a16:creationId xmlns:a16="http://schemas.microsoft.com/office/drawing/2014/main" id="{38551E01-109D-E9E9-8161-A3E6F75B2149}"/>
                </a:ext>
              </a:extLst>
            </p:cNvPr>
            <p:cNvSpPr>
              <a:spLocks noChangeShapeType="1"/>
            </p:cNvSpPr>
            <p:nvPr/>
          </p:nvSpPr>
          <p:spPr bwMode="auto">
            <a:xfrm rot="10800000" flipH="1">
              <a:off x="1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8" name="Line 58">
              <a:extLst>
                <a:ext uri="{FF2B5EF4-FFF2-40B4-BE49-F238E27FC236}">
                  <a16:creationId xmlns:a16="http://schemas.microsoft.com/office/drawing/2014/main" id="{5D43F614-45CA-8E9B-B559-001520D9CB34}"/>
                </a:ext>
              </a:extLst>
            </p:cNvPr>
            <p:cNvSpPr>
              <a:spLocks noChangeShapeType="1"/>
            </p:cNvSpPr>
            <p:nvPr/>
          </p:nvSpPr>
          <p:spPr bwMode="auto">
            <a:xfrm>
              <a:off x="1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09" name="Line 59">
              <a:extLst>
                <a:ext uri="{FF2B5EF4-FFF2-40B4-BE49-F238E27FC236}">
                  <a16:creationId xmlns:a16="http://schemas.microsoft.com/office/drawing/2014/main" id="{C5DCC341-D107-BC9C-078B-F0E5A555A632}"/>
                </a:ext>
              </a:extLst>
            </p:cNvPr>
            <p:cNvSpPr>
              <a:spLocks noChangeShapeType="1"/>
            </p:cNvSpPr>
            <p:nvPr/>
          </p:nvSpPr>
          <p:spPr bwMode="auto">
            <a:xfrm>
              <a:off x="1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0" name="Line 60">
              <a:extLst>
                <a:ext uri="{FF2B5EF4-FFF2-40B4-BE49-F238E27FC236}">
                  <a16:creationId xmlns:a16="http://schemas.microsoft.com/office/drawing/2014/main" id="{6898BEE5-95D3-A7CB-479D-660E6605AB29}"/>
                </a:ext>
              </a:extLst>
            </p:cNvPr>
            <p:cNvSpPr>
              <a:spLocks noChangeShapeType="1"/>
            </p:cNvSpPr>
            <p:nvPr/>
          </p:nvSpPr>
          <p:spPr bwMode="auto">
            <a:xfrm rot="10800000" flipH="1">
              <a:off x="19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1" name="Line 61">
              <a:extLst>
                <a:ext uri="{FF2B5EF4-FFF2-40B4-BE49-F238E27FC236}">
                  <a16:creationId xmlns:a16="http://schemas.microsoft.com/office/drawing/2014/main" id="{B42EC820-DC73-7600-013D-4DC1CA3770B5}"/>
                </a:ext>
              </a:extLst>
            </p:cNvPr>
            <p:cNvSpPr>
              <a:spLocks noChangeShapeType="1"/>
            </p:cNvSpPr>
            <p:nvPr/>
          </p:nvSpPr>
          <p:spPr bwMode="auto">
            <a:xfrm rot="10800000" flipH="1">
              <a:off x="2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2" name="Line 62">
              <a:extLst>
                <a:ext uri="{FF2B5EF4-FFF2-40B4-BE49-F238E27FC236}">
                  <a16:creationId xmlns:a16="http://schemas.microsoft.com/office/drawing/2014/main" id="{E2E7F889-47AB-7655-2CF4-F1FD449DBB3C}"/>
                </a:ext>
              </a:extLst>
            </p:cNvPr>
            <p:cNvSpPr>
              <a:spLocks noChangeShapeType="1"/>
            </p:cNvSpPr>
            <p:nvPr/>
          </p:nvSpPr>
          <p:spPr bwMode="auto">
            <a:xfrm>
              <a:off x="22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3" name="Line 63">
              <a:extLst>
                <a:ext uri="{FF2B5EF4-FFF2-40B4-BE49-F238E27FC236}">
                  <a16:creationId xmlns:a16="http://schemas.microsoft.com/office/drawing/2014/main" id="{3C2792E7-50FF-6826-8D34-6E0B0D0BA833}"/>
                </a:ext>
              </a:extLst>
            </p:cNvPr>
            <p:cNvSpPr>
              <a:spLocks noChangeShapeType="1"/>
            </p:cNvSpPr>
            <p:nvPr/>
          </p:nvSpPr>
          <p:spPr bwMode="auto">
            <a:xfrm>
              <a:off x="2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4" name="Line 64">
              <a:extLst>
                <a:ext uri="{FF2B5EF4-FFF2-40B4-BE49-F238E27FC236}">
                  <a16:creationId xmlns:a16="http://schemas.microsoft.com/office/drawing/2014/main" id="{909E454B-985A-473C-A95B-BE591895841C}"/>
                </a:ext>
              </a:extLst>
            </p:cNvPr>
            <p:cNvSpPr>
              <a:spLocks noChangeShapeType="1"/>
            </p:cNvSpPr>
            <p:nvPr/>
          </p:nvSpPr>
          <p:spPr bwMode="auto">
            <a:xfrm rot="10800000" flipH="1">
              <a:off x="2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5" name="Line 65">
              <a:extLst>
                <a:ext uri="{FF2B5EF4-FFF2-40B4-BE49-F238E27FC236}">
                  <a16:creationId xmlns:a16="http://schemas.microsoft.com/office/drawing/2014/main" id="{53FFEE4C-D4A9-437E-EBEF-C8A68E33937B}"/>
                </a:ext>
              </a:extLst>
            </p:cNvPr>
            <p:cNvSpPr>
              <a:spLocks noChangeShapeType="1"/>
            </p:cNvSpPr>
            <p:nvPr/>
          </p:nvSpPr>
          <p:spPr bwMode="auto">
            <a:xfrm>
              <a:off x="2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6" name="Line 66">
              <a:extLst>
                <a:ext uri="{FF2B5EF4-FFF2-40B4-BE49-F238E27FC236}">
                  <a16:creationId xmlns:a16="http://schemas.microsoft.com/office/drawing/2014/main" id="{30E77806-3D88-363D-7512-F84F93EBB579}"/>
                </a:ext>
              </a:extLst>
            </p:cNvPr>
            <p:cNvSpPr>
              <a:spLocks noChangeShapeType="1"/>
            </p:cNvSpPr>
            <p:nvPr/>
          </p:nvSpPr>
          <p:spPr bwMode="auto">
            <a:xfrm>
              <a:off x="128" y="131"/>
              <a:ext cx="16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7" name="Line 67">
              <a:extLst>
                <a:ext uri="{FF2B5EF4-FFF2-40B4-BE49-F238E27FC236}">
                  <a16:creationId xmlns:a16="http://schemas.microsoft.com/office/drawing/2014/main" id="{5C642C31-4219-7A57-84AF-A781333FD8DD}"/>
                </a:ext>
              </a:extLst>
            </p:cNvPr>
            <p:cNvSpPr>
              <a:spLocks noChangeShapeType="1"/>
            </p:cNvSpPr>
            <p:nvPr/>
          </p:nvSpPr>
          <p:spPr bwMode="auto">
            <a:xfrm>
              <a:off x="1222"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8" name="Line 68">
              <a:extLst>
                <a:ext uri="{FF2B5EF4-FFF2-40B4-BE49-F238E27FC236}">
                  <a16:creationId xmlns:a16="http://schemas.microsoft.com/office/drawing/2014/main" id="{17AF0746-306A-50FD-F83F-8C87763CE459}"/>
                </a:ext>
              </a:extLst>
            </p:cNvPr>
            <p:cNvSpPr>
              <a:spLocks noChangeShapeType="1"/>
            </p:cNvSpPr>
            <p:nvPr/>
          </p:nvSpPr>
          <p:spPr bwMode="auto">
            <a:xfrm>
              <a:off x="138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19" name="Line 69">
              <a:extLst>
                <a:ext uri="{FF2B5EF4-FFF2-40B4-BE49-F238E27FC236}">
                  <a16:creationId xmlns:a16="http://schemas.microsoft.com/office/drawing/2014/main" id="{7871B56C-4E9A-F653-80F2-FB4D7FE4DF28}"/>
                </a:ext>
              </a:extLst>
            </p:cNvPr>
            <p:cNvSpPr>
              <a:spLocks noChangeShapeType="1"/>
            </p:cNvSpPr>
            <p:nvPr/>
          </p:nvSpPr>
          <p:spPr bwMode="auto">
            <a:xfrm rot="10800000" flipH="1">
              <a:off x="12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0" name="Line 70">
              <a:extLst>
                <a:ext uri="{FF2B5EF4-FFF2-40B4-BE49-F238E27FC236}">
                  <a16:creationId xmlns:a16="http://schemas.microsoft.com/office/drawing/2014/main" id="{A67855A9-884B-8D4D-A694-FDC26E4E9BD8}"/>
                </a:ext>
              </a:extLst>
            </p:cNvPr>
            <p:cNvSpPr>
              <a:spLocks noChangeShapeType="1"/>
            </p:cNvSpPr>
            <p:nvPr/>
          </p:nvSpPr>
          <p:spPr bwMode="auto">
            <a:xfrm rot="10800000" flipH="1">
              <a:off x="12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1" name="Line 71">
              <a:extLst>
                <a:ext uri="{FF2B5EF4-FFF2-40B4-BE49-F238E27FC236}">
                  <a16:creationId xmlns:a16="http://schemas.microsoft.com/office/drawing/2014/main" id="{2FCD9A50-912E-4823-A19A-9BB9C143F241}"/>
                </a:ext>
              </a:extLst>
            </p:cNvPr>
            <p:cNvSpPr>
              <a:spLocks noChangeShapeType="1"/>
            </p:cNvSpPr>
            <p:nvPr/>
          </p:nvSpPr>
          <p:spPr bwMode="auto">
            <a:xfrm>
              <a:off x="12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2" name="Line 72">
              <a:extLst>
                <a:ext uri="{FF2B5EF4-FFF2-40B4-BE49-F238E27FC236}">
                  <a16:creationId xmlns:a16="http://schemas.microsoft.com/office/drawing/2014/main" id="{1BE9946E-65C1-A010-546A-6266C91E8A26}"/>
                </a:ext>
              </a:extLst>
            </p:cNvPr>
            <p:cNvSpPr>
              <a:spLocks noChangeShapeType="1"/>
            </p:cNvSpPr>
            <p:nvPr/>
          </p:nvSpPr>
          <p:spPr bwMode="auto">
            <a:xfrm>
              <a:off x="12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3" name="Line 73">
              <a:extLst>
                <a:ext uri="{FF2B5EF4-FFF2-40B4-BE49-F238E27FC236}">
                  <a16:creationId xmlns:a16="http://schemas.microsoft.com/office/drawing/2014/main" id="{D6332F97-DCB6-FBE6-C80A-F296BDB7D22C}"/>
                </a:ext>
              </a:extLst>
            </p:cNvPr>
            <p:cNvSpPr>
              <a:spLocks noChangeShapeType="1"/>
            </p:cNvSpPr>
            <p:nvPr/>
          </p:nvSpPr>
          <p:spPr bwMode="auto">
            <a:xfrm rot="10800000" flipH="1">
              <a:off x="1288"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4" name="Line 74">
              <a:extLst>
                <a:ext uri="{FF2B5EF4-FFF2-40B4-BE49-F238E27FC236}">
                  <a16:creationId xmlns:a16="http://schemas.microsoft.com/office/drawing/2014/main" id="{19795B4A-A260-E553-E969-4E14F77C2DB3}"/>
                </a:ext>
              </a:extLst>
            </p:cNvPr>
            <p:cNvSpPr>
              <a:spLocks noChangeShapeType="1"/>
            </p:cNvSpPr>
            <p:nvPr/>
          </p:nvSpPr>
          <p:spPr bwMode="auto">
            <a:xfrm rot="10800000" flipH="1">
              <a:off x="13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5" name="Line 75">
              <a:extLst>
                <a:ext uri="{FF2B5EF4-FFF2-40B4-BE49-F238E27FC236}">
                  <a16:creationId xmlns:a16="http://schemas.microsoft.com/office/drawing/2014/main" id="{2A0236BA-4934-E813-A99F-A20EE32A973C}"/>
                </a:ext>
              </a:extLst>
            </p:cNvPr>
            <p:cNvSpPr>
              <a:spLocks noChangeShapeType="1"/>
            </p:cNvSpPr>
            <p:nvPr/>
          </p:nvSpPr>
          <p:spPr bwMode="auto">
            <a:xfrm>
              <a:off x="1322"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6" name="Line 76">
              <a:extLst>
                <a:ext uri="{FF2B5EF4-FFF2-40B4-BE49-F238E27FC236}">
                  <a16:creationId xmlns:a16="http://schemas.microsoft.com/office/drawing/2014/main" id="{43CD46D7-D533-9795-559A-F5521198C848}"/>
                </a:ext>
              </a:extLst>
            </p:cNvPr>
            <p:cNvSpPr>
              <a:spLocks noChangeShapeType="1"/>
            </p:cNvSpPr>
            <p:nvPr/>
          </p:nvSpPr>
          <p:spPr bwMode="auto">
            <a:xfrm>
              <a:off x="13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7" name="Line 77">
              <a:extLst>
                <a:ext uri="{FF2B5EF4-FFF2-40B4-BE49-F238E27FC236}">
                  <a16:creationId xmlns:a16="http://schemas.microsoft.com/office/drawing/2014/main" id="{BA605388-817D-E4CD-2053-01CBB0B12F65}"/>
                </a:ext>
              </a:extLst>
            </p:cNvPr>
            <p:cNvSpPr>
              <a:spLocks noChangeShapeType="1"/>
            </p:cNvSpPr>
            <p:nvPr/>
          </p:nvSpPr>
          <p:spPr bwMode="auto">
            <a:xfrm rot="10800000" flipH="1">
              <a:off x="13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8" name="Line 78">
              <a:extLst>
                <a:ext uri="{FF2B5EF4-FFF2-40B4-BE49-F238E27FC236}">
                  <a16:creationId xmlns:a16="http://schemas.microsoft.com/office/drawing/2014/main" id="{EBCB4010-D2D7-0341-D30C-7408B98BB6E9}"/>
                </a:ext>
              </a:extLst>
            </p:cNvPr>
            <p:cNvSpPr>
              <a:spLocks noChangeShapeType="1"/>
            </p:cNvSpPr>
            <p:nvPr/>
          </p:nvSpPr>
          <p:spPr bwMode="auto">
            <a:xfrm>
              <a:off x="13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29" name="Line 79">
              <a:extLst>
                <a:ext uri="{FF2B5EF4-FFF2-40B4-BE49-F238E27FC236}">
                  <a16:creationId xmlns:a16="http://schemas.microsoft.com/office/drawing/2014/main" id="{64FC38BD-1ADD-5091-88A6-854D194F0103}"/>
                </a:ext>
              </a:extLst>
            </p:cNvPr>
            <p:cNvSpPr>
              <a:spLocks noChangeShapeType="1"/>
            </p:cNvSpPr>
            <p:nvPr/>
          </p:nvSpPr>
          <p:spPr bwMode="auto">
            <a:xfrm>
              <a:off x="1222" y="131"/>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30" name="Rectangle 80">
              <a:extLst>
                <a:ext uri="{FF2B5EF4-FFF2-40B4-BE49-F238E27FC236}">
                  <a16:creationId xmlns:a16="http://schemas.microsoft.com/office/drawing/2014/main" id="{B5C8BEF5-5DE4-AFA8-488B-1F37A83A0540}"/>
                </a:ext>
              </a:extLst>
            </p:cNvPr>
            <p:cNvSpPr>
              <a:spLocks/>
            </p:cNvSpPr>
            <p:nvPr/>
          </p:nvSpPr>
          <p:spPr bwMode="auto">
            <a:xfrm>
              <a:off x="609" y="18"/>
              <a:ext cx="265" cy="1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31" name="Line 81">
              <a:extLst>
                <a:ext uri="{FF2B5EF4-FFF2-40B4-BE49-F238E27FC236}">
                  <a16:creationId xmlns:a16="http://schemas.microsoft.com/office/drawing/2014/main" id="{01588E97-7A44-5B83-2D3E-153F1AE6FA8B}"/>
                </a:ext>
              </a:extLst>
            </p:cNvPr>
            <p:cNvSpPr>
              <a:spLocks noChangeShapeType="1"/>
            </p:cNvSpPr>
            <p:nvPr/>
          </p:nvSpPr>
          <p:spPr bwMode="auto">
            <a:xfrm>
              <a:off x="211" y="15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32" name="AutoShape 82">
              <a:extLst>
                <a:ext uri="{FF2B5EF4-FFF2-40B4-BE49-F238E27FC236}">
                  <a16:creationId xmlns:a16="http://schemas.microsoft.com/office/drawing/2014/main" id="{3AF3D1A4-48A3-2E30-D211-0AB9B0BB972A}"/>
                </a:ext>
              </a:extLst>
            </p:cNvPr>
            <p:cNvSpPr>
              <a:spLocks/>
            </p:cNvSpPr>
            <p:nvPr/>
          </p:nvSpPr>
          <p:spPr bwMode="auto">
            <a:xfrm>
              <a:off x="202" y="260"/>
              <a:ext cx="18"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21600"/>
                  </a:moveTo>
                  <a:lnTo>
                    <a:pt x="21600" y="0"/>
                  </a:lnTo>
                  <a:lnTo>
                    <a:pt x="0" y="0"/>
                  </a:lnTo>
                  <a:lnTo>
                    <a:pt x="10800" y="21600"/>
                  </a:lnTo>
                  <a:close/>
                  <a:moveTo>
                    <a:pt x="108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33" name="Rectangle 83">
              <a:extLst>
                <a:ext uri="{FF2B5EF4-FFF2-40B4-BE49-F238E27FC236}">
                  <a16:creationId xmlns:a16="http://schemas.microsoft.com/office/drawing/2014/main" id="{1F217EA5-7470-0F8D-C1C0-34A700CB687D}"/>
                </a:ext>
              </a:extLst>
            </p:cNvPr>
            <p:cNvSpPr>
              <a:spLocks/>
            </p:cNvSpPr>
            <p:nvPr/>
          </p:nvSpPr>
          <p:spPr bwMode="auto">
            <a:xfrm>
              <a:off x="1255" y="299"/>
              <a:ext cx="110" cy="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34" name="Rectangle 84">
              <a:extLst>
                <a:ext uri="{FF2B5EF4-FFF2-40B4-BE49-F238E27FC236}">
                  <a16:creationId xmlns:a16="http://schemas.microsoft.com/office/drawing/2014/main" id="{CD8101EF-DFA4-DD0A-F126-F86CA2F4E961}"/>
                </a:ext>
              </a:extLst>
            </p:cNvPr>
            <p:cNvSpPr>
              <a:spLocks/>
            </p:cNvSpPr>
            <p:nvPr/>
          </p:nvSpPr>
          <p:spPr bwMode="auto">
            <a:xfrm>
              <a:off x="1365" y="340"/>
              <a:ext cx="40" cy="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35" name="Oval 85">
              <a:extLst>
                <a:ext uri="{FF2B5EF4-FFF2-40B4-BE49-F238E27FC236}">
                  <a16:creationId xmlns:a16="http://schemas.microsoft.com/office/drawing/2014/main" id="{EC0AE544-5459-3F03-5BEC-48499E347F20}"/>
                </a:ext>
              </a:extLst>
            </p:cNvPr>
            <p:cNvSpPr>
              <a:spLocks/>
            </p:cNvSpPr>
            <p:nvPr/>
          </p:nvSpPr>
          <p:spPr bwMode="auto">
            <a:xfrm>
              <a:off x="12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36" name="Oval 86">
              <a:extLst>
                <a:ext uri="{FF2B5EF4-FFF2-40B4-BE49-F238E27FC236}">
                  <a16:creationId xmlns:a16="http://schemas.microsoft.com/office/drawing/2014/main" id="{ABC23B38-C962-DAA4-5561-4FE553044E38}"/>
                </a:ext>
              </a:extLst>
            </p:cNvPr>
            <p:cNvSpPr>
              <a:spLocks/>
            </p:cNvSpPr>
            <p:nvPr/>
          </p:nvSpPr>
          <p:spPr bwMode="auto">
            <a:xfrm>
              <a:off x="13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37" name="Line 87">
              <a:extLst>
                <a:ext uri="{FF2B5EF4-FFF2-40B4-BE49-F238E27FC236}">
                  <a16:creationId xmlns:a16="http://schemas.microsoft.com/office/drawing/2014/main" id="{52A96832-0538-664F-58AE-7DF14F8FE5A9}"/>
                </a:ext>
              </a:extLst>
            </p:cNvPr>
            <p:cNvSpPr>
              <a:spLocks noChangeShapeType="1"/>
            </p:cNvSpPr>
            <p:nvPr/>
          </p:nvSpPr>
          <p:spPr bwMode="auto">
            <a:xfrm rot="10800000">
              <a:off x="1331" y="445"/>
              <a:ext cx="38"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38" name="Line 88">
              <a:extLst>
                <a:ext uri="{FF2B5EF4-FFF2-40B4-BE49-F238E27FC236}">
                  <a16:creationId xmlns:a16="http://schemas.microsoft.com/office/drawing/2014/main" id="{298F6DBA-83E9-1845-A0C9-24CB9AD52BF6}"/>
                </a:ext>
              </a:extLst>
            </p:cNvPr>
            <p:cNvSpPr>
              <a:spLocks noChangeShapeType="1"/>
            </p:cNvSpPr>
            <p:nvPr/>
          </p:nvSpPr>
          <p:spPr bwMode="auto">
            <a:xfrm rot="10800000">
              <a:off x="1335" y="443"/>
              <a:ext cx="39"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39" name="AutoShape 89">
              <a:extLst>
                <a:ext uri="{FF2B5EF4-FFF2-40B4-BE49-F238E27FC236}">
                  <a16:creationId xmlns:a16="http://schemas.microsoft.com/office/drawing/2014/main" id="{9A341973-AAA7-B54A-53E6-09B979287C3B}"/>
                </a:ext>
              </a:extLst>
            </p:cNvPr>
            <p:cNvSpPr>
              <a:spLocks/>
            </p:cNvSpPr>
            <p:nvPr/>
          </p:nvSpPr>
          <p:spPr bwMode="auto">
            <a:xfrm>
              <a:off x="1318" y="412"/>
              <a:ext cx="30"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592" y="0"/>
                  </a:moveTo>
                  <a:lnTo>
                    <a:pt x="0" y="21600"/>
                  </a:lnTo>
                  <a:lnTo>
                    <a:pt x="21600" y="14827"/>
                  </a:lnTo>
                  <a:lnTo>
                    <a:pt x="2592" y="0"/>
                  </a:lnTo>
                  <a:close/>
                  <a:moveTo>
                    <a:pt x="2592"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40" name="Line 90">
              <a:extLst>
                <a:ext uri="{FF2B5EF4-FFF2-40B4-BE49-F238E27FC236}">
                  <a16:creationId xmlns:a16="http://schemas.microsoft.com/office/drawing/2014/main" id="{F0F4667D-336F-3852-2346-FE0B732940A2}"/>
                </a:ext>
              </a:extLst>
            </p:cNvPr>
            <p:cNvSpPr>
              <a:spLocks noChangeShapeType="1"/>
            </p:cNvSpPr>
            <p:nvPr/>
          </p:nvSpPr>
          <p:spPr bwMode="auto">
            <a:xfrm rot="10800000" flipH="1">
              <a:off x="1305" y="17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41" name="AutoShape 91">
              <a:extLst>
                <a:ext uri="{FF2B5EF4-FFF2-40B4-BE49-F238E27FC236}">
                  <a16:creationId xmlns:a16="http://schemas.microsoft.com/office/drawing/2014/main" id="{228E0A08-6CED-59B7-5D5A-94217EBC89BD}"/>
                </a:ext>
              </a:extLst>
            </p:cNvPr>
            <p:cNvSpPr>
              <a:spLocks/>
            </p:cNvSpPr>
            <p:nvPr/>
          </p:nvSpPr>
          <p:spPr bwMode="auto">
            <a:xfrm>
              <a:off x="1296" y="150"/>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0" y="21600"/>
                  </a:lnTo>
                  <a:lnTo>
                    <a:pt x="21600" y="21600"/>
                  </a:lnTo>
                  <a:lnTo>
                    <a:pt x="10800" y="0"/>
                  </a:lnTo>
                  <a:close/>
                  <a:moveTo>
                    <a:pt x="1080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42" name="Line 92">
              <a:extLst>
                <a:ext uri="{FF2B5EF4-FFF2-40B4-BE49-F238E27FC236}">
                  <a16:creationId xmlns:a16="http://schemas.microsoft.com/office/drawing/2014/main" id="{C4DEE709-18D0-4A8D-4666-68609D98C4A5}"/>
                </a:ext>
              </a:extLst>
            </p:cNvPr>
            <p:cNvSpPr>
              <a:spLocks noChangeShapeType="1"/>
            </p:cNvSpPr>
            <p:nvPr/>
          </p:nvSpPr>
          <p:spPr bwMode="auto">
            <a:xfrm flipH="1">
              <a:off x="1057" y="56"/>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43" name="Line 93">
              <a:extLst>
                <a:ext uri="{FF2B5EF4-FFF2-40B4-BE49-F238E27FC236}">
                  <a16:creationId xmlns:a16="http://schemas.microsoft.com/office/drawing/2014/main" id="{F3568E74-805A-CE4A-0E0B-A58FD23B67BF}"/>
                </a:ext>
              </a:extLst>
            </p:cNvPr>
            <p:cNvSpPr>
              <a:spLocks noChangeShapeType="1"/>
            </p:cNvSpPr>
            <p:nvPr/>
          </p:nvSpPr>
          <p:spPr bwMode="auto">
            <a:xfrm flipH="1">
              <a:off x="909" y="94"/>
              <a:ext cx="19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44" name="AutoShape 94">
              <a:extLst>
                <a:ext uri="{FF2B5EF4-FFF2-40B4-BE49-F238E27FC236}">
                  <a16:creationId xmlns:a16="http://schemas.microsoft.com/office/drawing/2014/main" id="{7B6B95BC-5166-1618-1441-15C40A991E63}"/>
                </a:ext>
              </a:extLst>
            </p:cNvPr>
            <p:cNvSpPr>
              <a:spLocks/>
            </p:cNvSpPr>
            <p:nvPr/>
          </p:nvSpPr>
          <p:spPr bwMode="auto">
            <a:xfrm>
              <a:off x="891" y="83"/>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48"/>
                  </a:moveTo>
                  <a:lnTo>
                    <a:pt x="21600" y="21600"/>
                  </a:lnTo>
                  <a:lnTo>
                    <a:pt x="21600" y="0"/>
                  </a:lnTo>
                  <a:lnTo>
                    <a:pt x="0" y="11148"/>
                  </a:lnTo>
                  <a:close/>
                  <a:moveTo>
                    <a:pt x="0" y="1114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45" name="Line 95">
              <a:extLst>
                <a:ext uri="{FF2B5EF4-FFF2-40B4-BE49-F238E27FC236}">
                  <a16:creationId xmlns:a16="http://schemas.microsoft.com/office/drawing/2014/main" id="{DE183AF1-B090-AC1C-8BED-B638E9675081}"/>
                </a:ext>
              </a:extLst>
            </p:cNvPr>
            <p:cNvSpPr>
              <a:spLocks noChangeShapeType="1"/>
            </p:cNvSpPr>
            <p:nvPr/>
          </p:nvSpPr>
          <p:spPr bwMode="auto">
            <a:xfrm rot="10800000">
              <a:off x="1057" y="56"/>
              <a:ext cx="49"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46" name="Line 96">
              <a:extLst>
                <a:ext uri="{FF2B5EF4-FFF2-40B4-BE49-F238E27FC236}">
                  <a16:creationId xmlns:a16="http://schemas.microsoft.com/office/drawing/2014/main" id="{A40B844F-F27B-C592-E4AA-885E40EAF3FB}"/>
                </a:ext>
              </a:extLst>
            </p:cNvPr>
            <p:cNvSpPr>
              <a:spLocks noChangeShapeType="1"/>
            </p:cNvSpPr>
            <p:nvPr/>
          </p:nvSpPr>
          <p:spPr bwMode="auto">
            <a:xfrm flipH="1">
              <a:off x="242" y="150"/>
              <a:ext cx="499" cy="3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47" name="AutoShape 97">
              <a:extLst>
                <a:ext uri="{FF2B5EF4-FFF2-40B4-BE49-F238E27FC236}">
                  <a16:creationId xmlns:a16="http://schemas.microsoft.com/office/drawing/2014/main" id="{7AEFD2B3-8CB5-F631-F6A4-79DA840031AC}"/>
                </a:ext>
              </a:extLst>
            </p:cNvPr>
            <p:cNvSpPr>
              <a:spLocks/>
            </p:cNvSpPr>
            <p:nvPr/>
          </p:nvSpPr>
          <p:spPr bwMode="auto">
            <a:xfrm>
              <a:off x="228" y="523"/>
              <a:ext cx="20"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8360"/>
                  </a:lnTo>
                  <a:lnTo>
                    <a:pt x="10330"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48" name="Line 98">
              <a:extLst>
                <a:ext uri="{FF2B5EF4-FFF2-40B4-BE49-F238E27FC236}">
                  <a16:creationId xmlns:a16="http://schemas.microsoft.com/office/drawing/2014/main" id="{65C2C88B-5148-C0BF-8ED5-94CDB896B75D}"/>
                </a:ext>
              </a:extLst>
            </p:cNvPr>
            <p:cNvSpPr>
              <a:spLocks noChangeShapeType="1"/>
            </p:cNvSpPr>
            <p:nvPr/>
          </p:nvSpPr>
          <p:spPr bwMode="auto">
            <a:xfrm flipH="1">
              <a:off x="438" y="150"/>
              <a:ext cx="303" cy="3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49" name="AutoShape 99">
              <a:extLst>
                <a:ext uri="{FF2B5EF4-FFF2-40B4-BE49-F238E27FC236}">
                  <a16:creationId xmlns:a16="http://schemas.microsoft.com/office/drawing/2014/main" id="{1B8E78F6-08BE-4525-6E9E-583B627B0ADE}"/>
                </a:ext>
              </a:extLst>
            </p:cNvPr>
            <p:cNvSpPr>
              <a:spLocks/>
            </p:cNvSpPr>
            <p:nvPr/>
          </p:nvSpPr>
          <p:spPr bwMode="auto">
            <a:xfrm>
              <a:off x="426" y="520"/>
              <a:ext cx="20"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3341"/>
                  </a:lnTo>
                  <a:lnTo>
                    <a:pt x="5738"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50" name="Line 100">
              <a:extLst>
                <a:ext uri="{FF2B5EF4-FFF2-40B4-BE49-F238E27FC236}">
                  <a16:creationId xmlns:a16="http://schemas.microsoft.com/office/drawing/2014/main" id="{186B6BBF-41AD-1392-5E0B-5D271EDB5792}"/>
                </a:ext>
              </a:extLst>
            </p:cNvPr>
            <p:cNvSpPr>
              <a:spLocks noChangeShapeType="1"/>
            </p:cNvSpPr>
            <p:nvPr/>
          </p:nvSpPr>
          <p:spPr bwMode="auto">
            <a:xfrm flipH="1">
              <a:off x="663" y="150"/>
              <a:ext cx="78" cy="3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51" name="AutoShape 101">
              <a:extLst>
                <a:ext uri="{FF2B5EF4-FFF2-40B4-BE49-F238E27FC236}">
                  <a16:creationId xmlns:a16="http://schemas.microsoft.com/office/drawing/2014/main" id="{D7352524-60CA-FA68-5CFA-4E96FDB2DAB9}"/>
                </a:ext>
              </a:extLst>
            </p:cNvPr>
            <p:cNvSpPr>
              <a:spLocks/>
            </p:cNvSpPr>
            <p:nvPr/>
          </p:nvSpPr>
          <p:spPr bwMode="auto">
            <a:xfrm>
              <a:off x="654" y="520"/>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760" y="21600"/>
                  </a:moveTo>
                  <a:lnTo>
                    <a:pt x="21600" y="4765"/>
                  </a:lnTo>
                  <a:lnTo>
                    <a:pt x="0" y="0"/>
                  </a:lnTo>
                  <a:lnTo>
                    <a:pt x="5760" y="21600"/>
                  </a:lnTo>
                  <a:close/>
                  <a:moveTo>
                    <a:pt x="576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52" name="Line 102">
              <a:extLst>
                <a:ext uri="{FF2B5EF4-FFF2-40B4-BE49-F238E27FC236}">
                  <a16:creationId xmlns:a16="http://schemas.microsoft.com/office/drawing/2014/main" id="{A90885FE-0CD5-C4E1-7D09-1C24F3349A47}"/>
                </a:ext>
              </a:extLst>
            </p:cNvPr>
            <p:cNvSpPr>
              <a:spLocks noChangeShapeType="1"/>
            </p:cNvSpPr>
            <p:nvPr/>
          </p:nvSpPr>
          <p:spPr bwMode="auto">
            <a:xfrm>
              <a:off x="741" y="150"/>
              <a:ext cx="143" cy="3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53" name="AutoShape 103">
              <a:extLst>
                <a:ext uri="{FF2B5EF4-FFF2-40B4-BE49-F238E27FC236}">
                  <a16:creationId xmlns:a16="http://schemas.microsoft.com/office/drawing/2014/main" id="{E7E419ED-D16C-56C5-2AD8-19AEBA8F4005}"/>
                </a:ext>
              </a:extLst>
            </p:cNvPr>
            <p:cNvSpPr>
              <a:spLocks/>
            </p:cNvSpPr>
            <p:nvPr/>
          </p:nvSpPr>
          <p:spPr bwMode="auto">
            <a:xfrm>
              <a:off x="875" y="538"/>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403" y="21600"/>
                  </a:moveTo>
                  <a:lnTo>
                    <a:pt x="21600" y="0"/>
                  </a:lnTo>
                  <a:lnTo>
                    <a:pt x="0" y="7200"/>
                  </a:lnTo>
                  <a:lnTo>
                    <a:pt x="19403" y="21600"/>
                  </a:lnTo>
                  <a:close/>
                  <a:moveTo>
                    <a:pt x="19403"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54" name="Line 104">
              <a:extLst>
                <a:ext uri="{FF2B5EF4-FFF2-40B4-BE49-F238E27FC236}">
                  <a16:creationId xmlns:a16="http://schemas.microsoft.com/office/drawing/2014/main" id="{EFD5E477-E219-6556-8D25-7020CFD534A1}"/>
                </a:ext>
              </a:extLst>
            </p:cNvPr>
            <p:cNvSpPr>
              <a:spLocks noChangeShapeType="1"/>
            </p:cNvSpPr>
            <p:nvPr/>
          </p:nvSpPr>
          <p:spPr bwMode="auto">
            <a:xfrm>
              <a:off x="741" y="150"/>
              <a:ext cx="598" cy="4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55" name="AutoShape 105">
              <a:extLst>
                <a:ext uri="{FF2B5EF4-FFF2-40B4-BE49-F238E27FC236}">
                  <a16:creationId xmlns:a16="http://schemas.microsoft.com/office/drawing/2014/main" id="{7F577BFC-9BCC-4085-B183-BFCC32319336}"/>
                </a:ext>
              </a:extLst>
            </p:cNvPr>
            <p:cNvSpPr>
              <a:spLocks/>
            </p:cNvSpPr>
            <p:nvPr/>
          </p:nvSpPr>
          <p:spPr bwMode="auto">
            <a:xfrm>
              <a:off x="1334" y="541"/>
              <a:ext cx="21"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9874" y="0"/>
                  </a:lnTo>
                  <a:lnTo>
                    <a:pt x="0" y="19403"/>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56" name="Line 106">
              <a:extLst>
                <a:ext uri="{FF2B5EF4-FFF2-40B4-BE49-F238E27FC236}">
                  <a16:creationId xmlns:a16="http://schemas.microsoft.com/office/drawing/2014/main" id="{82FD8F8D-4047-29E3-768A-F25FBA753581}"/>
                </a:ext>
              </a:extLst>
            </p:cNvPr>
            <p:cNvSpPr>
              <a:spLocks noChangeShapeType="1"/>
            </p:cNvSpPr>
            <p:nvPr/>
          </p:nvSpPr>
          <p:spPr bwMode="auto">
            <a:xfrm>
              <a:off x="741" y="150"/>
              <a:ext cx="369" cy="39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57" name="AutoShape 107">
              <a:extLst>
                <a:ext uri="{FF2B5EF4-FFF2-40B4-BE49-F238E27FC236}">
                  <a16:creationId xmlns:a16="http://schemas.microsoft.com/office/drawing/2014/main" id="{C26C295D-2286-7BEB-A843-62E289818261}"/>
                </a:ext>
              </a:extLst>
            </p:cNvPr>
            <p:cNvSpPr>
              <a:spLocks/>
            </p:cNvSpPr>
            <p:nvPr/>
          </p:nvSpPr>
          <p:spPr bwMode="auto">
            <a:xfrm>
              <a:off x="1103" y="540"/>
              <a:ext cx="20"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863" y="0"/>
                  </a:lnTo>
                  <a:lnTo>
                    <a:pt x="0" y="14954"/>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758" name="AutoShape 108">
              <a:extLst>
                <a:ext uri="{FF2B5EF4-FFF2-40B4-BE49-F238E27FC236}">
                  <a16:creationId xmlns:a16="http://schemas.microsoft.com/office/drawing/2014/main" id="{40BB2290-10C8-2622-A811-855298B451C5}"/>
                </a:ext>
              </a:extLst>
            </p:cNvPr>
            <p:cNvSpPr>
              <a:spLocks/>
            </p:cNvSpPr>
            <p:nvPr/>
          </p:nvSpPr>
          <p:spPr bwMode="auto">
            <a:xfrm>
              <a:off x="0"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759" name="AutoShape 109">
              <a:extLst>
                <a:ext uri="{FF2B5EF4-FFF2-40B4-BE49-F238E27FC236}">
                  <a16:creationId xmlns:a16="http://schemas.microsoft.com/office/drawing/2014/main" id="{F11BD92E-B902-5378-6F39-2132F6B3689A}"/>
                </a:ext>
              </a:extLst>
            </p:cNvPr>
            <p:cNvSpPr>
              <a:spLocks/>
            </p:cNvSpPr>
            <p:nvPr/>
          </p:nvSpPr>
          <p:spPr bwMode="auto">
            <a:xfrm>
              <a:off x="533" y="636"/>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760" name="AutoShape 110">
              <a:extLst>
                <a:ext uri="{FF2B5EF4-FFF2-40B4-BE49-F238E27FC236}">
                  <a16:creationId xmlns:a16="http://schemas.microsoft.com/office/drawing/2014/main" id="{7D261AB1-4374-A947-302C-50E083CF4151}"/>
                </a:ext>
              </a:extLst>
            </p:cNvPr>
            <p:cNvSpPr>
              <a:spLocks/>
            </p:cNvSpPr>
            <p:nvPr/>
          </p:nvSpPr>
          <p:spPr bwMode="auto">
            <a:xfrm>
              <a:off x="758"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99"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761" name="AutoShape 111">
              <a:extLst>
                <a:ext uri="{FF2B5EF4-FFF2-40B4-BE49-F238E27FC236}">
                  <a16:creationId xmlns:a16="http://schemas.microsoft.com/office/drawing/2014/main" id="{2C38A4BE-DA83-5C24-1049-8A97C6AF81AE}"/>
                </a:ext>
              </a:extLst>
            </p:cNvPr>
            <p:cNvSpPr>
              <a:spLocks/>
            </p:cNvSpPr>
            <p:nvPr/>
          </p:nvSpPr>
          <p:spPr bwMode="auto">
            <a:xfrm>
              <a:off x="1007"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3"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762" name="AutoShape 112">
              <a:extLst>
                <a:ext uri="{FF2B5EF4-FFF2-40B4-BE49-F238E27FC236}">
                  <a16:creationId xmlns:a16="http://schemas.microsoft.com/office/drawing/2014/main" id="{ACA95E06-6CD8-2E25-5CBC-8670240B1A8C}"/>
                </a:ext>
              </a:extLst>
            </p:cNvPr>
            <p:cNvSpPr>
              <a:spLocks/>
            </p:cNvSpPr>
            <p:nvPr/>
          </p:nvSpPr>
          <p:spPr bwMode="auto">
            <a:xfrm>
              <a:off x="1239"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1"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763" name="Line 113">
              <a:extLst>
                <a:ext uri="{FF2B5EF4-FFF2-40B4-BE49-F238E27FC236}">
                  <a16:creationId xmlns:a16="http://schemas.microsoft.com/office/drawing/2014/main" id="{A6C1D7A2-DB2D-986F-9D4C-417D86D5DDCD}"/>
                </a:ext>
              </a:extLst>
            </p:cNvPr>
            <p:cNvSpPr>
              <a:spLocks noChangeShapeType="1"/>
            </p:cNvSpPr>
            <p:nvPr/>
          </p:nvSpPr>
          <p:spPr bwMode="auto">
            <a:xfrm>
              <a:off x="21" y="832"/>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64" name="Line 114">
              <a:extLst>
                <a:ext uri="{FF2B5EF4-FFF2-40B4-BE49-F238E27FC236}">
                  <a16:creationId xmlns:a16="http://schemas.microsoft.com/office/drawing/2014/main" id="{B4C2B5A2-9D68-C105-502A-8982E86C6C5E}"/>
                </a:ext>
              </a:extLst>
            </p:cNvPr>
            <p:cNvSpPr>
              <a:spLocks noChangeShapeType="1"/>
            </p:cNvSpPr>
            <p:nvPr/>
          </p:nvSpPr>
          <p:spPr bwMode="auto">
            <a:xfrm>
              <a:off x="113" y="873"/>
              <a:ext cx="1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65" name="Line 115">
              <a:extLst>
                <a:ext uri="{FF2B5EF4-FFF2-40B4-BE49-F238E27FC236}">
                  <a16:creationId xmlns:a16="http://schemas.microsoft.com/office/drawing/2014/main" id="{225E4C0A-2995-8513-6BEF-FD8D7BEBFA0F}"/>
                </a:ext>
              </a:extLst>
            </p:cNvPr>
            <p:cNvSpPr>
              <a:spLocks noChangeShapeType="1"/>
            </p:cNvSpPr>
            <p:nvPr/>
          </p:nvSpPr>
          <p:spPr bwMode="auto">
            <a:xfrm>
              <a:off x="332" y="873"/>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66" name="Line 116">
              <a:extLst>
                <a:ext uri="{FF2B5EF4-FFF2-40B4-BE49-F238E27FC236}">
                  <a16:creationId xmlns:a16="http://schemas.microsoft.com/office/drawing/2014/main" id="{BF5FBA5D-1280-AB3C-33A7-710CBC917F9E}"/>
                </a:ext>
              </a:extLst>
            </p:cNvPr>
            <p:cNvSpPr>
              <a:spLocks noChangeShapeType="1"/>
            </p:cNvSpPr>
            <p:nvPr/>
          </p:nvSpPr>
          <p:spPr bwMode="auto">
            <a:xfrm>
              <a:off x="581"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67" name="Line 117">
              <a:extLst>
                <a:ext uri="{FF2B5EF4-FFF2-40B4-BE49-F238E27FC236}">
                  <a16:creationId xmlns:a16="http://schemas.microsoft.com/office/drawing/2014/main" id="{949B71C9-DFDF-DCFC-B421-89B2B5CBE4EF}"/>
                </a:ext>
              </a:extLst>
            </p:cNvPr>
            <p:cNvSpPr>
              <a:spLocks noChangeShapeType="1"/>
            </p:cNvSpPr>
            <p:nvPr/>
          </p:nvSpPr>
          <p:spPr bwMode="auto">
            <a:xfrm>
              <a:off x="830"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68" name="Line 118">
              <a:extLst>
                <a:ext uri="{FF2B5EF4-FFF2-40B4-BE49-F238E27FC236}">
                  <a16:creationId xmlns:a16="http://schemas.microsoft.com/office/drawing/2014/main" id="{3D044441-C856-7E9A-C42F-DD64E3A99C01}"/>
                </a:ext>
              </a:extLst>
            </p:cNvPr>
            <p:cNvSpPr>
              <a:spLocks noChangeShapeType="1"/>
            </p:cNvSpPr>
            <p:nvPr/>
          </p:nvSpPr>
          <p:spPr bwMode="auto">
            <a:xfrm>
              <a:off x="1078" y="873"/>
              <a:ext cx="1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69" name="Line 119">
              <a:extLst>
                <a:ext uri="{FF2B5EF4-FFF2-40B4-BE49-F238E27FC236}">
                  <a16:creationId xmlns:a16="http://schemas.microsoft.com/office/drawing/2014/main" id="{D1DDEC64-71D0-A6DA-8578-F877AFC5C2B4}"/>
                </a:ext>
              </a:extLst>
            </p:cNvPr>
            <p:cNvSpPr>
              <a:spLocks noChangeShapeType="1"/>
            </p:cNvSpPr>
            <p:nvPr/>
          </p:nvSpPr>
          <p:spPr bwMode="auto">
            <a:xfrm>
              <a:off x="498"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0" name="Line 120">
              <a:extLst>
                <a:ext uri="{FF2B5EF4-FFF2-40B4-BE49-F238E27FC236}">
                  <a16:creationId xmlns:a16="http://schemas.microsoft.com/office/drawing/2014/main" id="{A2366314-3D5E-8474-73D5-93F79A1CABA9}"/>
                </a:ext>
              </a:extLst>
            </p:cNvPr>
            <p:cNvSpPr>
              <a:spLocks noChangeShapeType="1"/>
            </p:cNvSpPr>
            <p:nvPr/>
          </p:nvSpPr>
          <p:spPr bwMode="auto">
            <a:xfrm>
              <a:off x="746" y="836"/>
              <a:ext cx="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1" name="Line 121">
              <a:extLst>
                <a:ext uri="{FF2B5EF4-FFF2-40B4-BE49-F238E27FC236}">
                  <a16:creationId xmlns:a16="http://schemas.microsoft.com/office/drawing/2014/main" id="{6B0682F5-FEF0-9710-F647-ABB8EC479818}"/>
                </a:ext>
              </a:extLst>
            </p:cNvPr>
            <p:cNvSpPr>
              <a:spLocks noChangeShapeType="1"/>
            </p:cNvSpPr>
            <p:nvPr/>
          </p:nvSpPr>
          <p:spPr bwMode="auto">
            <a:xfrm>
              <a:off x="995"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2" name="Line 122">
              <a:extLst>
                <a:ext uri="{FF2B5EF4-FFF2-40B4-BE49-F238E27FC236}">
                  <a16:creationId xmlns:a16="http://schemas.microsoft.com/office/drawing/2014/main" id="{EAFC79B4-35CD-DDC2-6B3A-25065FF14CDB}"/>
                </a:ext>
              </a:extLst>
            </p:cNvPr>
            <p:cNvSpPr>
              <a:spLocks noChangeShapeType="1"/>
            </p:cNvSpPr>
            <p:nvPr/>
          </p:nvSpPr>
          <p:spPr bwMode="auto">
            <a:xfrm>
              <a:off x="1227"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3" name="Line 123">
              <a:extLst>
                <a:ext uri="{FF2B5EF4-FFF2-40B4-BE49-F238E27FC236}">
                  <a16:creationId xmlns:a16="http://schemas.microsoft.com/office/drawing/2014/main" id="{4D121B25-4C7B-BB30-E2CF-5203EAA68BB4}"/>
                </a:ext>
              </a:extLst>
            </p:cNvPr>
            <p:cNvSpPr>
              <a:spLocks noChangeShapeType="1"/>
            </p:cNvSpPr>
            <p:nvPr/>
          </p:nvSpPr>
          <p:spPr bwMode="auto">
            <a:xfrm>
              <a:off x="498"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4" name="Line 124">
              <a:extLst>
                <a:ext uri="{FF2B5EF4-FFF2-40B4-BE49-F238E27FC236}">
                  <a16:creationId xmlns:a16="http://schemas.microsoft.com/office/drawing/2014/main" id="{3000D13C-842E-C0D3-7232-AE2D751D9D26}"/>
                </a:ext>
              </a:extLst>
            </p:cNvPr>
            <p:cNvSpPr>
              <a:spLocks noChangeShapeType="1"/>
            </p:cNvSpPr>
            <p:nvPr/>
          </p:nvSpPr>
          <p:spPr bwMode="auto">
            <a:xfrm>
              <a:off x="581"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5" name="Line 125">
              <a:extLst>
                <a:ext uri="{FF2B5EF4-FFF2-40B4-BE49-F238E27FC236}">
                  <a16:creationId xmlns:a16="http://schemas.microsoft.com/office/drawing/2014/main" id="{285A4870-B406-5092-0522-8291CADC2E6E}"/>
                </a:ext>
              </a:extLst>
            </p:cNvPr>
            <p:cNvSpPr>
              <a:spLocks noChangeShapeType="1"/>
            </p:cNvSpPr>
            <p:nvPr/>
          </p:nvSpPr>
          <p:spPr bwMode="auto">
            <a:xfrm>
              <a:off x="746"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6" name="Line 126">
              <a:extLst>
                <a:ext uri="{FF2B5EF4-FFF2-40B4-BE49-F238E27FC236}">
                  <a16:creationId xmlns:a16="http://schemas.microsoft.com/office/drawing/2014/main" id="{DCB1B6F2-CD97-98B0-397C-43A5DC4E3B16}"/>
                </a:ext>
              </a:extLst>
            </p:cNvPr>
            <p:cNvSpPr>
              <a:spLocks noChangeShapeType="1"/>
            </p:cNvSpPr>
            <p:nvPr/>
          </p:nvSpPr>
          <p:spPr bwMode="auto">
            <a:xfrm>
              <a:off x="830"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7" name="Line 127">
              <a:extLst>
                <a:ext uri="{FF2B5EF4-FFF2-40B4-BE49-F238E27FC236}">
                  <a16:creationId xmlns:a16="http://schemas.microsoft.com/office/drawing/2014/main" id="{3BC3415E-C299-F6C7-E5F1-EB262B707690}"/>
                </a:ext>
              </a:extLst>
            </p:cNvPr>
            <p:cNvSpPr>
              <a:spLocks noChangeShapeType="1"/>
            </p:cNvSpPr>
            <p:nvPr/>
          </p:nvSpPr>
          <p:spPr bwMode="auto">
            <a:xfrm>
              <a:off x="995"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8" name="Line 128">
              <a:extLst>
                <a:ext uri="{FF2B5EF4-FFF2-40B4-BE49-F238E27FC236}">
                  <a16:creationId xmlns:a16="http://schemas.microsoft.com/office/drawing/2014/main" id="{2D0FE6DD-8ABE-BF18-3F0C-300C202BD115}"/>
                </a:ext>
              </a:extLst>
            </p:cNvPr>
            <p:cNvSpPr>
              <a:spLocks noChangeShapeType="1"/>
            </p:cNvSpPr>
            <p:nvPr/>
          </p:nvSpPr>
          <p:spPr bwMode="auto">
            <a:xfrm>
              <a:off x="1078"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79" name="Line 129">
              <a:extLst>
                <a:ext uri="{FF2B5EF4-FFF2-40B4-BE49-F238E27FC236}">
                  <a16:creationId xmlns:a16="http://schemas.microsoft.com/office/drawing/2014/main" id="{57070469-4391-7065-060A-3A3790C95913}"/>
                </a:ext>
              </a:extLst>
            </p:cNvPr>
            <p:cNvSpPr>
              <a:spLocks noChangeShapeType="1"/>
            </p:cNvSpPr>
            <p:nvPr/>
          </p:nvSpPr>
          <p:spPr bwMode="auto">
            <a:xfrm>
              <a:off x="1227"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80" name="Line 130">
              <a:extLst>
                <a:ext uri="{FF2B5EF4-FFF2-40B4-BE49-F238E27FC236}">
                  <a16:creationId xmlns:a16="http://schemas.microsoft.com/office/drawing/2014/main" id="{80930AF7-788B-DDCD-FE99-37BD4B1A3245}"/>
                </a:ext>
              </a:extLst>
            </p:cNvPr>
            <p:cNvSpPr>
              <a:spLocks noChangeShapeType="1"/>
            </p:cNvSpPr>
            <p:nvPr/>
          </p:nvSpPr>
          <p:spPr bwMode="auto">
            <a:xfrm>
              <a:off x="1310"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81" name="Rectangle 131">
              <a:extLst>
                <a:ext uri="{FF2B5EF4-FFF2-40B4-BE49-F238E27FC236}">
                  <a16:creationId xmlns:a16="http://schemas.microsoft.com/office/drawing/2014/main" id="{D52D940B-78FC-9462-DBDD-4092F2777539}"/>
                </a:ext>
              </a:extLst>
            </p:cNvPr>
            <p:cNvSpPr>
              <a:spLocks/>
            </p:cNvSpPr>
            <p:nvPr/>
          </p:nvSpPr>
          <p:spPr bwMode="auto">
            <a:xfrm>
              <a:off x="386" y="406"/>
              <a:ext cx="774" cy="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82" name="Rectangle 132">
              <a:extLst>
                <a:ext uri="{FF2B5EF4-FFF2-40B4-BE49-F238E27FC236}">
                  <a16:creationId xmlns:a16="http://schemas.microsoft.com/office/drawing/2014/main" id="{28D6FA7C-2E4D-D40B-C5EC-EF543E77A320}"/>
                </a:ext>
              </a:extLst>
            </p:cNvPr>
            <p:cNvSpPr>
              <a:spLocks/>
            </p:cNvSpPr>
            <p:nvPr/>
          </p:nvSpPr>
          <p:spPr bwMode="auto">
            <a:xfrm>
              <a:off x="588" y="233"/>
              <a:ext cx="332" cy="5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783" name="Rectangle 133">
              <a:extLst>
                <a:ext uri="{FF2B5EF4-FFF2-40B4-BE49-F238E27FC236}">
                  <a16:creationId xmlns:a16="http://schemas.microsoft.com/office/drawing/2014/main" id="{F29D2A72-E557-5550-AB19-E5FB1DB60F85}"/>
                </a:ext>
              </a:extLst>
            </p:cNvPr>
            <p:cNvSpPr>
              <a:spLocks/>
            </p:cNvSpPr>
            <p:nvPr/>
          </p:nvSpPr>
          <p:spPr bwMode="auto">
            <a:xfrm>
              <a:off x="515"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784" name="Rectangle 134">
              <a:extLst>
                <a:ext uri="{FF2B5EF4-FFF2-40B4-BE49-F238E27FC236}">
                  <a16:creationId xmlns:a16="http://schemas.microsoft.com/office/drawing/2014/main" id="{A762942F-17DE-AB8A-3767-C7A237093FD4}"/>
                </a:ext>
              </a:extLst>
            </p:cNvPr>
            <p:cNvSpPr>
              <a:spLocks/>
            </p:cNvSpPr>
            <p:nvPr/>
          </p:nvSpPr>
          <p:spPr bwMode="auto">
            <a:xfrm>
              <a:off x="734"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785" name="Rectangle 135">
              <a:extLst>
                <a:ext uri="{FF2B5EF4-FFF2-40B4-BE49-F238E27FC236}">
                  <a16:creationId xmlns:a16="http://schemas.microsoft.com/office/drawing/2014/main" id="{D41DB432-9F7C-CD3F-072C-BEE72E7F93F6}"/>
                </a:ext>
              </a:extLst>
            </p:cNvPr>
            <p:cNvSpPr>
              <a:spLocks/>
            </p:cNvSpPr>
            <p:nvPr/>
          </p:nvSpPr>
          <p:spPr bwMode="auto">
            <a:xfrm>
              <a:off x="975"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786" name="Rectangle 136">
              <a:extLst>
                <a:ext uri="{FF2B5EF4-FFF2-40B4-BE49-F238E27FC236}">
                  <a16:creationId xmlns:a16="http://schemas.microsoft.com/office/drawing/2014/main" id="{B54DAA9C-9B50-344F-73B1-E4F5BACB4B97}"/>
                </a:ext>
              </a:extLst>
            </p:cNvPr>
            <p:cNvSpPr>
              <a:spLocks/>
            </p:cNvSpPr>
            <p:nvPr/>
          </p:nvSpPr>
          <p:spPr bwMode="auto">
            <a:xfrm>
              <a:off x="1214"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787" name="Line 137">
              <a:extLst>
                <a:ext uri="{FF2B5EF4-FFF2-40B4-BE49-F238E27FC236}">
                  <a16:creationId xmlns:a16="http://schemas.microsoft.com/office/drawing/2014/main" id="{3DA1B43D-A062-FF69-BBAC-98BBDA5994F6}"/>
                </a:ext>
              </a:extLst>
            </p:cNvPr>
            <p:cNvSpPr>
              <a:spLocks noChangeShapeType="1"/>
            </p:cNvSpPr>
            <p:nvPr/>
          </p:nvSpPr>
          <p:spPr bwMode="auto">
            <a:xfrm rot="10800000" flipH="1">
              <a:off x="332" y="832"/>
              <a:ext cx="1" cy="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88" name="Line 138">
              <a:extLst>
                <a:ext uri="{FF2B5EF4-FFF2-40B4-BE49-F238E27FC236}">
                  <a16:creationId xmlns:a16="http://schemas.microsoft.com/office/drawing/2014/main" id="{CCDF5D9E-AE5A-4C12-0E97-5B04E9EE8586}"/>
                </a:ext>
              </a:extLst>
            </p:cNvPr>
            <p:cNvSpPr>
              <a:spLocks noChangeShapeType="1"/>
            </p:cNvSpPr>
            <p:nvPr/>
          </p:nvSpPr>
          <p:spPr bwMode="auto">
            <a:xfrm flipH="1">
              <a:off x="240" y="832"/>
              <a:ext cx="9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789" name="Line 139">
              <a:extLst>
                <a:ext uri="{FF2B5EF4-FFF2-40B4-BE49-F238E27FC236}">
                  <a16:creationId xmlns:a16="http://schemas.microsoft.com/office/drawing/2014/main" id="{25246910-D8DE-A96D-8256-D30E85E0287D}"/>
                </a:ext>
              </a:extLst>
            </p:cNvPr>
            <p:cNvSpPr>
              <a:spLocks noChangeShapeType="1"/>
            </p:cNvSpPr>
            <p:nvPr/>
          </p:nvSpPr>
          <p:spPr bwMode="auto">
            <a:xfrm>
              <a:off x="240" y="832"/>
              <a:ext cx="1" cy="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grpSp>
      <p:grpSp>
        <p:nvGrpSpPr>
          <p:cNvPr id="52227" name="Group 140">
            <a:extLst>
              <a:ext uri="{FF2B5EF4-FFF2-40B4-BE49-F238E27FC236}">
                <a16:creationId xmlns:a16="http://schemas.microsoft.com/office/drawing/2014/main" id="{4F5E4333-5C27-F3EF-1FE7-F6D9D07A5465}"/>
              </a:ext>
            </a:extLst>
          </p:cNvPr>
          <p:cNvGrpSpPr>
            <a:grpSpLocks/>
          </p:cNvGrpSpPr>
          <p:nvPr/>
        </p:nvGrpSpPr>
        <p:grpSpPr bwMode="auto">
          <a:xfrm>
            <a:off x="4773613" y="4456113"/>
            <a:ext cx="2282825" cy="1387475"/>
            <a:chOff x="0" y="0"/>
            <a:chExt cx="1438" cy="874"/>
          </a:xfrm>
        </p:grpSpPr>
        <p:sp>
          <p:nvSpPr>
            <p:cNvPr id="52516" name="AutoShape 141">
              <a:extLst>
                <a:ext uri="{FF2B5EF4-FFF2-40B4-BE49-F238E27FC236}">
                  <a16:creationId xmlns:a16="http://schemas.microsoft.com/office/drawing/2014/main" id="{F6E2E847-B8FA-6EDD-C919-E5244E159DB1}"/>
                </a:ext>
              </a:extLst>
            </p:cNvPr>
            <p:cNvSpPr>
              <a:spLocks/>
            </p:cNvSpPr>
            <p:nvPr/>
          </p:nvSpPr>
          <p:spPr bwMode="auto">
            <a:xfrm>
              <a:off x="735" y="17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17" name="AutoShape 142">
              <a:extLst>
                <a:ext uri="{FF2B5EF4-FFF2-40B4-BE49-F238E27FC236}">
                  <a16:creationId xmlns:a16="http://schemas.microsoft.com/office/drawing/2014/main" id="{5354179F-77C4-E793-0062-2980ADF13809}"/>
                </a:ext>
              </a:extLst>
            </p:cNvPr>
            <p:cNvSpPr>
              <a:spLocks/>
            </p:cNvSpPr>
            <p:nvPr/>
          </p:nvSpPr>
          <p:spPr bwMode="auto">
            <a:xfrm>
              <a:off x="735" y="189"/>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18" name="AutoShape 143">
              <a:extLst>
                <a:ext uri="{FF2B5EF4-FFF2-40B4-BE49-F238E27FC236}">
                  <a16:creationId xmlns:a16="http://schemas.microsoft.com/office/drawing/2014/main" id="{25D50B49-5146-DB53-EEB9-0CAA514310A6}"/>
                </a:ext>
              </a:extLst>
            </p:cNvPr>
            <p:cNvSpPr>
              <a:spLocks/>
            </p:cNvSpPr>
            <p:nvPr/>
          </p:nvSpPr>
          <p:spPr bwMode="auto">
            <a:xfrm>
              <a:off x="735" y="207"/>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19" name="AutoShape 144">
              <a:extLst>
                <a:ext uri="{FF2B5EF4-FFF2-40B4-BE49-F238E27FC236}">
                  <a16:creationId xmlns:a16="http://schemas.microsoft.com/office/drawing/2014/main" id="{1B25C854-F682-1BFE-4E42-5F3083A527F9}"/>
                </a:ext>
              </a:extLst>
            </p:cNvPr>
            <p:cNvSpPr>
              <a:spLocks/>
            </p:cNvSpPr>
            <p:nvPr/>
          </p:nvSpPr>
          <p:spPr bwMode="auto">
            <a:xfrm>
              <a:off x="735" y="225"/>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0" name="AutoShape 145">
              <a:extLst>
                <a:ext uri="{FF2B5EF4-FFF2-40B4-BE49-F238E27FC236}">
                  <a16:creationId xmlns:a16="http://schemas.microsoft.com/office/drawing/2014/main" id="{965C9847-DA48-7913-7E7D-831DDBC2A74F}"/>
                </a:ext>
              </a:extLst>
            </p:cNvPr>
            <p:cNvSpPr>
              <a:spLocks/>
            </p:cNvSpPr>
            <p:nvPr/>
          </p:nvSpPr>
          <p:spPr bwMode="auto">
            <a:xfrm>
              <a:off x="735" y="243"/>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1" name="AutoShape 146">
              <a:extLst>
                <a:ext uri="{FF2B5EF4-FFF2-40B4-BE49-F238E27FC236}">
                  <a16:creationId xmlns:a16="http://schemas.microsoft.com/office/drawing/2014/main" id="{578D8359-DB31-6C70-5C80-2175337D68B4}"/>
                </a:ext>
              </a:extLst>
            </p:cNvPr>
            <p:cNvSpPr>
              <a:spLocks/>
            </p:cNvSpPr>
            <p:nvPr/>
          </p:nvSpPr>
          <p:spPr bwMode="auto">
            <a:xfrm>
              <a:off x="735" y="26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2" name="AutoShape 147">
              <a:extLst>
                <a:ext uri="{FF2B5EF4-FFF2-40B4-BE49-F238E27FC236}">
                  <a16:creationId xmlns:a16="http://schemas.microsoft.com/office/drawing/2014/main" id="{7A3405B0-5C68-3B1F-2A4D-B46D860B0179}"/>
                </a:ext>
              </a:extLst>
            </p:cNvPr>
            <p:cNvSpPr>
              <a:spLocks/>
            </p:cNvSpPr>
            <p:nvPr/>
          </p:nvSpPr>
          <p:spPr bwMode="auto">
            <a:xfrm>
              <a:off x="735" y="278"/>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3" name="AutoShape 148">
              <a:extLst>
                <a:ext uri="{FF2B5EF4-FFF2-40B4-BE49-F238E27FC236}">
                  <a16:creationId xmlns:a16="http://schemas.microsoft.com/office/drawing/2014/main" id="{0896F0A2-10B4-0FE8-5CF6-28C15F4F0435}"/>
                </a:ext>
              </a:extLst>
            </p:cNvPr>
            <p:cNvSpPr>
              <a:spLocks/>
            </p:cNvSpPr>
            <p:nvPr/>
          </p:nvSpPr>
          <p:spPr bwMode="auto">
            <a:xfrm>
              <a:off x="735" y="296"/>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4" name="AutoShape 149">
              <a:extLst>
                <a:ext uri="{FF2B5EF4-FFF2-40B4-BE49-F238E27FC236}">
                  <a16:creationId xmlns:a16="http://schemas.microsoft.com/office/drawing/2014/main" id="{9F3B5BB1-E288-671F-3628-1F06B86AD644}"/>
                </a:ext>
              </a:extLst>
            </p:cNvPr>
            <p:cNvSpPr>
              <a:spLocks/>
            </p:cNvSpPr>
            <p:nvPr/>
          </p:nvSpPr>
          <p:spPr bwMode="auto">
            <a:xfrm>
              <a:off x="735" y="314"/>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5" name="AutoShape 150">
              <a:extLst>
                <a:ext uri="{FF2B5EF4-FFF2-40B4-BE49-F238E27FC236}">
                  <a16:creationId xmlns:a16="http://schemas.microsoft.com/office/drawing/2014/main" id="{A70A6E5F-388F-2A85-F530-0EC8D9F69B34}"/>
                </a:ext>
              </a:extLst>
            </p:cNvPr>
            <p:cNvSpPr>
              <a:spLocks/>
            </p:cNvSpPr>
            <p:nvPr/>
          </p:nvSpPr>
          <p:spPr bwMode="auto">
            <a:xfrm>
              <a:off x="735" y="332"/>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6" name="AutoShape 151">
              <a:extLst>
                <a:ext uri="{FF2B5EF4-FFF2-40B4-BE49-F238E27FC236}">
                  <a16:creationId xmlns:a16="http://schemas.microsoft.com/office/drawing/2014/main" id="{D96CCD7E-DF7A-9D63-911E-8D61A3AC9DE6}"/>
                </a:ext>
              </a:extLst>
            </p:cNvPr>
            <p:cNvSpPr>
              <a:spLocks/>
            </p:cNvSpPr>
            <p:nvPr/>
          </p:nvSpPr>
          <p:spPr bwMode="auto">
            <a:xfrm>
              <a:off x="735" y="350"/>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7" name="AutoShape 152">
              <a:extLst>
                <a:ext uri="{FF2B5EF4-FFF2-40B4-BE49-F238E27FC236}">
                  <a16:creationId xmlns:a16="http://schemas.microsoft.com/office/drawing/2014/main" id="{7F53CDF4-F748-0AEE-A5E6-239A9B642249}"/>
                </a:ext>
              </a:extLst>
            </p:cNvPr>
            <p:cNvSpPr>
              <a:spLocks/>
            </p:cNvSpPr>
            <p:nvPr/>
          </p:nvSpPr>
          <p:spPr bwMode="auto">
            <a:xfrm>
              <a:off x="735" y="367"/>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8" name="AutoShape 153">
              <a:extLst>
                <a:ext uri="{FF2B5EF4-FFF2-40B4-BE49-F238E27FC236}">
                  <a16:creationId xmlns:a16="http://schemas.microsoft.com/office/drawing/2014/main" id="{DFA65D36-9074-1686-E6DB-83D26D36F524}"/>
                </a:ext>
              </a:extLst>
            </p:cNvPr>
            <p:cNvSpPr>
              <a:spLocks/>
            </p:cNvSpPr>
            <p:nvPr/>
          </p:nvSpPr>
          <p:spPr bwMode="auto">
            <a:xfrm>
              <a:off x="735" y="385"/>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29" name="AutoShape 154">
              <a:extLst>
                <a:ext uri="{FF2B5EF4-FFF2-40B4-BE49-F238E27FC236}">
                  <a16:creationId xmlns:a16="http://schemas.microsoft.com/office/drawing/2014/main" id="{91CF8574-C0FE-9981-642B-62C7C722B564}"/>
                </a:ext>
              </a:extLst>
            </p:cNvPr>
            <p:cNvSpPr>
              <a:spLocks/>
            </p:cNvSpPr>
            <p:nvPr/>
          </p:nvSpPr>
          <p:spPr bwMode="auto">
            <a:xfrm>
              <a:off x="726" y="150"/>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39" y="0"/>
                  </a:moveTo>
                  <a:lnTo>
                    <a:pt x="0" y="21600"/>
                  </a:lnTo>
                  <a:lnTo>
                    <a:pt x="21600" y="21600"/>
                  </a:lnTo>
                  <a:lnTo>
                    <a:pt x="10639" y="0"/>
                  </a:lnTo>
                  <a:close/>
                  <a:moveTo>
                    <a:pt x="10639"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30" name="Line 155">
              <a:extLst>
                <a:ext uri="{FF2B5EF4-FFF2-40B4-BE49-F238E27FC236}">
                  <a16:creationId xmlns:a16="http://schemas.microsoft.com/office/drawing/2014/main" id="{F6AEF6AB-AEAE-6CD1-B325-1CE0F3272938}"/>
                </a:ext>
              </a:extLst>
            </p:cNvPr>
            <p:cNvSpPr>
              <a:spLocks noChangeShapeType="1"/>
            </p:cNvSpPr>
            <p:nvPr/>
          </p:nvSpPr>
          <p:spPr bwMode="auto">
            <a:xfrm rot="10800000" flipH="1">
              <a:off x="113" y="832"/>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31" name="Line 156">
              <a:extLst>
                <a:ext uri="{FF2B5EF4-FFF2-40B4-BE49-F238E27FC236}">
                  <a16:creationId xmlns:a16="http://schemas.microsoft.com/office/drawing/2014/main" id="{4979C16A-5119-7943-63A2-9AD6FC1345D8}"/>
                </a:ext>
              </a:extLst>
            </p:cNvPr>
            <p:cNvSpPr>
              <a:spLocks noChangeShapeType="1"/>
            </p:cNvSpPr>
            <p:nvPr/>
          </p:nvSpPr>
          <p:spPr bwMode="auto">
            <a:xfrm flipH="1">
              <a:off x="332" y="88"/>
              <a:ext cx="25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32" name="AutoShape 157">
              <a:extLst>
                <a:ext uri="{FF2B5EF4-FFF2-40B4-BE49-F238E27FC236}">
                  <a16:creationId xmlns:a16="http://schemas.microsoft.com/office/drawing/2014/main" id="{E9D4B722-2EBC-C4BB-C477-86CC903FBE0A}"/>
                </a:ext>
              </a:extLst>
            </p:cNvPr>
            <p:cNvSpPr>
              <a:spLocks/>
            </p:cNvSpPr>
            <p:nvPr/>
          </p:nvSpPr>
          <p:spPr bwMode="auto">
            <a:xfrm>
              <a:off x="313" y="76"/>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18"/>
                  </a:moveTo>
                  <a:lnTo>
                    <a:pt x="21600" y="21600"/>
                  </a:lnTo>
                  <a:lnTo>
                    <a:pt x="21600" y="0"/>
                  </a:lnTo>
                  <a:lnTo>
                    <a:pt x="0" y="11118"/>
                  </a:lnTo>
                  <a:close/>
                  <a:moveTo>
                    <a:pt x="0" y="1111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33" name="Rectangle 158">
              <a:extLst>
                <a:ext uri="{FF2B5EF4-FFF2-40B4-BE49-F238E27FC236}">
                  <a16:creationId xmlns:a16="http://schemas.microsoft.com/office/drawing/2014/main" id="{71AD4168-CEBA-F6BB-7513-D9903464495E}"/>
                </a:ext>
              </a:extLst>
            </p:cNvPr>
            <p:cNvSpPr>
              <a:spLocks/>
            </p:cNvSpPr>
            <p:nvPr/>
          </p:nvSpPr>
          <p:spPr bwMode="auto">
            <a:xfrm>
              <a:off x="95" y="580"/>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34" name="Rectangle 159">
              <a:extLst>
                <a:ext uri="{FF2B5EF4-FFF2-40B4-BE49-F238E27FC236}">
                  <a16:creationId xmlns:a16="http://schemas.microsoft.com/office/drawing/2014/main" id="{3F15424F-722E-8853-996F-8D02F2DCBCCC}"/>
                </a:ext>
              </a:extLst>
            </p:cNvPr>
            <p:cNvSpPr>
              <a:spLocks/>
            </p:cNvSpPr>
            <p:nvPr/>
          </p:nvSpPr>
          <p:spPr bwMode="auto">
            <a:xfrm>
              <a:off x="100"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35" name="Rectangle 160">
              <a:extLst>
                <a:ext uri="{FF2B5EF4-FFF2-40B4-BE49-F238E27FC236}">
                  <a16:creationId xmlns:a16="http://schemas.microsoft.com/office/drawing/2014/main" id="{3FD3671D-21EA-4BBF-6ED5-044E0024149A}"/>
                </a:ext>
              </a:extLst>
            </p:cNvPr>
            <p:cNvSpPr>
              <a:spLocks/>
            </p:cNvSpPr>
            <p:nvPr/>
          </p:nvSpPr>
          <p:spPr bwMode="auto">
            <a:xfrm>
              <a:off x="328"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36" name="Rectangle 161">
              <a:extLst>
                <a:ext uri="{FF2B5EF4-FFF2-40B4-BE49-F238E27FC236}">
                  <a16:creationId xmlns:a16="http://schemas.microsoft.com/office/drawing/2014/main" id="{A2BF1EAE-A19C-7033-6D97-44D3B79B9E96}"/>
                </a:ext>
              </a:extLst>
            </p:cNvPr>
            <p:cNvSpPr>
              <a:spLocks/>
            </p:cNvSpPr>
            <p:nvPr/>
          </p:nvSpPr>
          <p:spPr bwMode="auto">
            <a:xfrm>
              <a:off x="332"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37" name="Rectangle 162">
              <a:extLst>
                <a:ext uri="{FF2B5EF4-FFF2-40B4-BE49-F238E27FC236}">
                  <a16:creationId xmlns:a16="http://schemas.microsoft.com/office/drawing/2014/main" id="{C0CFBC37-7393-CF37-BB22-A8D50725402E}"/>
                </a:ext>
              </a:extLst>
            </p:cNvPr>
            <p:cNvSpPr>
              <a:spLocks/>
            </p:cNvSpPr>
            <p:nvPr/>
          </p:nvSpPr>
          <p:spPr bwMode="auto">
            <a:xfrm>
              <a:off x="576"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38" name="Rectangle 163">
              <a:extLst>
                <a:ext uri="{FF2B5EF4-FFF2-40B4-BE49-F238E27FC236}">
                  <a16:creationId xmlns:a16="http://schemas.microsoft.com/office/drawing/2014/main" id="{694397FE-CFCA-C89C-7443-96AC1F21F97F}"/>
                </a:ext>
              </a:extLst>
            </p:cNvPr>
            <p:cNvSpPr>
              <a:spLocks/>
            </p:cNvSpPr>
            <p:nvPr/>
          </p:nvSpPr>
          <p:spPr bwMode="auto">
            <a:xfrm>
              <a:off x="580" y="585"/>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39" name="Rectangle 164">
              <a:extLst>
                <a:ext uri="{FF2B5EF4-FFF2-40B4-BE49-F238E27FC236}">
                  <a16:creationId xmlns:a16="http://schemas.microsoft.com/office/drawing/2014/main" id="{9626530B-1002-5194-5215-C0B36079D9C1}"/>
                </a:ext>
              </a:extLst>
            </p:cNvPr>
            <p:cNvSpPr>
              <a:spLocks/>
            </p:cNvSpPr>
            <p:nvPr/>
          </p:nvSpPr>
          <p:spPr bwMode="auto">
            <a:xfrm>
              <a:off x="1057"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40" name="Rectangle 165">
              <a:extLst>
                <a:ext uri="{FF2B5EF4-FFF2-40B4-BE49-F238E27FC236}">
                  <a16:creationId xmlns:a16="http://schemas.microsoft.com/office/drawing/2014/main" id="{F311D48C-CA21-84D3-0D1B-5A6A65B87E5F}"/>
                </a:ext>
              </a:extLst>
            </p:cNvPr>
            <p:cNvSpPr>
              <a:spLocks/>
            </p:cNvSpPr>
            <p:nvPr/>
          </p:nvSpPr>
          <p:spPr bwMode="auto">
            <a:xfrm>
              <a:off x="1061"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41" name="Rectangle 166">
              <a:extLst>
                <a:ext uri="{FF2B5EF4-FFF2-40B4-BE49-F238E27FC236}">
                  <a16:creationId xmlns:a16="http://schemas.microsoft.com/office/drawing/2014/main" id="{3993F0A1-9134-CED8-04F3-D1352241C45C}"/>
                </a:ext>
              </a:extLst>
            </p:cNvPr>
            <p:cNvSpPr>
              <a:spLocks/>
            </p:cNvSpPr>
            <p:nvPr/>
          </p:nvSpPr>
          <p:spPr bwMode="auto">
            <a:xfrm>
              <a:off x="1288" y="580"/>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42" name="Rectangle 167">
              <a:extLst>
                <a:ext uri="{FF2B5EF4-FFF2-40B4-BE49-F238E27FC236}">
                  <a16:creationId xmlns:a16="http://schemas.microsoft.com/office/drawing/2014/main" id="{9A335A32-D508-89FA-4E76-933EDC186AAC}"/>
                </a:ext>
              </a:extLst>
            </p:cNvPr>
            <p:cNvSpPr>
              <a:spLocks/>
            </p:cNvSpPr>
            <p:nvPr/>
          </p:nvSpPr>
          <p:spPr bwMode="auto">
            <a:xfrm>
              <a:off x="1293"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43" name="Rectangle 168">
              <a:extLst>
                <a:ext uri="{FF2B5EF4-FFF2-40B4-BE49-F238E27FC236}">
                  <a16:creationId xmlns:a16="http://schemas.microsoft.com/office/drawing/2014/main" id="{531BF923-B34E-D103-E2D3-D0C56AFEE1A6}"/>
                </a:ext>
              </a:extLst>
            </p:cNvPr>
            <p:cNvSpPr>
              <a:spLocks/>
            </p:cNvSpPr>
            <p:nvPr/>
          </p:nvSpPr>
          <p:spPr bwMode="auto">
            <a:xfrm>
              <a:off x="808"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44" name="Rectangle 169">
              <a:extLst>
                <a:ext uri="{FF2B5EF4-FFF2-40B4-BE49-F238E27FC236}">
                  <a16:creationId xmlns:a16="http://schemas.microsoft.com/office/drawing/2014/main" id="{B7D90E74-8E54-7129-8085-1378C1857F54}"/>
                </a:ext>
              </a:extLst>
            </p:cNvPr>
            <p:cNvSpPr>
              <a:spLocks/>
            </p:cNvSpPr>
            <p:nvPr/>
          </p:nvSpPr>
          <p:spPr bwMode="auto">
            <a:xfrm>
              <a:off x="812" y="585"/>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45" name="Line 170">
              <a:extLst>
                <a:ext uri="{FF2B5EF4-FFF2-40B4-BE49-F238E27FC236}">
                  <a16:creationId xmlns:a16="http://schemas.microsoft.com/office/drawing/2014/main" id="{7AEA4D82-D0FD-7160-D189-C70FF7DE543E}"/>
                </a:ext>
              </a:extLst>
            </p:cNvPr>
            <p:cNvSpPr>
              <a:spLocks noChangeShapeType="1"/>
            </p:cNvSpPr>
            <p:nvPr/>
          </p:nvSpPr>
          <p:spPr bwMode="auto">
            <a:xfrm>
              <a:off x="24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46" name="Line 171">
              <a:extLst>
                <a:ext uri="{FF2B5EF4-FFF2-40B4-BE49-F238E27FC236}">
                  <a16:creationId xmlns:a16="http://schemas.microsoft.com/office/drawing/2014/main" id="{33C6F292-74AC-FFE8-015B-EC9A3EC53499}"/>
                </a:ext>
              </a:extLst>
            </p:cNvPr>
            <p:cNvSpPr>
              <a:spLocks noChangeShapeType="1"/>
            </p:cNvSpPr>
            <p:nvPr/>
          </p:nvSpPr>
          <p:spPr bwMode="auto">
            <a:xfrm>
              <a:off x="24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47" name="AutoShape 172">
              <a:extLst>
                <a:ext uri="{FF2B5EF4-FFF2-40B4-BE49-F238E27FC236}">
                  <a16:creationId xmlns:a16="http://schemas.microsoft.com/office/drawing/2014/main" id="{6C10788F-130D-6DAF-A439-6BC44C5EDA6D}"/>
                </a:ext>
              </a:extLst>
            </p:cNvPr>
            <p:cNvSpPr>
              <a:spLocks/>
            </p:cNvSpPr>
            <p:nvPr/>
          </p:nvSpPr>
          <p:spPr bwMode="auto">
            <a:xfrm>
              <a:off x="295" y="600"/>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48" name="Line 173">
              <a:extLst>
                <a:ext uri="{FF2B5EF4-FFF2-40B4-BE49-F238E27FC236}">
                  <a16:creationId xmlns:a16="http://schemas.microsoft.com/office/drawing/2014/main" id="{46EF4DD4-8F47-5299-B22C-A6649070B201}"/>
                </a:ext>
              </a:extLst>
            </p:cNvPr>
            <p:cNvSpPr>
              <a:spLocks noChangeShapeType="1"/>
            </p:cNvSpPr>
            <p:nvPr/>
          </p:nvSpPr>
          <p:spPr bwMode="auto">
            <a:xfrm>
              <a:off x="476"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49" name="Line 174">
              <a:extLst>
                <a:ext uri="{FF2B5EF4-FFF2-40B4-BE49-F238E27FC236}">
                  <a16:creationId xmlns:a16="http://schemas.microsoft.com/office/drawing/2014/main" id="{224B8D2C-771A-23BB-EB4C-A81EC6E88BE6}"/>
                </a:ext>
              </a:extLst>
            </p:cNvPr>
            <p:cNvSpPr>
              <a:spLocks noChangeShapeType="1"/>
            </p:cNvSpPr>
            <p:nvPr/>
          </p:nvSpPr>
          <p:spPr bwMode="auto">
            <a:xfrm>
              <a:off x="476"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0" name="AutoShape 175">
              <a:extLst>
                <a:ext uri="{FF2B5EF4-FFF2-40B4-BE49-F238E27FC236}">
                  <a16:creationId xmlns:a16="http://schemas.microsoft.com/office/drawing/2014/main" id="{16C33BD1-EC85-201A-1F8F-EC34440E75EC}"/>
                </a:ext>
              </a:extLst>
            </p:cNvPr>
            <p:cNvSpPr>
              <a:spLocks/>
            </p:cNvSpPr>
            <p:nvPr/>
          </p:nvSpPr>
          <p:spPr bwMode="auto">
            <a:xfrm>
              <a:off x="544"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51" name="Line 176">
              <a:extLst>
                <a:ext uri="{FF2B5EF4-FFF2-40B4-BE49-F238E27FC236}">
                  <a16:creationId xmlns:a16="http://schemas.microsoft.com/office/drawing/2014/main" id="{F465422D-1599-5635-1725-68355E084CC7}"/>
                </a:ext>
              </a:extLst>
            </p:cNvPr>
            <p:cNvSpPr>
              <a:spLocks noChangeShapeType="1"/>
            </p:cNvSpPr>
            <p:nvPr/>
          </p:nvSpPr>
          <p:spPr bwMode="auto">
            <a:xfrm>
              <a:off x="72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2" name="Line 177">
              <a:extLst>
                <a:ext uri="{FF2B5EF4-FFF2-40B4-BE49-F238E27FC236}">
                  <a16:creationId xmlns:a16="http://schemas.microsoft.com/office/drawing/2014/main" id="{0E529CDE-7364-123F-86B9-1D7B2C9BCB51}"/>
                </a:ext>
              </a:extLst>
            </p:cNvPr>
            <p:cNvSpPr>
              <a:spLocks noChangeShapeType="1"/>
            </p:cNvSpPr>
            <p:nvPr/>
          </p:nvSpPr>
          <p:spPr bwMode="auto">
            <a:xfrm>
              <a:off x="72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3" name="AutoShape 178">
              <a:extLst>
                <a:ext uri="{FF2B5EF4-FFF2-40B4-BE49-F238E27FC236}">
                  <a16:creationId xmlns:a16="http://schemas.microsoft.com/office/drawing/2014/main" id="{129EC860-E14A-43BE-3D6F-C4A9E43F7D33}"/>
                </a:ext>
              </a:extLst>
            </p:cNvPr>
            <p:cNvSpPr>
              <a:spLocks/>
            </p:cNvSpPr>
            <p:nvPr/>
          </p:nvSpPr>
          <p:spPr bwMode="auto">
            <a:xfrm>
              <a:off x="776"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54" name="Line 179">
              <a:extLst>
                <a:ext uri="{FF2B5EF4-FFF2-40B4-BE49-F238E27FC236}">
                  <a16:creationId xmlns:a16="http://schemas.microsoft.com/office/drawing/2014/main" id="{0E3763CB-A518-BC66-AA7B-CDD8043B5FF3}"/>
                </a:ext>
              </a:extLst>
            </p:cNvPr>
            <p:cNvSpPr>
              <a:spLocks noChangeShapeType="1"/>
            </p:cNvSpPr>
            <p:nvPr/>
          </p:nvSpPr>
          <p:spPr bwMode="auto">
            <a:xfrm>
              <a:off x="1206"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5" name="Line 180">
              <a:extLst>
                <a:ext uri="{FF2B5EF4-FFF2-40B4-BE49-F238E27FC236}">
                  <a16:creationId xmlns:a16="http://schemas.microsoft.com/office/drawing/2014/main" id="{CE715AAA-8D29-BB37-06B6-07801C626EB5}"/>
                </a:ext>
              </a:extLst>
            </p:cNvPr>
            <p:cNvSpPr>
              <a:spLocks noChangeShapeType="1"/>
            </p:cNvSpPr>
            <p:nvPr/>
          </p:nvSpPr>
          <p:spPr bwMode="auto">
            <a:xfrm>
              <a:off x="1206"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6" name="AutoShape 181">
              <a:extLst>
                <a:ext uri="{FF2B5EF4-FFF2-40B4-BE49-F238E27FC236}">
                  <a16:creationId xmlns:a16="http://schemas.microsoft.com/office/drawing/2014/main" id="{48D0B4E3-1CBE-58C9-05C0-AFA48DD136DD}"/>
                </a:ext>
              </a:extLst>
            </p:cNvPr>
            <p:cNvSpPr>
              <a:spLocks/>
            </p:cNvSpPr>
            <p:nvPr/>
          </p:nvSpPr>
          <p:spPr bwMode="auto">
            <a:xfrm>
              <a:off x="1256"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57" name="Line 182">
              <a:extLst>
                <a:ext uri="{FF2B5EF4-FFF2-40B4-BE49-F238E27FC236}">
                  <a16:creationId xmlns:a16="http://schemas.microsoft.com/office/drawing/2014/main" id="{75CE07EF-0531-43D2-D786-D625AAFAD041}"/>
                </a:ext>
              </a:extLst>
            </p:cNvPr>
            <p:cNvSpPr>
              <a:spLocks noChangeShapeType="1"/>
            </p:cNvSpPr>
            <p:nvPr/>
          </p:nvSpPr>
          <p:spPr bwMode="auto">
            <a:xfrm>
              <a:off x="957"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8" name="Line 183">
              <a:extLst>
                <a:ext uri="{FF2B5EF4-FFF2-40B4-BE49-F238E27FC236}">
                  <a16:creationId xmlns:a16="http://schemas.microsoft.com/office/drawing/2014/main" id="{249CB922-55F4-1478-F0BB-2073F283A797}"/>
                </a:ext>
              </a:extLst>
            </p:cNvPr>
            <p:cNvSpPr>
              <a:spLocks noChangeShapeType="1"/>
            </p:cNvSpPr>
            <p:nvPr/>
          </p:nvSpPr>
          <p:spPr bwMode="auto">
            <a:xfrm>
              <a:off x="957"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59" name="AutoShape 184">
              <a:extLst>
                <a:ext uri="{FF2B5EF4-FFF2-40B4-BE49-F238E27FC236}">
                  <a16:creationId xmlns:a16="http://schemas.microsoft.com/office/drawing/2014/main" id="{9297D8DB-2CAA-A56B-CE75-E46C1201759F}"/>
                </a:ext>
              </a:extLst>
            </p:cNvPr>
            <p:cNvSpPr>
              <a:spLocks/>
            </p:cNvSpPr>
            <p:nvPr/>
          </p:nvSpPr>
          <p:spPr bwMode="auto">
            <a:xfrm>
              <a:off x="1024" y="600"/>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60" name="Rectangle 185">
              <a:extLst>
                <a:ext uri="{FF2B5EF4-FFF2-40B4-BE49-F238E27FC236}">
                  <a16:creationId xmlns:a16="http://schemas.microsoft.com/office/drawing/2014/main" id="{F1BBA194-2E07-4E93-9177-903F49D531C0}"/>
                </a:ext>
              </a:extLst>
            </p:cNvPr>
            <p:cNvSpPr>
              <a:spLocks/>
            </p:cNvSpPr>
            <p:nvPr/>
          </p:nvSpPr>
          <p:spPr bwMode="auto">
            <a:xfrm>
              <a:off x="145" y="299"/>
              <a:ext cx="110" cy="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61" name="Rectangle 186">
              <a:extLst>
                <a:ext uri="{FF2B5EF4-FFF2-40B4-BE49-F238E27FC236}">
                  <a16:creationId xmlns:a16="http://schemas.microsoft.com/office/drawing/2014/main" id="{DBE045E0-89E6-E028-23CB-93166CB96B85}"/>
                </a:ext>
              </a:extLst>
            </p:cNvPr>
            <p:cNvSpPr>
              <a:spLocks/>
            </p:cNvSpPr>
            <p:nvPr/>
          </p:nvSpPr>
          <p:spPr bwMode="auto">
            <a:xfrm>
              <a:off x="254" y="340"/>
              <a:ext cx="41" cy="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62" name="Oval 187">
              <a:extLst>
                <a:ext uri="{FF2B5EF4-FFF2-40B4-BE49-F238E27FC236}">
                  <a16:creationId xmlns:a16="http://schemas.microsoft.com/office/drawing/2014/main" id="{092265CF-25F7-151C-4186-96CCFDF55557}"/>
                </a:ext>
              </a:extLst>
            </p:cNvPr>
            <p:cNvSpPr>
              <a:spLocks/>
            </p:cNvSpPr>
            <p:nvPr/>
          </p:nvSpPr>
          <p:spPr bwMode="auto">
            <a:xfrm>
              <a:off x="15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63" name="Oval 188">
              <a:extLst>
                <a:ext uri="{FF2B5EF4-FFF2-40B4-BE49-F238E27FC236}">
                  <a16:creationId xmlns:a16="http://schemas.microsoft.com/office/drawing/2014/main" id="{02527E70-A61E-1F3C-BB32-D93DAF76465B}"/>
                </a:ext>
              </a:extLst>
            </p:cNvPr>
            <p:cNvSpPr>
              <a:spLocks/>
            </p:cNvSpPr>
            <p:nvPr/>
          </p:nvSpPr>
          <p:spPr bwMode="auto">
            <a:xfrm>
              <a:off x="254"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64" name="Line 189">
              <a:extLst>
                <a:ext uri="{FF2B5EF4-FFF2-40B4-BE49-F238E27FC236}">
                  <a16:creationId xmlns:a16="http://schemas.microsoft.com/office/drawing/2014/main" id="{5F1A09E8-7A5F-AC3C-0990-CA1683FAA4D2}"/>
                </a:ext>
              </a:extLst>
            </p:cNvPr>
            <p:cNvSpPr>
              <a:spLocks noChangeShapeType="1"/>
            </p:cNvSpPr>
            <p:nvPr/>
          </p:nvSpPr>
          <p:spPr bwMode="auto">
            <a:xfrm flipH="1">
              <a:off x="103" y="414"/>
              <a:ext cx="110"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65" name="Line 190">
              <a:extLst>
                <a:ext uri="{FF2B5EF4-FFF2-40B4-BE49-F238E27FC236}">
                  <a16:creationId xmlns:a16="http://schemas.microsoft.com/office/drawing/2014/main" id="{ECBB4FFF-D426-7ACD-E10E-7299C4605E1B}"/>
                </a:ext>
              </a:extLst>
            </p:cNvPr>
            <p:cNvSpPr>
              <a:spLocks noChangeShapeType="1"/>
            </p:cNvSpPr>
            <p:nvPr/>
          </p:nvSpPr>
          <p:spPr bwMode="auto">
            <a:xfrm flipH="1">
              <a:off x="101" y="410"/>
              <a:ext cx="109"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66" name="AutoShape 191">
              <a:extLst>
                <a:ext uri="{FF2B5EF4-FFF2-40B4-BE49-F238E27FC236}">
                  <a16:creationId xmlns:a16="http://schemas.microsoft.com/office/drawing/2014/main" id="{06D477F1-C287-3ACC-C511-276137D98778}"/>
                </a:ext>
              </a:extLst>
            </p:cNvPr>
            <p:cNvSpPr>
              <a:spLocks/>
            </p:cNvSpPr>
            <p:nvPr/>
          </p:nvSpPr>
          <p:spPr bwMode="auto">
            <a:xfrm>
              <a:off x="79" y="505"/>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5814"/>
                  </a:lnTo>
                  <a:lnTo>
                    <a:pt x="8193"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67" name="Line 192">
              <a:extLst>
                <a:ext uri="{FF2B5EF4-FFF2-40B4-BE49-F238E27FC236}">
                  <a16:creationId xmlns:a16="http://schemas.microsoft.com/office/drawing/2014/main" id="{6EAB4929-D55D-03DF-1D46-F1D12138F5DA}"/>
                </a:ext>
              </a:extLst>
            </p:cNvPr>
            <p:cNvSpPr>
              <a:spLocks noChangeShapeType="1"/>
            </p:cNvSpPr>
            <p:nvPr/>
          </p:nvSpPr>
          <p:spPr bwMode="auto">
            <a:xfrm>
              <a:off x="12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68" name="Line 193">
              <a:extLst>
                <a:ext uri="{FF2B5EF4-FFF2-40B4-BE49-F238E27FC236}">
                  <a16:creationId xmlns:a16="http://schemas.microsoft.com/office/drawing/2014/main" id="{65DECB64-72C7-C140-85FE-E8A1FA153FB0}"/>
                </a:ext>
              </a:extLst>
            </p:cNvPr>
            <p:cNvSpPr>
              <a:spLocks noChangeShapeType="1"/>
            </p:cNvSpPr>
            <p:nvPr/>
          </p:nvSpPr>
          <p:spPr bwMode="auto">
            <a:xfrm>
              <a:off x="295"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69" name="Line 194">
              <a:extLst>
                <a:ext uri="{FF2B5EF4-FFF2-40B4-BE49-F238E27FC236}">
                  <a16:creationId xmlns:a16="http://schemas.microsoft.com/office/drawing/2014/main" id="{6035C261-B7CF-C740-5BD5-C97D14EB7B0A}"/>
                </a:ext>
              </a:extLst>
            </p:cNvPr>
            <p:cNvSpPr>
              <a:spLocks noChangeShapeType="1"/>
            </p:cNvSpPr>
            <p:nvPr/>
          </p:nvSpPr>
          <p:spPr bwMode="auto">
            <a:xfrm rot="10800000" flipH="1">
              <a:off x="1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0" name="Line 195">
              <a:extLst>
                <a:ext uri="{FF2B5EF4-FFF2-40B4-BE49-F238E27FC236}">
                  <a16:creationId xmlns:a16="http://schemas.microsoft.com/office/drawing/2014/main" id="{8A70EB7E-3202-1B1D-4F37-41417C24D1DD}"/>
                </a:ext>
              </a:extLst>
            </p:cNvPr>
            <p:cNvSpPr>
              <a:spLocks noChangeShapeType="1"/>
            </p:cNvSpPr>
            <p:nvPr/>
          </p:nvSpPr>
          <p:spPr bwMode="auto">
            <a:xfrm rot="10800000" flipH="1">
              <a:off x="1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1" name="Line 196">
              <a:extLst>
                <a:ext uri="{FF2B5EF4-FFF2-40B4-BE49-F238E27FC236}">
                  <a16:creationId xmlns:a16="http://schemas.microsoft.com/office/drawing/2014/main" id="{1D7CBA6E-9BEC-5185-6168-D5C08FE3FBF9}"/>
                </a:ext>
              </a:extLst>
            </p:cNvPr>
            <p:cNvSpPr>
              <a:spLocks noChangeShapeType="1"/>
            </p:cNvSpPr>
            <p:nvPr/>
          </p:nvSpPr>
          <p:spPr bwMode="auto">
            <a:xfrm>
              <a:off x="1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2" name="Line 197">
              <a:extLst>
                <a:ext uri="{FF2B5EF4-FFF2-40B4-BE49-F238E27FC236}">
                  <a16:creationId xmlns:a16="http://schemas.microsoft.com/office/drawing/2014/main" id="{26C8D20A-0781-CA54-4C74-1B68BE97D025}"/>
                </a:ext>
              </a:extLst>
            </p:cNvPr>
            <p:cNvSpPr>
              <a:spLocks noChangeShapeType="1"/>
            </p:cNvSpPr>
            <p:nvPr/>
          </p:nvSpPr>
          <p:spPr bwMode="auto">
            <a:xfrm>
              <a:off x="1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3" name="Line 198">
              <a:extLst>
                <a:ext uri="{FF2B5EF4-FFF2-40B4-BE49-F238E27FC236}">
                  <a16:creationId xmlns:a16="http://schemas.microsoft.com/office/drawing/2014/main" id="{628E4074-5973-7E25-4734-0BDC365BE2CC}"/>
                </a:ext>
              </a:extLst>
            </p:cNvPr>
            <p:cNvSpPr>
              <a:spLocks noChangeShapeType="1"/>
            </p:cNvSpPr>
            <p:nvPr/>
          </p:nvSpPr>
          <p:spPr bwMode="auto">
            <a:xfrm rot="10800000" flipH="1">
              <a:off x="19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4" name="Line 199">
              <a:extLst>
                <a:ext uri="{FF2B5EF4-FFF2-40B4-BE49-F238E27FC236}">
                  <a16:creationId xmlns:a16="http://schemas.microsoft.com/office/drawing/2014/main" id="{3AD1D5AF-4F37-554E-0614-BEEB60D37BE3}"/>
                </a:ext>
              </a:extLst>
            </p:cNvPr>
            <p:cNvSpPr>
              <a:spLocks noChangeShapeType="1"/>
            </p:cNvSpPr>
            <p:nvPr/>
          </p:nvSpPr>
          <p:spPr bwMode="auto">
            <a:xfrm rot="10800000" flipH="1">
              <a:off x="2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5" name="Line 200">
              <a:extLst>
                <a:ext uri="{FF2B5EF4-FFF2-40B4-BE49-F238E27FC236}">
                  <a16:creationId xmlns:a16="http://schemas.microsoft.com/office/drawing/2014/main" id="{B3EBBC83-BAA0-75B1-029D-224A88A19523}"/>
                </a:ext>
              </a:extLst>
            </p:cNvPr>
            <p:cNvSpPr>
              <a:spLocks noChangeShapeType="1"/>
            </p:cNvSpPr>
            <p:nvPr/>
          </p:nvSpPr>
          <p:spPr bwMode="auto">
            <a:xfrm>
              <a:off x="22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6" name="Line 201">
              <a:extLst>
                <a:ext uri="{FF2B5EF4-FFF2-40B4-BE49-F238E27FC236}">
                  <a16:creationId xmlns:a16="http://schemas.microsoft.com/office/drawing/2014/main" id="{BEF4D016-E582-F921-F610-2F463363A33A}"/>
                </a:ext>
              </a:extLst>
            </p:cNvPr>
            <p:cNvSpPr>
              <a:spLocks noChangeShapeType="1"/>
            </p:cNvSpPr>
            <p:nvPr/>
          </p:nvSpPr>
          <p:spPr bwMode="auto">
            <a:xfrm>
              <a:off x="2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7" name="Line 202">
              <a:extLst>
                <a:ext uri="{FF2B5EF4-FFF2-40B4-BE49-F238E27FC236}">
                  <a16:creationId xmlns:a16="http://schemas.microsoft.com/office/drawing/2014/main" id="{DA1B003E-061F-5760-4983-1EF53E40298C}"/>
                </a:ext>
              </a:extLst>
            </p:cNvPr>
            <p:cNvSpPr>
              <a:spLocks noChangeShapeType="1"/>
            </p:cNvSpPr>
            <p:nvPr/>
          </p:nvSpPr>
          <p:spPr bwMode="auto">
            <a:xfrm rot="10800000" flipH="1">
              <a:off x="2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8" name="Line 203">
              <a:extLst>
                <a:ext uri="{FF2B5EF4-FFF2-40B4-BE49-F238E27FC236}">
                  <a16:creationId xmlns:a16="http://schemas.microsoft.com/office/drawing/2014/main" id="{119D1E79-F85E-C508-2C00-98A3237AC801}"/>
                </a:ext>
              </a:extLst>
            </p:cNvPr>
            <p:cNvSpPr>
              <a:spLocks noChangeShapeType="1"/>
            </p:cNvSpPr>
            <p:nvPr/>
          </p:nvSpPr>
          <p:spPr bwMode="auto">
            <a:xfrm>
              <a:off x="2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79" name="Line 204">
              <a:extLst>
                <a:ext uri="{FF2B5EF4-FFF2-40B4-BE49-F238E27FC236}">
                  <a16:creationId xmlns:a16="http://schemas.microsoft.com/office/drawing/2014/main" id="{4E680F0A-48F2-54C9-48B1-0EE4AC1AF72B}"/>
                </a:ext>
              </a:extLst>
            </p:cNvPr>
            <p:cNvSpPr>
              <a:spLocks noChangeShapeType="1"/>
            </p:cNvSpPr>
            <p:nvPr/>
          </p:nvSpPr>
          <p:spPr bwMode="auto">
            <a:xfrm>
              <a:off x="128" y="131"/>
              <a:ext cx="16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0" name="Line 205">
              <a:extLst>
                <a:ext uri="{FF2B5EF4-FFF2-40B4-BE49-F238E27FC236}">
                  <a16:creationId xmlns:a16="http://schemas.microsoft.com/office/drawing/2014/main" id="{F4677DBF-B7B9-58C3-6D6C-78C56D0C1732}"/>
                </a:ext>
              </a:extLst>
            </p:cNvPr>
            <p:cNvSpPr>
              <a:spLocks noChangeShapeType="1"/>
            </p:cNvSpPr>
            <p:nvPr/>
          </p:nvSpPr>
          <p:spPr bwMode="auto">
            <a:xfrm>
              <a:off x="1222"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1" name="Line 206">
              <a:extLst>
                <a:ext uri="{FF2B5EF4-FFF2-40B4-BE49-F238E27FC236}">
                  <a16:creationId xmlns:a16="http://schemas.microsoft.com/office/drawing/2014/main" id="{5F1DB28C-E9A9-6F02-FB9C-9BB340414407}"/>
                </a:ext>
              </a:extLst>
            </p:cNvPr>
            <p:cNvSpPr>
              <a:spLocks noChangeShapeType="1"/>
            </p:cNvSpPr>
            <p:nvPr/>
          </p:nvSpPr>
          <p:spPr bwMode="auto">
            <a:xfrm>
              <a:off x="138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2" name="Line 207">
              <a:extLst>
                <a:ext uri="{FF2B5EF4-FFF2-40B4-BE49-F238E27FC236}">
                  <a16:creationId xmlns:a16="http://schemas.microsoft.com/office/drawing/2014/main" id="{B1CEA6C8-97D7-FE85-3B2A-10870C883CCD}"/>
                </a:ext>
              </a:extLst>
            </p:cNvPr>
            <p:cNvSpPr>
              <a:spLocks noChangeShapeType="1"/>
            </p:cNvSpPr>
            <p:nvPr/>
          </p:nvSpPr>
          <p:spPr bwMode="auto">
            <a:xfrm rot="10800000" flipH="1">
              <a:off x="12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3" name="Line 208">
              <a:extLst>
                <a:ext uri="{FF2B5EF4-FFF2-40B4-BE49-F238E27FC236}">
                  <a16:creationId xmlns:a16="http://schemas.microsoft.com/office/drawing/2014/main" id="{4EF36DD8-07F3-241E-C1A3-0A30BD47DB43}"/>
                </a:ext>
              </a:extLst>
            </p:cNvPr>
            <p:cNvSpPr>
              <a:spLocks noChangeShapeType="1"/>
            </p:cNvSpPr>
            <p:nvPr/>
          </p:nvSpPr>
          <p:spPr bwMode="auto">
            <a:xfrm rot="10800000" flipH="1">
              <a:off x="12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4" name="Line 209">
              <a:extLst>
                <a:ext uri="{FF2B5EF4-FFF2-40B4-BE49-F238E27FC236}">
                  <a16:creationId xmlns:a16="http://schemas.microsoft.com/office/drawing/2014/main" id="{75115DCB-3B71-B990-C112-DD622070ED2F}"/>
                </a:ext>
              </a:extLst>
            </p:cNvPr>
            <p:cNvSpPr>
              <a:spLocks noChangeShapeType="1"/>
            </p:cNvSpPr>
            <p:nvPr/>
          </p:nvSpPr>
          <p:spPr bwMode="auto">
            <a:xfrm>
              <a:off x="12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5" name="Line 210">
              <a:extLst>
                <a:ext uri="{FF2B5EF4-FFF2-40B4-BE49-F238E27FC236}">
                  <a16:creationId xmlns:a16="http://schemas.microsoft.com/office/drawing/2014/main" id="{5CC42A1A-C04A-D8B7-A301-A73D5BD37219}"/>
                </a:ext>
              </a:extLst>
            </p:cNvPr>
            <p:cNvSpPr>
              <a:spLocks noChangeShapeType="1"/>
            </p:cNvSpPr>
            <p:nvPr/>
          </p:nvSpPr>
          <p:spPr bwMode="auto">
            <a:xfrm>
              <a:off x="12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6" name="Line 211">
              <a:extLst>
                <a:ext uri="{FF2B5EF4-FFF2-40B4-BE49-F238E27FC236}">
                  <a16:creationId xmlns:a16="http://schemas.microsoft.com/office/drawing/2014/main" id="{C4FEDED6-6302-E4FD-28CF-1243B52F2463}"/>
                </a:ext>
              </a:extLst>
            </p:cNvPr>
            <p:cNvSpPr>
              <a:spLocks noChangeShapeType="1"/>
            </p:cNvSpPr>
            <p:nvPr/>
          </p:nvSpPr>
          <p:spPr bwMode="auto">
            <a:xfrm rot="10800000" flipH="1">
              <a:off x="1288"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7" name="Line 212">
              <a:extLst>
                <a:ext uri="{FF2B5EF4-FFF2-40B4-BE49-F238E27FC236}">
                  <a16:creationId xmlns:a16="http://schemas.microsoft.com/office/drawing/2014/main" id="{ABB85A1F-FBC9-7B1C-31D7-D5F8F7167573}"/>
                </a:ext>
              </a:extLst>
            </p:cNvPr>
            <p:cNvSpPr>
              <a:spLocks noChangeShapeType="1"/>
            </p:cNvSpPr>
            <p:nvPr/>
          </p:nvSpPr>
          <p:spPr bwMode="auto">
            <a:xfrm rot="10800000" flipH="1">
              <a:off x="13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8" name="Line 213">
              <a:extLst>
                <a:ext uri="{FF2B5EF4-FFF2-40B4-BE49-F238E27FC236}">
                  <a16:creationId xmlns:a16="http://schemas.microsoft.com/office/drawing/2014/main" id="{5E886B14-E456-4BB0-6E49-DAF1D14C4998}"/>
                </a:ext>
              </a:extLst>
            </p:cNvPr>
            <p:cNvSpPr>
              <a:spLocks noChangeShapeType="1"/>
            </p:cNvSpPr>
            <p:nvPr/>
          </p:nvSpPr>
          <p:spPr bwMode="auto">
            <a:xfrm>
              <a:off x="1322"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89" name="Line 214">
              <a:extLst>
                <a:ext uri="{FF2B5EF4-FFF2-40B4-BE49-F238E27FC236}">
                  <a16:creationId xmlns:a16="http://schemas.microsoft.com/office/drawing/2014/main" id="{EFCDC040-CE8D-BC58-BB7D-41BF0D47D2EA}"/>
                </a:ext>
              </a:extLst>
            </p:cNvPr>
            <p:cNvSpPr>
              <a:spLocks noChangeShapeType="1"/>
            </p:cNvSpPr>
            <p:nvPr/>
          </p:nvSpPr>
          <p:spPr bwMode="auto">
            <a:xfrm>
              <a:off x="13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90" name="Line 215">
              <a:extLst>
                <a:ext uri="{FF2B5EF4-FFF2-40B4-BE49-F238E27FC236}">
                  <a16:creationId xmlns:a16="http://schemas.microsoft.com/office/drawing/2014/main" id="{C029DE81-6AD8-FF87-BB4E-4EFF9E7AA4AD}"/>
                </a:ext>
              </a:extLst>
            </p:cNvPr>
            <p:cNvSpPr>
              <a:spLocks noChangeShapeType="1"/>
            </p:cNvSpPr>
            <p:nvPr/>
          </p:nvSpPr>
          <p:spPr bwMode="auto">
            <a:xfrm rot="10800000" flipH="1">
              <a:off x="13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91" name="Line 216">
              <a:extLst>
                <a:ext uri="{FF2B5EF4-FFF2-40B4-BE49-F238E27FC236}">
                  <a16:creationId xmlns:a16="http://schemas.microsoft.com/office/drawing/2014/main" id="{9D35D4E4-8B8B-C46B-CB93-DE1BF76F7C07}"/>
                </a:ext>
              </a:extLst>
            </p:cNvPr>
            <p:cNvSpPr>
              <a:spLocks noChangeShapeType="1"/>
            </p:cNvSpPr>
            <p:nvPr/>
          </p:nvSpPr>
          <p:spPr bwMode="auto">
            <a:xfrm>
              <a:off x="13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92" name="Line 217">
              <a:extLst>
                <a:ext uri="{FF2B5EF4-FFF2-40B4-BE49-F238E27FC236}">
                  <a16:creationId xmlns:a16="http://schemas.microsoft.com/office/drawing/2014/main" id="{1694FD54-E436-5B49-E52D-B3F2F8E0467C}"/>
                </a:ext>
              </a:extLst>
            </p:cNvPr>
            <p:cNvSpPr>
              <a:spLocks noChangeShapeType="1"/>
            </p:cNvSpPr>
            <p:nvPr/>
          </p:nvSpPr>
          <p:spPr bwMode="auto">
            <a:xfrm>
              <a:off x="1222" y="131"/>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93" name="Rectangle 218">
              <a:extLst>
                <a:ext uri="{FF2B5EF4-FFF2-40B4-BE49-F238E27FC236}">
                  <a16:creationId xmlns:a16="http://schemas.microsoft.com/office/drawing/2014/main" id="{64A3EA49-8FD0-7080-6791-632DB81C0706}"/>
                </a:ext>
              </a:extLst>
            </p:cNvPr>
            <p:cNvSpPr>
              <a:spLocks/>
            </p:cNvSpPr>
            <p:nvPr/>
          </p:nvSpPr>
          <p:spPr bwMode="auto">
            <a:xfrm>
              <a:off x="609" y="18"/>
              <a:ext cx="265" cy="1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94" name="Line 219">
              <a:extLst>
                <a:ext uri="{FF2B5EF4-FFF2-40B4-BE49-F238E27FC236}">
                  <a16:creationId xmlns:a16="http://schemas.microsoft.com/office/drawing/2014/main" id="{3FC1F387-6599-47D2-5B34-15FED80A1492}"/>
                </a:ext>
              </a:extLst>
            </p:cNvPr>
            <p:cNvSpPr>
              <a:spLocks noChangeShapeType="1"/>
            </p:cNvSpPr>
            <p:nvPr/>
          </p:nvSpPr>
          <p:spPr bwMode="auto">
            <a:xfrm>
              <a:off x="211" y="15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95" name="AutoShape 220">
              <a:extLst>
                <a:ext uri="{FF2B5EF4-FFF2-40B4-BE49-F238E27FC236}">
                  <a16:creationId xmlns:a16="http://schemas.microsoft.com/office/drawing/2014/main" id="{CFE958CA-BF21-EB3D-5163-60090BF7C581}"/>
                </a:ext>
              </a:extLst>
            </p:cNvPr>
            <p:cNvSpPr>
              <a:spLocks/>
            </p:cNvSpPr>
            <p:nvPr/>
          </p:nvSpPr>
          <p:spPr bwMode="auto">
            <a:xfrm>
              <a:off x="202" y="260"/>
              <a:ext cx="18"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21600"/>
                  </a:moveTo>
                  <a:lnTo>
                    <a:pt x="21600" y="0"/>
                  </a:lnTo>
                  <a:lnTo>
                    <a:pt x="0" y="0"/>
                  </a:lnTo>
                  <a:lnTo>
                    <a:pt x="10800" y="21600"/>
                  </a:lnTo>
                  <a:close/>
                  <a:moveTo>
                    <a:pt x="108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596" name="Rectangle 221">
              <a:extLst>
                <a:ext uri="{FF2B5EF4-FFF2-40B4-BE49-F238E27FC236}">
                  <a16:creationId xmlns:a16="http://schemas.microsoft.com/office/drawing/2014/main" id="{A4576A0C-6BEB-0BA3-6973-52978160B150}"/>
                </a:ext>
              </a:extLst>
            </p:cNvPr>
            <p:cNvSpPr>
              <a:spLocks/>
            </p:cNvSpPr>
            <p:nvPr/>
          </p:nvSpPr>
          <p:spPr bwMode="auto">
            <a:xfrm>
              <a:off x="1255" y="299"/>
              <a:ext cx="110" cy="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97" name="Rectangle 222">
              <a:extLst>
                <a:ext uri="{FF2B5EF4-FFF2-40B4-BE49-F238E27FC236}">
                  <a16:creationId xmlns:a16="http://schemas.microsoft.com/office/drawing/2014/main" id="{84901E39-543C-111E-3ED8-2DB86F8B67C5}"/>
                </a:ext>
              </a:extLst>
            </p:cNvPr>
            <p:cNvSpPr>
              <a:spLocks/>
            </p:cNvSpPr>
            <p:nvPr/>
          </p:nvSpPr>
          <p:spPr bwMode="auto">
            <a:xfrm>
              <a:off x="1365" y="340"/>
              <a:ext cx="40" cy="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98" name="Oval 223">
              <a:extLst>
                <a:ext uri="{FF2B5EF4-FFF2-40B4-BE49-F238E27FC236}">
                  <a16:creationId xmlns:a16="http://schemas.microsoft.com/office/drawing/2014/main" id="{68187CB5-A1B9-C737-9E45-57A71FE08969}"/>
                </a:ext>
              </a:extLst>
            </p:cNvPr>
            <p:cNvSpPr>
              <a:spLocks/>
            </p:cNvSpPr>
            <p:nvPr/>
          </p:nvSpPr>
          <p:spPr bwMode="auto">
            <a:xfrm>
              <a:off x="12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99" name="Oval 224">
              <a:extLst>
                <a:ext uri="{FF2B5EF4-FFF2-40B4-BE49-F238E27FC236}">
                  <a16:creationId xmlns:a16="http://schemas.microsoft.com/office/drawing/2014/main" id="{CC655CCE-D8A3-605C-0487-B79795977833}"/>
                </a:ext>
              </a:extLst>
            </p:cNvPr>
            <p:cNvSpPr>
              <a:spLocks/>
            </p:cNvSpPr>
            <p:nvPr/>
          </p:nvSpPr>
          <p:spPr bwMode="auto">
            <a:xfrm>
              <a:off x="13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00" name="Line 225">
              <a:extLst>
                <a:ext uri="{FF2B5EF4-FFF2-40B4-BE49-F238E27FC236}">
                  <a16:creationId xmlns:a16="http://schemas.microsoft.com/office/drawing/2014/main" id="{41270C92-68D8-A0BC-0CE5-DE7047CA22D5}"/>
                </a:ext>
              </a:extLst>
            </p:cNvPr>
            <p:cNvSpPr>
              <a:spLocks noChangeShapeType="1"/>
            </p:cNvSpPr>
            <p:nvPr/>
          </p:nvSpPr>
          <p:spPr bwMode="auto">
            <a:xfrm rot="10800000">
              <a:off x="1331" y="445"/>
              <a:ext cx="38"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01" name="Line 226">
              <a:extLst>
                <a:ext uri="{FF2B5EF4-FFF2-40B4-BE49-F238E27FC236}">
                  <a16:creationId xmlns:a16="http://schemas.microsoft.com/office/drawing/2014/main" id="{0E6C95D4-15DC-E444-0D83-980C30F0F8BE}"/>
                </a:ext>
              </a:extLst>
            </p:cNvPr>
            <p:cNvSpPr>
              <a:spLocks noChangeShapeType="1"/>
            </p:cNvSpPr>
            <p:nvPr/>
          </p:nvSpPr>
          <p:spPr bwMode="auto">
            <a:xfrm rot="10800000">
              <a:off x="1335" y="443"/>
              <a:ext cx="39"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02" name="AutoShape 227">
              <a:extLst>
                <a:ext uri="{FF2B5EF4-FFF2-40B4-BE49-F238E27FC236}">
                  <a16:creationId xmlns:a16="http://schemas.microsoft.com/office/drawing/2014/main" id="{29252B82-6109-C8E7-D27D-30419A5806E6}"/>
                </a:ext>
              </a:extLst>
            </p:cNvPr>
            <p:cNvSpPr>
              <a:spLocks/>
            </p:cNvSpPr>
            <p:nvPr/>
          </p:nvSpPr>
          <p:spPr bwMode="auto">
            <a:xfrm>
              <a:off x="1318" y="412"/>
              <a:ext cx="30"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592" y="0"/>
                  </a:moveTo>
                  <a:lnTo>
                    <a:pt x="0" y="21600"/>
                  </a:lnTo>
                  <a:lnTo>
                    <a:pt x="21600" y="14827"/>
                  </a:lnTo>
                  <a:lnTo>
                    <a:pt x="2592" y="0"/>
                  </a:lnTo>
                  <a:close/>
                  <a:moveTo>
                    <a:pt x="2592"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03" name="Line 228">
              <a:extLst>
                <a:ext uri="{FF2B5EF4-FFF2-40B4-BE49-F238E27FC236}">
                  <a16:creationId xmlns:a16="http://schemas.microsoft.com/office/drawing/2014/main" id="{6B6A3090-740A-7137-6700-8D7B2638044B}"/>
                </a:ext>
              </a:extLst>
            </p:cNvPr>
            <p:cNvSpPr>
              <a:spLocks noChangeShapeType="1"/>
            </p:cNvSpPr>
            <p:nvPr/>
          </p:nvSpPr>
          <p:spPr bwMode="auto">
            <a:xfrm rot="10800000" flipH="1">
              <a:off x="1305" y="17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04" name="AutoShape 229">
              <a:extLst>
                <a:ext uri="{FF2B5EF4-FFF2-40B4-BE49-F238E27FC236}">
                  <a16:creationId xmlns:a16="http://schemas.microsoft.com/office/drawing/2014/main" id="{F591937A-16FB-1059-26C4-3EE85A6FC949}"/>
                </a:ext>
              </a:extLst>
            </p:cNvPr>
            <p:cNvSpPr>
              <a:spLocks/>
            </p:cNvSpPr>
            <p:nvPr/>
          </p:nvSpPr>
          <p:spPr bwMode="auto">
            <a:xfrm>
              <a:off x="1296" y="150"/>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0" y="21600"/>
                  </a:lnTo>
                  <a:lnTo>
                    <a:pt x="21600" y="21600"/>
                  </a:lnTo>
                  <a:lnTo>
                    <a:pt x="10800" y="0"/>
                  </a:lnTo>
                  <a:close/>
                  <a:moveTo>
                    <a:pt x="1080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05" name="Line 230">
              <a:extLst>
                <a:ext uri="{FF2B5EF4-FFF2-40B4-BE49-F238E27FC236}">
                  <a16:creationId xmlns:a16="http://schemas.microsoft.com/office/drawing/2014/main" id="{251FB243-2972-CB22-6CB0-284E965EDAC9}"/>
                </a:ext>
              </a:extLst>
            </p:cNvPr>
            <p:cNvSpPr>
              <a:spLocks noChangeShapeType="1"/>
            </p:cNvSpPr>
            <p:nvPr/>
          </p:nvSpPr>
          <p:spPr bwMode="auto">
            <a:xfrm flipH="1">
              <a:off x="1057" y="56"/>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06" name="Line 231">
              <a:extLst>
                <a:ext uri="{FF2B5EF4-FFF2-40B4-BE49-F238E27FC236}">
                  <a16:creationId xmlns:a16="http://schemas.microsoft.com/office/drawing/2014/main" id="{3D33E059-11DF-54D7-97F2-BEC6B9CFA0D5}"/>
                </a:ext>
              </a:extLst>
            </p:cNvPr>
            <p:cNvSpPr>
              <a:spLocks noChangeShapeType="1"/>
            </p:cNvSpPr>
            <p:nvPr/>
          </p:nvSpPr>
          <p:spPr bwMode="auto">
            <a:xfrm flipH="1">
              <a:off x="909" y="94"/>
              <a:ext cx="19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07" name="AutoShape 232">
              <a:extLst>
                <a:ext uri="{FF2B5EF4-FFF2-40B4-BE49-F238E27FC236}">
                  <a16:creationId xmlns:a16="http://schemas.microsoft.com/office/drawing/2014/main" id="{C16A917D-637B-E7C7-0DB4-727650AE9625}"/>
                </a:ext>
              </a:extLst>
            </p:cNvPr>
            <p:cNvSpPr>
              <a:spLocks/>
            </p:cNvSpPr>
            <p:nvPr/>
          </p:nvSpPr>
          <p:spPr bwMode="auto">
            <a:xfrm>
              <a:off x="891" y="83"/>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48"/>
                  </a:moveTo>
                  <a:lnTo>
                    <a:pt x="21600" y="21600"/>
                  </a:lnTo>
                  <a:lnTo>
                    <a:pt x="21600" y="0"/>
                  </a:lnTo>
                  <a:lnTo>
                    <a:pt x="0" y="11148"/>
                  </a:lnTo>
                  <a:close/>
                  <a:moveTo>
                    <a:pt x="0" y="1114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08" name="Line 233">
              <a:extLst>
                <a:ext uri="{FF2B5EF4-FFF2-40B4-BE49-F238E27FC236}">
                  <a16:creationId xmlns:a16="http://schemas.microsoft.com/office/drawing/2014/main" id="{0D379B08-1A1A-487B-FFFC-A347250606F9}"/>
                </a:ext>
              </a:extLst>
            </p:cNvPr>
            <p:cNvSpPr>
              <a:spLocks noChangeShapeType="1"/>
            </p:cNvSpPr>
            <p:nvPr/>
          </p:nvSpPr>
          <p:spPr bwMode="auto">
            <a:xfrm rot="10800000">
              <a:off x="1057" y="56"/>
              <a:ext cx="49"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09" name="Line 234">
              <a:extLst>
                <a:ext uri="{FF2B5EF4-FFF2-40B4-BE49-F238E27FC236}">
                  <a16:creationId xmlns:a16="http://schemas.microsoft.com/office/drawing/2014/main" id="{15B744A3-1298-BF75-488B-4601F0034557}"/>
                </a:ext>
              </a:extLst>
            </p:cNvPr>
            <p:cNvSpPr>
              <a:spLocks noChangeShapeType="1"/>
            </p:cNvSpPr>
            <p:nvPr/>
          </p:nvSpPr>
          <p:spPr bwMode="auto">
            <a:xfrm flipH="1">
              <a:off x="242" y="150"/>
              <a:ext cx="499" cy="3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10" name="AutoShape 235">
              <a:extLst>
                <a:ext uri="{FF2B5EF4-FFF2-40B4-BE49-F238E27FC236}">
                  <a16:creationId xmlns:a16="http://schemas.microsoft.com/office/drawing/2014/main" id="{8C1689CF-8CB7-A1D8-6EA0-22BB6013F33D}"/>
                </a:ext>
              </a:extLst>
            </p:cNvPr>
            <p:cNvSpPr>
              <a:spLocks/>
            </p:cNvSpPr>
            <p:nvPr/>
          </p:nvSpPr>
          <p:spPr bwMode="auto">
            <a:xfrm>
              <a:off x="228" y="523"/>
              <a:ext cx="20"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8360"/>
                  </a:lnTo>
                  <a:lnTo>
                    <a:pt x="10330"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11" name="Line 236">
              <a:extLst>
                <a:ext uri="{FF2B5EF4-FFF2-40B4-BE49-F238E27FC236}">
                  <a16:creationId xmlns:a16="http://schemas.microsoft.com/office/drawing/2014/main" id="{F5215B45-4F1F-C867-67F1-E7FC21DA89F5}"/>
                </a:ext>
              </a:extLst>
            </p:cNvPr>
            <p:cNvSpPr>
              <a:spLocks noChangeShapeType="1"/>
            </p:cNvSpPr>
            <p:nvPr/>
          </p:nvSpPr>
          <p:spPr bwMode="auto">
            <a:xfrm flipH="1">
              <a:off x="438" y="150"/>
              <a:ext cx="303" cy="3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12" name="AutoShape 237">
              <a:extLst>
                <a:ext uri="{FF2B5EF4-FFF2-40B4-BE49-F238E27FC236}">
                  <a16:creationId xmlns:a16="http://schemas.microsoft.com/office/drawing/2014/main" id="{70C0B908-EB1B-94F6-0A1F-740DCB6EDFF3}"/>
                </a:ext>
              </a:extLst>
            </p:cNvPr>
            <p:cNvSpPr>
              <a:spLocks/>
            </p:cNvSpPr>
            <p:nvPr/>
          </p:nvSpPr>
          <p:spPr bwMode="auto">
            <a:xfrm>
              <a:off x="426" y="520"/>
              <a:ext cx="20"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3341"/>
                  </a:lnTo>
                  <a:lnTo>
                    <a:pt x="5738"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13" name="Line 238">
              <a:extLst>
                <a:ext uri="{FF2B5EF4-FFF2-40B4-BE49-F238E27FC236}">
                  <a16:creationId xmlns:a16="http://schemas.microsoft.com/office/drawing/2014/main" id="{FCCDCBC7-AC42-74CB-F88C-626AA9F41AE8}"/>
                </a:ext>
              </a:extLst>
            </p:cNvPr>
            <p:cNvSpPr>
              <a:spLocks noChangeShapeType="1"/>
            </p:cNvSpPr>
            <p:nvPr/>
          </p:nvSpPr>
          <p:spPr bwMode="auto">
            <a:xfrm flipH="1">
              <a:off x="663" y="150"/>
              <a:ext cx="78" cy="3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14" name="AutoShape 239">
              <a:extLst>
                <a:ext uri="{FF2B5EF4-FFF2-40B4-BE49-F238E27FC236}">
                  <a16:creationId xmlns:a16="http://schemas.microsoft.com/office/drawing/2014/main" id="{159682D1-E8A5-709F-4943-D46C1F124E13}"/>
                </a:ext>
              </a:extLst>
            </p:cNvPr>
            <p:cNvSpPr>
              <a:spLocks/>
            </p:cNvSpPr>
            <p:nvPr/>
          </p:nvSpPr>
          <p:spPr bwMode="auto">
            <a:xfrm>
              <a:off x="654" y="520"/>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760" y="21600"/>
                  </a:moveTo>
                  <a:lnTo>
                    <a:pt x="21600" y="4765"/>
                  </a:lnTo>
                  <a:lnTo>
                    <a:pt x="0" y="0"/>
                  </a:lnTo>
                  <a:lnTo>
                    <a:pt x="5760" y="21600"/>
                  </a:lnTo>
                  <a:close/>
                  <a:moveTo>
                    <a:pt x="576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15" name="Line 240">
              <a:extLst>
                <a:ext uri="{FF2B5EF4-FFF2-40B4-BE49-F238E27FC236}">
                  <a16:creationId xmlns:a16="http://schemas.microsoft.com/office/drawing/2014/main" id="{28DF8F6E-3D3E-1258-29A4-856995A75FC6}"/>
                </a:ext>
              </a:extLst>
            </p:cNvPr>
            <p:cNvSpPr>
              <a:spLocks noChangeShapeType="1"/>
            </p:cNvSpPr>
            <p:nvPr/>
          </p:nvSpPr>
          <p:spPr bwMode="auto">
            <a:xfrm>
              <a:off x="741" y="150"/>
              <a:ext cx="143" cy="3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16" name="AutoShape 241">
              <a:extLst>
                <a:ext uri="{FF2B5EF4-FFF2-40B4-BE49-F238E27FC236}">
                  <a16:creationId xmlns:a16="http://schemas.microsoft.com/office/drawing/2014/main" id="{F5AB7CF6-FB7B-AE72-E951-76C133467723}"/>
                </a:ext>
              </a:extLst>
            </p:cNvPr>
            <p:cNvSpPr>
              <a:spLocks/>
            </p:cNvSpPr>
            <p:nvPr/>
          </p:nvSpPr>
          <p:spPr bwMode="auto">
            <a:xfrm>
              <a:off x="875" y="538"/>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403" y="21600"/>
                  </a:moveTo>
                  <a:lnTo>
                    <a:pt x="21600" y="0"/>
                  </a:lnTo>
                  <a:lnTo>
                    <a:pt x="0" y="7200"/>
                  </a:lnTo>
                  <a:lnTo>
                    <a:pt x="19403" y="21600"/>
                  </a:lnTo>
                  <a:close/>
                  <a:moveTo>
                    <a:pt x="19403"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17" name="Line 242">
              <a:extLst>
                <a:ext uri="{FF2B5EF4-FFF2-40B4-BE49-F238E27FC236}">
                  <a16:creationId xmlns:a16="http://schemas.microsoft.com/office/drawing/2014/main" id="{DB141278-2B57-C95B-FA8C-4E58935F5D2A}"/>
                </a:ext>
              </a:extLst>
            </p:cNvPr>
            <p:cNvSpPr>
              <a:spLocks noChangeShapeType="1"/>
            </p:cNvSpPr>
            <p:nvPr/>
          </p:nvSpPr>
          <p:spPr bwMode="auto">
            <a:xfrm>
              <a:off x="741" y="150"/>
              <a:ext cx="598" cy="4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18" name="AutoShape 243">
              <a:extLst>
                <a:ext uri="{FF2B5EF4-FFF2-40B4-BE49-F238E27FC236}">
                  <a16:creationId xmlns:a16="http://schemas.microsoft.com/office/drawing/2014/main" id="{41C09B5E-1CCA-352C-E2AD-D3C98D700240}"/>
                </a:ext>
              </a:extLst>
            </p:cNvPr>
            <p:cNvSpPr>
              <a:spLocks/>
            </p:cNvSpPr>
            <p:nvPr/>
          </p:nvSpPr>
          <p:spPr bwMode="auto">
            <a:xfrm>
              <a:off x="1334" y="541"/>
              <a:ext cx="21"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9874" y="0"/>
                  </a:lnTo>
                  <a:lnTo>
                    <a:pt x="0" y="19403"/>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19" name="Line 244">
              <a:extLst>
                <a:ext uri="{FF2B5EF4-FFF2-40B4-BE49-F238E27FC236}">
                  <a16:creationId xmlns:a16="http://schemas.microsoft.com/office/drawing/2014/main" id="{5E3F4F21-5882-6142-8D15-E0B2A0B7367A}"/>
                </a:ext>
              </a:extLst>
            </p:cNvPr>
            <p:cNvSpPr>
              <a:spLocks noChangeShapeType="1"/>
            </p:cNvSpPr>
            <p:nvPr/>
          </p:nvSpPr>
          <p:spPr bwMode="auto">
            <a:xfrm>
              <a:off x="741" y="150"/>
              <a:ext cx="369" cy="39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20" name="AutoShape 245">
              <a:extLst>
                <a:ext uri="{FF2B5EF4-FFF2-40B4-BE49-F238E27FC236}">
                  <a16:creationId xmlns:a16="http://schemas.microsoft.com/office/drawing/2014/main" id="{796668DD-1C79-BC56-16C9-147F64B14294}"/>
                </a:ext>
              </a:extLst>
            </p:cNvPr>
            <p:cNvSpPr>
              <a:spLocks/>
            </p:cNvSpPr>
            <p:nvPr/>
          </p:nvSpPr>
          <p:spPr bwMode="auto">
            <a:xfrm>
              <a:off x="1103" y="540"/>
              <a:ext cx="20"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863" y="0"/>
                  </a:lnTo>
                  <a:lnTo>
                    <a:pt x="0" y="14954"/>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621" name="AutoShape 246">
              <a:extLst>
                <a:ext uri="{FF2B5EF4-FFF2-40B4-BE49-F238E27FC236}">
                  <a16:creationId xmlns:a16="http://schemas.microsoft.com/office/drawing/2014/main" id="{D022E9FF-0C68-22B3-8A09-A79B2F4EC617}"/>
                </a:ext>
              </a:extLst>
            </p:cNvPr>
            <p:cNvSpPr>
              <a:spLocks/>
            </p:cNvSpPr>
            <p:nvPr/>
          </p:nvSpPr>
          <p:spPr bwMode="auto">
            <a:xfrm>
              <a:off x="0"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622" name="AutoShape 247">
              <a:extLst>
                <a:ext uri="{FF2B5EF4-FFF2-40B4-BE49-F238E27FC236}">
                  <a16:creationId xmlns:a16="http://schemas.microsoft.com/office/drawing/2014/main" id="{34EE418F-7C8E-44E3-AB50-D383F22DF57F}"/>
                </a:ext>
              </a:extLst>
            </p:cNvPr>
            <p:cNvSpPr>
              <a:spLocks/>
            </p:cNvSpPr>
            <p:nvPr/>
          </p:nvSpPr>
          <p:spPr bwMode="auto">
            <a:xfrm>
              <a:off x="533" y="636"/>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623" name="AutoShape 248">
              <a:extLst>
                <a:ext uri="{FF2B5EF4-FFF2-40B4-BE49-F238E27FC236}">
                  <a16:creationId xmlns:a16="http://schemas.microsoft.com/office/drawing/2014/main" id="{B3EA05A5-D65D-D28A-BC13-0BAE61060D22}"/>
                </a:ext>
              </a:extLst>
            </p:cNvPr>
            <p:cNvSpPr>
              <a:spLocks/>
            </p:cNvSpPr>
            <p:nvPr/>
          </p:nvSpPr>
          <p:spPr bwMode="auto">
            <a:xfrm>
              <a:off x="758"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99"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624" name="AutoShape 249">
              <a:extLst>
                <a:ext uri="{FF2B5EF4-FFF2-40B4-BE49-F238E27FC236}">
                  <a16:creationId xmlns:a16="http://schemas.microsoft.com/office/drawing/2014/main" id="{66E7FBA1-663C-9DD5-CDFB-890C707B091D}"/>
                </a:ext>
              </a:extLst>
            </p:cNvPr>
            <p:cNvSpPr>
              <a:spLocks/>
            </p:cNvSpPr>
            <p:nvPr/>
          </p:nvSpPr>
          <p:spPr bwMode="auto">
            <a:xfrm>
              <a:off x="1007"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3"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625" name="AutoShape 250">
              <a:extLst>
                <a:ext uri="{FF2B5EF4-FFF2-40B4-BE49-F238E27FC236}">
                  <a16:creationId xmlns:a16="http://schemas.microsoft.com/office/drawing/2014/main" id="{7952A36F-7CC7-E0D2-3297-DC09EB09F71E}"/>
                </a:ext>
              </a:extLst>
            </p:cNvPr>
            <p:cNvSpPr>
              <a:spLocks/>
            </p:cNvSpPr>
            <p:nvPr/>
          </p:nvSpPr>
          <p:spPr bwMode="auto">
            <a:xfrm>
              <a:off x="1239"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1"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626" name="Line 251">
              <a:extLst>
                <a:ext uri="{FF2B5EF4-FFF2-40B4-BE49-F238E27FC236}">
                  <a16:creationId xmlns:a16="http://schemas.microsoft.com/office/drawing/2014/main" id="{741FD3D9-36FD-9446-5873-D03AD7C893EC}"/>
                </a:ext>
              </a:extLst>
            </p:cNvPr>
            <p:cNvSpPr>
              <a:spLocks noChangeShapeType="1"/>
            </p:cNvSpPr>
            <p:nvPr/>
          </p:nvSpPr>
          <p:spPr bwMode="auto">
            <a:xfrm>
              <a:off x="21" y="832"/>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27" name="Line 252">
              <a:extLst>
                <a:ext uri="{FF2B5EF4-FFF2-40B4-BE49-F238E27FC236}">
                  <a16:creationId xmlns:a16="http://schemas.microsoft.com/office/drawing/2014/main" id="{A05E5060-18E7-2BCE-2E17-11CB59040E4D}"/>
                </a:ext>
              </a:extLst>
            </p:cNvPr>
            <p:cNvSpPr>
              <a:spLocks noChangeShapeType="1"/>
            </p:cNvSpPr>
            <p:nvPr/>
          </p:nvSpPr>
          <p:spPr bwMode="auto">
            <a:xfrm>
              <a:off x="113" y="873"/>
              <a:ext cx="1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28" name="Line 253">
              <a:extLst>
                <a:ext uri="{FF2B5EF4-FFF2-40B4-BE49-F238E27FC236}">
                  <a16:creationId xmlns:a16="http://schemas.microsoft.com/office/drawing/2014/main" id="{E1A6EB69-9B29-2966-0C89-98CBCB219E51}"/>
                </a:ext>
              </a:extLst>
            </p:cNvPr>
            <p:cNvSpPr>
              <a:spLocks noChangeShapeType="1"/>
            </p:cNvSpPr>
            <p:nvPr/>
          </p:nvSpPr>
          <p:spPr bwMode="auto">
            <a:xfrm>
              <a:off x="332" y="873"/>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29" name="Line 254">
              <a:extLst>
                <a:ext uri="{FF2B5EF4-FFF2-40B4-BE49-F238E27FC236}">
                  <a16:creationId xmlns:a16="http://schemas.microsoft.com/office/drawing/2014/main" id="{3F8BBBAE-431A-7850-1B60-5C7C78DEF50A}"/>
                </a:ext>
              </a:extLst>
            </p:cNvPr>
            <p:cNvSpPr>
              <a:spLocks noChangeShapeType="1"/>
            </p:cNvSpPr>
            <p:nvPr/>
          </p:nvSpPr>
          <p:spPr bwMode="auto">
            <a:xfrm>
              <a:off x="581"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0" name="Line 255">
              <a:extLst>
                <a:ext uri="{FF2B5EF4-FFF2-40B4-BE49-F238E27FC236}">
                  <a16:creationId xmlns:a16="http://schemas.microsoft.com/office/drawing/2014/main" id="{BD57572D-D5C1-6E54-ED2D-3EA2D41C2B4F}"/>
                </a:ext>
              </a:extLst>
            </p:cNvPr>
            <p:cNvSpPr>
              <a:spLocks noChangeShapeType="1"/>
            </p:cNvSpPr>
            <p:nvPr/>
          </p:nvSpPr>
          <p:spPr bwMode="auto">
            <a:xfrm>
              <a:off x="830"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1" name="Line 256">
              <a:extLst>
                <a:ext uri="{FF2B5EF4-FFF2-40B4-BE49-F238E27FC236}">
                  <a16:creationId xmlns:a16="http://schemas.microsoft.com/office/drawing/2014/main" id="{F24484B4-E3E6-40C3-E721-08629825B2D6}"/>
                </a:ext>
              </a:extLst>
            </p:cNvPr>
            <p:cNvSpPr>
              <a:spLocks noChangeShapeType="1"/>
            </p:cNvSpPr>
            <p:nvPr/>
          </p:nvSpPr>
          <p:spPr bwMode="auto">
            <a:xfrm>
              <a:off x="1078" y="873"/>
              <a:ext cx="1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2" name="Line 257">
              <a:extLst>
                <a:ext uri="{FF2B5EF4-FFF2-40B4-BE49-F238E27FC236}">
                  <a16:creationId xmlns:a16="http://schemas.microsoft.com/office/drawing/2014/main" id="{F772BB43-935A-79F5-B605-44431649E0D9}"/>
                </a:ext>
              </a:extLst>
            </p:cNvPr>
            <p:cNvSpPr>
              <a:spLocks noChangeShapeType="1"/>
            </p:cNvSpPr>
            <p:nvPr/>
          </p:nvSpPr>
          <p:spPr bwMode="auto">
            <a:xfrm>
              <a:off x="498"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3" name="Line 258">
              <a:extLst>
                <a:ext uri="{FF2B5EF4-FFF2-40B4-BE49-F238E27FC236}">
                  <a16:creationId xmlns:a16="http://schemas.microsoft.com/office/drawing/2014/main" id="{B83FBBB9-E5F1-2418-95B4-B57F29150045}"/>
                </a:ext>
              </a:extLst>
            </p:cNvPr>
            <p:cNvSpPr>
              <a:spLocks noChangeShapeType="1"/>
            </p:cNvSpPr>
            <p:nvPr/>
          </p:nvSpPr>
          <p:spPr bwMode="auto">
            <a:xfrm>
              <a:off x="746" y="836"/>
              <a:ext cx="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4" name="Line 259">
              <a:extLst>
                <a:ext uri="{FF2B5EF4-FFF2-40B4-BE49-F238E27FC236}">
                  <a16:creationId xmlns:a16="http://schemas.microsoft.com/office/drawing/2014/main" id="{F90D4FEE-66E7-04B5-F6A5-81DFC761831A}"/>
                </a:ext>
              </a:extLst>
            </p:cNvPr>
            <p:cNvSpPr>
              <a:spLocks noChangeShapeType="1"/>
            </p:cNvSpPr>
            <p:nvPr/>
          </p:nvSpPr>
          <p:spPr bwMode="auto">
            <a:xfrm>
              <a:off x="995"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5" name="Line 260">
              <a:extLst>
                <a:ext uri="{FF2B5EF4-FFF2-40B4-BE49-F238E27FC236}">
                  <a16:creationId xmlns:a16="http://schemas.microsoft.com/office/drawing/2014/main" id="{FA997E69-21C2-043D-6F4E-1C8F4DA4E8B5}"/>
                </a:ext>
              </a:extLst>
            </p:cNvPr>
            <p:cNvSpPr>
              <a:spLocks noChangeShapeType="1"/>
            </p:cNvSpPr>
            <p:nvPr/>
          </p:nvSpPr>
          <p:spPr bwMode="auto">
            <a:xfrm>
              <a:off x="1227"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6" name="Line 261">
              <a:extLst>
                <a:ext uri="{FF2B5EF4-FFF2-40B4-BE49-F238E27FC236}">
                  <a16:creationId xmlns:a16="http://schemas.microsoft.com/office/drawing/2014/main" id="{A09A7C11-7B20-EC42-B187-B9496BEEA368}"/>
                </a:ext>
              </a:extLst>
            </p:cNvPr>
            <p:cNvSpPr>
              <a:spLocks noChangeShapeType="1"/>
            </p:cNvSpPr>
            <p:nvPr/>
          </p:nvSpPr>
          <p:spPr bwMode="auto">
            <a:xfrm>
              <a:off x="498"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7" name="Line 262">
              <a:extLst>
                <a:ext uri="{FF2B5EF4-FFF2-40B4-BE49-F238E27FC236}">
                  <a16:creationId xmlns:a16="http://schemas.microsoft.com/office/drawing/2014/main" id="{F31DCB83-7B6B-DC88-ADF9-5657597D3EAB}"/>
                </a:ext>
              </a:extLst>
            </p:cNvPr>
            <p:cNvSpPr>
              <a:spLocks noChangeShapeType="1"/>
            </p:cNvSpPr>
            <p:nvPr/>
          </p:nvSpPr>
          <p:spPr bwMode="auto">
            <a:xfrm>
              <a:off x="581"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8" name="Line 263">
              <a:extLst>
                <a:ext uri="{FF2B5EF4-FFF2-40B4-BE49-F238E27FC236}">
                  <a16:creationId xmlns:a16="http://schemas.microsoft.com/office/drawing/2014/main" id="{FB775E0B-A762-777B-280D-96D19AE46555}"/>
                </a:ext>
              </a:extLst>
            </p:cNvPr>
            <p:cNvSpPr>
              <a:spLocks noChangeShapeType="1"/>
            </p:cNvSpPr>
            <p:nvPr/>
          </p:nvSpPr>
          <p:spPr bwMode="auto">
            <a:xfrm>
              <a:off x="746"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39" name="Line 264">
              <a:extLst>
                <a:ext uri="{FF2B5EF4-FFF2-40B4-BE49-F238E27FC236}">
                  <a16:creationId xmlns:a16="http://schemas.microsoft.com/office/drawing/2014/main" id="{D01D9C3D-39A4-2A49-352B-281785384C72}"/>
                </a:ext>
              </a:extLst>
            </p:cNvPr>
            <p:cNvSpPr>
              <a:spLocks noChangeShapeType="1"/>
            </p:cNvSpPr>
            <p:nvPr/>
          </p:nvSpPr>
          <p:spPr bwMode="auto">
            <a:xfrm>
              <a:off x="830"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40" name="Line 265">
              <a:extLst>
                <a:ext uri="{FF2B5EF4-FFF2-40B4-BE49-F238E27FC236}">
                  <a16:creationId xmlns:a16="http://schemas.microsoft.com/office/drawing/2014/main" id="{4D5CDBAE-725E-67A6-676E-99DA897A2DD1}"/>
                </a:ext>
              </a:extLst>
            </p:cNvPr>
            <p:cNvSpPr>
              <a:spLocks noChangeShapeType="1"/>
            </p:cNvSpPr>
            <p:nvPr/>
          </p:nvSpPr>
          <p:spPr bwMode="auto">
            <a:xfrm>
              <a:off x="995"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41" name="Line 266">
              <a:extLst>
                <a:ext uri="{FF2B5EF4-FFF2-40B4-BE49-F238E27FC236}">
                  <a16:creationId xmlns:a16="http://schemas.microsoft.com/office/drawing/2014/main" id="{8EEAC576-8A13-BF73-53D4-0FB595B9D8AB}"/>
                </a:ext>
              </a:extLst>
            </p:cNvPr>
            <p:cNvSpPr>
              <a:spLocks noChangeShapeType="1"/>
            </p:cNvSpPr>
            <p:nvPr/>
          </p:nvSpPr>
          <p:spPr bwMode="auto">
            <a:xfrm>
              <a:off x="1078"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42" name="Line 267">
              <a:extLst>
                <a:ext uri="{FF2B5EF4-FFF2-40B4-BE49-F238E27FC236}">
                  <a16:creationId xmlns:a16="http://schemas.microsoft.com/office/drawing/2014/main" id="{5C81C761-6534-4326-E87B-0DD29880EB06}"/>
                </a:ext>
              </a:extLst>
            </p:cNvPr>
            <p:cNvSpPr>
              <a:spLocks noChangeShapeType="1"/>
            </p:cNvSpPr>
            <p:nvPr/>
          </p:nvSpPr>
          <p:spPr bwMode="auto">
            <a:xfrm>
              <a:off x="1227"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43" name="Line 268">
              <a:extLst>
                <a:ext uri="{FF2B5EF4-FFF2-40B4-BE49-F238E27FC236}">
                  <a16:creationId xmlns:a16="http://schemas.microsoft.com/office/drawing/2014/main" id="{B0AD8F43-8DC7-3F90-C770-7BC3C87B650B}"/>
                </a:ext>
              </a:extLst>
            </p:cNvPr>
            <p:cNvSpPr>
              <a:spLocks noChangeShapeType="1"/>
            </p:cNvSpPr>
            <p:nvPr/>
          </p:nvSpPr>
          <p:spPr bwMode="auto">
            <a:xfrm>
              <a:off x="1310"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44" name="Rectangle 269">
              <a:extLst>
                <a:ext uri="{FF2B5EF4-FFF2-40B4-BE49-F238E27FC236}">
                  <a16:creationId xmlns:a16="http://schemas.microsoft.com/office/drawing/2014/main" id="{BA06C92A-67B1-57C2-EF53-AA459B96859D}"/>
                </a:ext>
              </a:extLst>
            </p:cNvPr>
            <p:cNvSpPr>
              <a:spLocks/>
            </p:cNvSpPr>
            <p:nvPr/>
          </p:nvSpPr>
          <p:spPr bwMode="auto">
            <a:xfrm>
              <a:off x="386" y="406"/>
              <a:ext cx="774" cy="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45" name="Rectangle 270">
              <a:extLst>
                <a:ext uri="{FF2B5EF4-FFF2-40B4-BE49-F238E27FC236}">
                  <a16:creationId xmlns:a16="http://schemas.microsoft.com/office/drawing/2014/main" id="{46E3468F-FB45-3082-E731-ECC12322300B}"/>
                </a:ext>
              </a:extLst>
            </p:cNvPr>
            <p:cNvSpPr>
              <a:spLocks/>
            </p:cNvSpPr>
            <p:nvPr/>
          </p:nvSpPr>
          <p:spPr bwMode="auto">
            <a:xfrm>
              <a:off x="588" y="233"/>
              <a:ext cx="332" cy="5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646" name="Rectangle 271">
              <a:extLst>
                <a:ext uri="{FF2B5EF4-FFF2-40B4-BE49-F238E27FC236}">
                  <a16:creationId xmlns:a16="http://schemas.microsoft.com/office/drawing/2014/main" id="{9879D091-705F-9BF5-31B1-6F10F5FD0001}"/>
                </a:ext>
              </a:extLst>
            </p:cNvPr>
            <p:cNvSpPr>
              <a:spLocks/>
            </p:cNvSpPr>
            <p:nvPr/>
          </p:nvSpPr>
          <p:spPr bwMode="auto">
            <a:xfrm>
              <a:off x="516"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647" name="Rectangle 272">
              <a:extLst>
                <a:ext uri="{FF2B5EF4-FFF2-40B4-BE49-F238E27FC236}">
                  <a16:creationId xmlns:a16="http://schemas.microsoft.com/office/drawing/2014/main" id="{F721A107-60C4-D23E-3C15-5F95DC0BF4FE}"/>
                </a:ext>
              </a:extLst>
            </p:cNvPr>
            <p:cNvSpPr>
              <a:spLocks/>
            </p:cNvSpPr>
            <p:nvPr/>
          </p:nvSpPr>
          <p:spPr bwMode="auto">
            <a:xfrm>
              <a:off x="736"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648" name="Rectangle 273">
              <a:extLst>
                <a:ext uri="{FF2B5EF4-FFF2-40B4-BE49-F238E27FC236}">
                  <a16:creationId xmlns:a16="http://schemas.microsoft.com/office/drawing/2014/main" id="{364C7958-63B6-B7E6-E7E4-796D383EB7D5}"/>
                </a:ext>
              </a:extLst>
            </p:cNvPr>
            <p:cNvSpPr>
              <a:spLocks/>
            </p:cNvSpPr>
            <p:nvPr/>
          </p:nvSpPr>
          <p:spPr bwMode="auto">
            <a:xfrm>
              <a:off x="975"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649" name="Rectangle 274">
              <a:extLst>
                <a:ext uri="{FF2B5EF4-FFF2-40B4-BE49-F238E27FC236}">
                  <a16:creationId xmlns:a16="http://schemas.microsoft.com/office/drawing/2014/main" id="{B0901C5B-0B15-CBA7-4BEF-66241B4F86F9}"/>
                </a:ext>
              </a:extLst>
            </p:cNvPr>
            <p:cNvSpPr>
              <a:spLocks/>
            </p:cNvSpPr>
            <p:nvPr/>
          </p:nvSpPr>
          <p:spPr bwMode="auto">
            <a:xfrm>
              <a:off x="1214" y="615"/>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650" name="Line 275">
              <a:extLst>
                <a:ext uri="{FF2B5EF4-FFF2-40B4-BE49-F238E27FC236}">
                  <a16:creationId xmlns:a16="http://schemas.microsoft.com/office/drawing/2014/main" id="{F096B6DB-8E5F-913D-F24E-5741A4850117}"/>
                </a:ext>
              </a:extLst>
            </p:cNvPr>
            <p:cNvSpPr>
              <a:spLocks noChangeShapeType="1"/>
            </p:cNvSpPr>
            <p:nvPr/>
          </p:nvSpPr>
          <p:spPr bwMode="auto">
            <a:xfrm rot="10800000" flipH="1">
              <a:off x="332" y="832"/>
              <a:ext cx="1" cy="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51" name="Line 276">
              <a:extLst>
                <a:ext uri="{FF2B5EF4-FFF2-40B4-BE49-F238E27FC236}">
                  <a16:creationId xmlns:a16="http://schemas.microsoft.com/office/drawing/2014/main" id="{033E32C7-0AC1-B76A-2592-7B62D836B2D4}"/>
                </a:ext>
              </a:extLst>
            </p:cNvPr>
            <p:cNvSpPr>
              <a:spLocks noChangeShapeType="1"/>
            </p:cNvSpPr>
            <p:nvPr/>
          </p:nvSpPr>
          <p:spPr bwMode="auto">
            <a:xfrm flipH="1">
              <a:off x="240" y="832"/>
              <a:ext cx="9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652" name="Line 277">
              <a:extLst>
                <a:ext uri="{FF2B5EF4-FFF2-40B4-BE49-F238E27FC236}">
                  <a16:creationId xmlns:a16="http://schemas.microsoft.com/office/drawing/2014/main" id="{C6172D10-CB47-FAAA-621C-1E8E94E70F63}"/>
                </a:ext>
              </a:extLst>
            </p:cNvPr>
            <p:cNvSpPr>
              <a:spLocks noChangeShapeType="1"/>
            </p:cNvSpPr>
            <p:nvPr/>
          </p:nvSpPr>
          <p:spPr bwMode="auto">
            <a:xfrm>
              <a:off x="240" y="832"/>
              <a:ext cx="1" cy="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grpSp>
      <p:grpSp>
        <p:nvGrpSpPr>
          <p:cNvPr id="52228" name="Group 278">
            <a:extLst>
              <a:ext uri="{FF2B5EF4-FFF2-40B4-BE49-F238E27FC236}">
                <a16:creationId xmlns:a16="http://schemas.microsoft.com/office/drawing/2014/main" id="{CF9F025A-61ED-A241-1F9F-66C86AF1F861}"/>
              </a:ext>
            </a:extLst>
          </p:cNvPr>
          <p:cNvGrpSpPr>
            <a:grpSpLocks/>
          </p:cNvGrpSpPr>
          <p:nvPr/>
        </p:nvGrpSpPr>
        <p:grpSpPr bwMode="auto">
          <a:xfrm>
            <a:off x="7570788" y="4459288"/>
            <a:ext cx="2282825" cy="1387475"/>
            <a:chOff x="0" y="0"/>
            <a:chExt cx="1438" cy="874"/>
          </a:xfrm>
        </p:grpSpPr>
        <p:sp>
          <p:nvSpPr>
            <p:cNvPr id="52379" name="AutoShape 279">
              <a:extLst>
                <a:ext uri="{FF2B5EF4-FFF2-40B4-BE49-F238E27FC236}">
                  <a16:creationId xmlns:a16="http://schemas.microsoft.com/office/drawing/2014/main" id="{041987F4-CF18-DD19-4142-49EF56ED9EA1}"/>
                </a:ext>
              </a:extLst>
            </p:cNvPr>
            <p:cNvSpPr>
              <a:spLocks/>
            </p:cNvSpPr>
            <p:nvPr/>
          </p:nvSpPr>
          <p:spPr bwMode="auto">
            <a:xfrm>
              <a:off x="735" y="17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0" name="AutoShape 280">
              <a:extLst>
                <a:ext uri="{FF2B5EF4-FFF2-40B4-BE49-F238E27FC236}">
                  <a16:creationId xmlns:a16="http://schemas.microsoft.com/office/drawing/2014/main" id="{0470DE76-086E-4459-7003-79A10555D370}"/>
                </a:ext>
              </a:extLst>
            </p:cNvPr>
            <p:cNvSpPr>
              <a:spLocks/>
            </p:cNvSpPr>
            <p:nvPr/>
          </p:nvSpPr>
          <p:spPr bwMode="auto">
            <a:xfrm>
              <a:off x="735" y="189"/>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1" name="AutoShape 281">
              <a:extLst>
                <a:ext uri="{FF2B5EF4-FFF2-40B4-BE49-F238E27FC236}">
                  <a16:creationId xmlns:a16="http://schemas.microsoft.com/office/drawing/2014/main" id="{7FB233B8-390D-3ECD-9B3E-F5235F8C147D}"/>
                </a:ext>
              </a:extLst>
            </p:cNvPr>
            <p:cNvSpPr>
              <a:spLocks/>
            </p:cNvSpPr>
            <p:nvPr/>
          </p:nvSpPr>
          <p:spPr bwMode="auto">
            <a:xfrm>
              <a:off x="735" y="207"/>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2" name="AutoShape 282">
              <a:extLst>
                <a:ext uri="{FF2B5EF4-FFF2-40B4-BE49-F238E27FC236}">
                  <a16:creationId xmlns:a16="http://schemas.microsoft.com/office/drawing/2014/main" id="{E6EEE19E-3B56-2FE0-7180-0D8A7664B8C2}"/>
                </a:ext>
              </a:extLst>
            </p:cNvPr>
            <p:cNvSpPr>
              <a:spLocks/>
            </p:cNvSpPr>
            <p:nvPr/>
          </p:nvSpPr>
          <p:spPr bwMode="auto">
            <a:xfrm>
              <a:off x="735" y="225"/>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3" name="AutoShape 283">
              <a:extLst>
                <a:ext uri="{FF2B5EF4-FFF2-40B4-BE49-F238E27FC236}">
                  <a16:creationId xmlns:a16="http://schemas.microsoft.com/office/drawing/2014/main" id="{D9A2C9C9-F326-58BE-FBAF-B6F3211A8FC3}"/>
                </a:ext>
              </a:extLst>
            </p:cNvPr>
            <p:cNvSpPr>
              <a:spLocks/>
            </p:cNvSpPr>
            <p:nvPr/>
          </p:nvSpPr>
          <p:spPr bwMode="auto">
            <a:xfrm>
              <a:off x="735" y="243"/>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4" name="AutoShape 284">
              <a:extLst>
                <a:ext uri="{FF2B5EF4-FFF2-40B4-BE49-F238E27FC236}">
                  <a16:creationId xmlns:a16="http://schemas.microsoft.com/office/drawing/2014/main" id="{9ED324E2-2521-B880-FEBC-CAFFFEAE0B6F}"/>
                </a:ext>
              </a:extLst>
            </p:cNvPr>
            <p:cNvSpPr>
              <a:spLocks/>
            </p:cNvSpPr>
            <p:nvPr/>
          </p:nvSpPr>
          <p:spPr bwMode="auto">
            <a:xfrm>
              <a:off x="735" y="26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5" name="AutoShape 285">
              <a:extLst>
                <a:ext uri="{FF2B5EF4-FFF2-40B4-BE49-F238E27FC236}">
                  <a16:creationId xmlns:a16="http://schemas.microsoft.com/office/drawing/2014/main" id="{96B43335-7407-D346-F3D9-5CD4EAB268FA}"/>
                </a:ext>
              </a:extLst>
            </p:cNvPr>
            <p:cNvSpPr>
              <a:spLocks/>
            </p:cNvSpPr>
            <p:nvPr/>
          </p:nvSpPr>
          <p:spPr bwMode="auto">
            <a:xfrm>
              <a:off x="735" y="278"/>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6" name="AutoShape 286">
              <a:extLst>
                <a:ext uri="{FF2B5EF4-FFF2-40B4-BE49-F238E27FC236}">
                  <a16:creationId xmlns:a16="http://schemas.microsoft.com/office/drawing/2014/main" id="{4B3458D8-30EB-57CD-17F3-641E55D55CD4}"/>
                </a:ext>
              </a:extLst>
            </p:cNvPr>
            <p:cNvSpPr>
              <a:spLocks/>
            </p:cNvSpPr>
            <p:nvPr/>
          </p:nvSpPr>
          <p:spPr bwMode="auto">
            <a:xfrm>
              <a:off x="735" y="296"/>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7" name="AutoShape 287">
              <a:extLst>
                <a:ext uri="{FF2B5EF4-FFF2-40B4-BE49-F238E27FC236}">
                  <a16:creationId xmlns:a16="http://schemas.microsoft.com/office/drawing/2014/main" id="{0DDB7508-B3BE-1A2D-3C5E-76F7F467864F}"/>
                </a:ext>
              </a:extLst>
            </p:cNvPr>
            <p:cNvSpPr>
              <a:spLocks/>
            </p:cNvSpPr>
            <p:nvPr/>
          </p:nvSpPr>
          <p:spPr bwMode="auto">
            <a:xfrm>
              <a:off x="735" y="314"/>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8" name="AutoShape 288">
              <a:extLst>
                <a:ext uri="{FF2B5EF4-FFF2-40B4-BE49-F238E27FC236}">
                  <a16:creationId xmlns:a16="http://schemas.microsoft.com/office/drawing/2014/main" id="{671C67A8-3114-599A-C2C4-2A0931AD7A5C}"/>
                </a:ext>
              </a:extLst>
            </p:cNvPr>
            <p:cNvSpPr>
              <a:spLocks/>
            </p:cNvSpPr>
            <p:nvPr/>
          </p:nvSpPr>
          <p:spPr bwMode="auto">
            <a:xfrm>
              <a:off x="735" y="332"/>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89" name="AutoShape 289">
              <a:extLst>
                <a:ext uri="{FF2B5EF4-FFF2-40B4-BE49-F238E27FC236}">
                  <a16:creationId xmlns:a16="http://schemas.microsoft.com/office/drawing/2014/main" id="{12F6555E-2970-1C72-FA6B-03534D773118}"/>
                </a:ext>
              </a:extLst>
            </p:cNvPr>
            <p:cNvSpPr>
              <a:spLocks/>
            </p:cNvSpPr>
            <p:nvPr/>
          </p:nvSpPr>
          <p:spPr bwMode="auto">
            <a:xfrm>
              <a:off x="735" y="350"/>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90" name="AutoShape 290">
              <a:extLst>
                <a:ext uri="{FF2B5EF4-FFF2-40B4-BE49-F238E27FC236}">
                  <a16:creationId xmlns:a16="http://schemas.microsoft.com/office/drawing/2014/main" id="{D0536785-3215-A51C-5658-D96013E3BA21}"/>
                </a:ext>
              </a:extLst>
            </p:cNvPr>
            <p:cNvSpPr>
              <a:spLocks/>
            </p:cNvSpPr>
            <p:nvPr/>
          </p:nvSpPr>
          <p:spPr bwMode="auto">
            <a:xfrm>
              <a:off x="735" y="367"/>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91" name="AutoShape 291">
              <a:extLst>
                <a:ext uri="{FF2B5EF4-FFF2-40B4-BE49-F238E27FC236}">
                  <a16:creationId xmlns:a16="http://schemas.microsoft.com/office/drawing/2014/main" id="{5DEF2B16-76AE-981B-6C18-A600FB6CBA74}"/>
                </a:ext>
              </a:extLst>
            </p:cNvPr>
            <p:cNvSpPr>
              <a:spLocks/>
            </p:cNvSpPr>
            <p:nvPr/>
          </p:nvSpPr>
          <p:spPr bwMode="auto">
            <a:xfrm>
              <a:off x="735" y="385"/>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92" name="AutoShape 292">
              <a:extLst>
                <a:ext uri="{FF2B5EF4-FFF2-40B4-BE49-F238E27FC236}">
                  <a16:creationId xmlns:a16="http://schemas.microsoft.com/office/drawing/2014/main" id="{52EB208F-594C-D9DF-F95F-8A4B72C85272}"/>
                </a:ext>
              </a:extLst>
            </p:cNvPr>
            <p:cNvSpPr>
              <a:spLocks/>
            </p:cNvSpPr>
            <p:nvPr/>
          </p:nvSpPr>
          <p:spPr bwMode="auto">
            <a:xfrm>
              <a:off x="726" y="150"/>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39" y="0"/>
                  </a:moveTo>
                  <a:lnTo>
                    <a:pt x="0" y="21600"/>
                  </a:lnTo>
                  <a:lnTo>
                    <a:pt x="21600" y="21600"/>
                  </a:lnTo>
                  <a:lnTo>
                    <a:pt x="10639" y="0"/>
                  </a:lnTo>
                  <a:close/>
                  <a:moveTo>
                    <a:pt x="10639"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93" name="Line 293">
              <a:extLst>
                <a:ext uri="{FF2B5EF4-FFF2-40B4-BE49-F238E27FC236}">
                  <a16:creationId xmlns:a16="http://schemas.microsoft.com/office/drawing/2014/main" id="{5CF64939-27B4-3218-F89D-D97B1965D59E}"/>
                </a:ext>
              </a:extLst>
            </p:cNvPr>
            <p:cNvSpPr>
              <a:spLocks noChangeShapeType="1"/>
            </p:cNvSpPr>
            <p:nvPr/>
          </p:nvSpPr>
          <p:spPr bwMode="auto">
            <a:xfrm rot="10800000" flipH="1">
              <a:off x="113" y="832"/>
              <a:ext cx="1"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94" name="Line 294">
              <a:extLst>
                <a:ext uri="{FF2B5EF4-FFF2-40B4-BE49-F238E27FC236}">
                  <a16:creationId xmlns:a16="http://schemas.microsoft.com/office/drawing/2014/main" id="{AB8B60DD-341D-13A0-F508-B3E9FBF38B55}"/>
                </a:ext>
              </a:extLst>
            </p:cNvPr>
            <p:cNvSpPr>
              <a:spLocks noChangeShapeType="1"/>
            </p:cNvSpPr>
            <p:nvPr/>
          </p:nvSpPr>
          <p:spPr bwMode="auto">
            <a:xfrm flipH="1">
              <a:off x="332" y="88"/>
              <a:ext cx="25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95" name="AutoShape 295">
              <a:extLst>
                <a:ext uri="{FF2B5EF4-FFF2-40B4-BE49-F238E27FC236}">
                  <a16:creationId xmlns:a16="http://schemas.microsoft.com/office/drawing/2014/main" id="{1079E672-5DF6-6EB1-1F95-D5D249F96DD0}"/>
                </a:ext>
              </a:extLst>
            </p:cNvPr>
            <p:cNvSpPr>
              <a:spLocks/>
            </p:cNvSpPr>
            <p:nvPr/>
          </p:nvSpPr>
          <p:spPr bwMode="auto">
            <a:xfrm>
              <a:off x="313" y="76"/>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18"/>
                  </a:moveTo>
                  <a:lnTo>
                    <a:pt x="21600" y="21600"/>
                  </a:lnTo>
                  <a:lnTo>
                    <a:pt x="21600" y="0"/>
                  </a:lnTo>
                  <a:lnTo>
                    <a:pt x="0" y="11118"/>
                  </a:lnTo>
                  <a:close/>
                  <a:moveTo>
                    <a:pt x="0" y="1111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96" name="Rectangle 296">
              <a:extLst>
                <a:ext uri="{FF2B5EF4-FFF2-40B4-BE49-F238E27FC236}">
                  <a16:creationId xmlns:a16="http://schemas.microsoft.com/office/drawing/2014/main" id="{AD06FF0D-70D3-46F8-FD11-2DAF6FB3AACA}"/>
                </a:ext>
              </a:extLst>
            </p:cNvPr>
            <p:cNvSpPr>
              <a:spLocks/>
            </p:cNvSpPr>
            <p:nvPr/>
          </p:nvSpPr>
          <p:spPr bwMode="auto">
            <a:xfrm>
              <a:off x="95" y="580"/>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97" name="Rectangle 297">
              <a:extLst>
                <a:ext uri="{FF2B5EF4-FFF2-40B4-BE49-F238E27FC236}">
                  <a16:creationId xmlns:a16="http://schemas.microsoft.com/office/drawing/2014/main" id="{05180B2F-B0D2-64FB-FF1C-F86FB5C7D5F9}"/>
                </a:ext>
              </a:extLst>
            </p:cNvPr>
            <p:cNvSpPr>
              <a:spLocks/>
            </p:cNvSpPr>
            <p:nvPr/>
          </p:nvSpPr>
          <p:spPr bwMode="auto">
            <a:xfrm>
              <a:off x="100"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98" name="Rectangle 298">
              <a:extLst>
                <a:ext uri="{FF2B5EF4-FFF2-40B4-BE49-F238E27FC236}">
                  <a16:creationId xmlns:a16="http://schemas.microsoft.com/office/drawing/2014/main" id="{E2A59653-2DC2-2ED9-AE9B-2B3BCCDA0BDC}"/>
                </a:ext>
              </a:extLst>
            </p:cNvPr>
            <p:cNvSpPr>
              <a:spLocks/>
            </p:cNvSpPr>
            <p:nvPr/>
          </p:nvSpPr>
          <p:spPr bwMode="auto">
            <a:xfrm>
              <a:off x="328"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99" name="Rectangle 299">
              <a:extLst>
                <a:ext uri="{FF2B5EF4-FFF2-40B4-BE49-F238E27FC236}">
                  <a16:creationId xmlns:a16="http://schemas.microsoft.com/office/drawing/2014/main" id="{8BFAF82A-85B3-4160-B8E1-4A2B9BFC39EE}"/>
                </a:ext>
              </a:extLst>
            </p:cNvPr>
            <p:cNvSpPr>
              <a:spLocks/>
            </p:cNvSpPr>
            <p:nvPr/>
          </p:nvSpPr>
          <p:spPr bwMode="auto">
            <a:xfrm>
              <a:off x="332"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0" name="Rectangle 300">
              <a:extLst>
                <a:ext uri="{FF2B5EF4-FFF2-40B4-BE49-F238E27FC236}">
                  <a16:creationId xmlns:a16="http://schemas.microsoft.com/office/drawing/2014/main" id="{871417B5-F9CD-6C5C-6A34-822B58E0FB2E}"/>
                </a:ext>
              </a:extLst>
            </p:cNvPr>
            <p:cNvSpPr>
              <a:spLocks/>
            </p:cNvSpPr>
            <p:nvPr/>
          </p:nvSpPr>
          <p:spPr bwMode="auto">
            <a:xfrm>
              <a:off x="576"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1" name="Rectangle 301">
              <a:extLst>
                <a:ext uri="{FF2B5EF4-FFF2-40B4-BE49-F238E27FC236}">
                  <a16:creationId xmlns:a16="http://schemas.microsoft.com/office/drawing/2014/main" id="{118A4A82-B1AC-9919-CE13-0B50F7F4C9A9}"/>
                </a:ext>
              </a:extLst>
            </p:cNvPr>
            <p:cNvSpPr>
              <a:spLocks/>
            </p:cNvSpPr>
            <p:nvPr/>
          </p:nvSpPr>
          <p:spPr bwMode="auto">
            <a:xfrm>
              <a:off x="580" y="585"/>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2" name="Rectangle 302">
              <a:extLst>
                <a:ext uri="{FF2B5EF4-FFF2-40B4-BE49-F238E27FC236}">
                  <a16:creationId xmlns:a16="http://schemas.microsoft.com/office/drawing/2014/main" id="{5600EFD0-14AB-E294-2AC3-00644D6A51A4}"/>
                </a:ext>
              </a:extLst>
            </p:cNvPr>
            <p:cNvSpPr>
              <a:spLocks/>
            </p:cNvSpPr>
            <p:nvPr/>
          </p:nvSpPr>
          <p:spPr bwMode="auto">
            <a:xfrm>
              <a:off x="1057"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3" name="Rectangle 303">
              <a:extLst>
                <a:ext uri="{FF2B5EF4-FFF2-40B4-BE49-F238E27FC236}">
                  <a16:creationId xmlns:a16="http://schemas.microsoft.com/office/drawing/2014/main" id="{53D41D4F-437C-28B3-728B-C874B4F05C1B}"/>
                </a:ext>
              </a:extLst>
            </p:cNvPr>
            <p:cNvSpPr>
              <a:spLocks/>
            </p:cNvSpPr>
            <p:nvPr/>
          </p:nvSpPr>
          <p:spPr bwMode="auto">
            <a:xfrm>
              <a:off x="1061"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4" name="Rectangle 304">
              <a:extLst>
                <a:ext uri="{FF2B5EF4-FFF2-40B4-BE49-F238E27FC236}">
                  <a16:creationId xmlns:a16="http://schemas.microsoft.com/office/drawing/2014/main" id="{CD66232C-3396-2571-6E1B-F9E5CE3D06A2}"/>
                </a:ext>
              </a:extLst>
            </p:cNvPr>
            <p:cNvSpPr>
              <a:spLocks/>
            </p:cNvSpPr>
            <p:nvPr/>
          </p:nvSpPr>
          <p:spPr bwMode="auto">
            <a:xfrm>
              <a:off x="1288" y="580"/>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5" name="Rectangle 305">
              <a:extLst>
                <a:ext uri="{FF2B5EF4-FFF2-40B4-BE49-F238E27FC236}">
                  <a16:creationId xmlns:a16="http://schemas.microsoft.com/office/drawing/2014/main" id="{805826F2-DE27-384C-2896-464905F9FA10}"/>
                </a:ext>
              </a:extLst>
            </p:cNvPr>
            <p:cNvSpPr>
              <a:spLocks/>
            </p:cNvSpPr>
            <p:nvPr/>
          </p:nvSpPr>
          <p:spPr bwMode="auto">
            <a:xfrm>
              <a:off x="1293" y="585"/>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6" name="Rectangle 306">
              <a:extLst>
                <a:ext uri="{FF2B5EF4-FFF2-40B4-BE49-F238E27FC236}">
                  <a16:creationId xmlns:a16="http://schemas.microsoft.com/office/drawing/2014/main" id="{3DF5A1ED-66B6-033E-984D-C6C594DF8660}"/>
                </a:ext>
              </a:extLst>
            </p:cNvPr>
            <p:cNvSpPr>
              <a:spLocks/>
            </p:cNvSpPr>
            <p:nvPr/>
          </p:nvSpPr>
          <p:spPr bwMode="auto">
            <a:xfrm>
              <a:off x="808" y="580"/>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7" name="Rectangle 307">
              <a:extLst>
                <a:ext uri="{FF2B5EF4-FFF2-40B4-BE49-F238E27FC236}">
                  <a16:creationId xmlns:a16="http://schemas.microsoft.com/office/drawing/2014/main" id="{A2B2315C-2C1F-B739-D3A7-E3D7AE72AC11}"/>
                </a:ext>
              </a:extLst>
            </p:cNvPr>
            <p:cNvSpPr>
              <a:spLocks/>
            </p:cNvSpPr>
            <p:nvPr/>
          </p:nvSpPr>
          <p:spPr bwMode="auto">
            <a:xfrm>
              <a:off x="812" y="585"/>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08" name="Line 308">
              <a:extLst>
                <a:ext uri="{FF2B5EF4-FFF2-40B4-BE49-F238E27FC236}">
                  <a16:creationId xmlns:a16="http://schemas.microsoft.com/office/drawing/2014/main" id="{3B760B97-2BF9-4C65-6C66-0C3A759D60F7}"/>
                </a:ext>
              </a:extLst>
            </p:cNvPr>
            <p:cNvSpPr>
              <a:spLocks noChangeShapeType="1"/>
            </p:cNvSpPr>
            <p:nvPr/>
          </p:nvSpPr>
          <p:spPr bwMode="auto">
            <a:xfrm>
              <a:off x="24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09" name="Line 309">
              <a:extLst>
                <a:ext uri="{FF2B5EF4-FFF2-40B4-BE49-F238E27FC236}">
                  <a16:creationId xmlns:a16="http://schemas.microsoft.com/office/drawing/2014/main" id="{7F55831E-87D5-2E28-A8D7-93274199EB20}"/>
                </a:ext>
              </a:extLst>
            </p:cNvPr>
            <p:cNvSpPr>
              <a:spLocks noChangeShapeType="1"/>
            </p:cNvSpPr>
            <p:nvPr/>
          </p:nvSpPr>
          <p:spPr bwMode="auto">
            <a:xfrm>
              <a:off x="24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0" name="AutoShape 310">
              <a:extLst>
                <a:ext uri="{FF2B5EF4-FFF2-40B4-BE49-F238E27FC236}">
                  <a16:creationId xmlns:a16="http://schemas.microsoft.com/office/drawing/2014/main" id="{9E57316D-F526-FD71-7929-B35517E6362F}"/>
                </a:ext>
              </a:extLst>
            </p:cNvPr>
            <p:cNvSpPr>
              <a:spLocks/>
            </p:cNvSpPr>
            <p:nvPr/>
          </p:nvSpPr>
          <p:spPr bwMode="auto">
            <a:xfrm>
              <a:off x="295" y="600"/>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11" name="Line 311">
              <a:extLst>
                <a:ext uri="{FF2B5EF4-FFF2-40B4-BE49-F238E27FC236}">
                  <a16:creationId xmlns:a16="http://schemas.microsoft.com/office/drawing/2014/main" id="{1345086F-AD48-3DDF-03C1-A6EBD66BAB69}"/>
                </a:ext>
              </a:extLst>
            </p:cNvPr>
            <p:cNvSpPr>
              <a:spLocks noChangeShapeType="1"/>
            </p:cNvSpPr>
            <p:nvPr/>
          </p:nvSpPr>
          <p:spPr bwMode="auto">
            <a:xfrm>
              <a:off x="476"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2" name="Line 312">
              <a:extLst>
                <a:ext uri="{FF2B5EF4-FFF2-40B4-BE49-F238E27FC236}">
                  <a16:creationId xmlns:a16="http://schemas.microsoft.com/office/drawing/2014/main" id="{7A306283-873C-18C9-BE03-540BF7BBC760}"/>
                </a:ext>
              </a:extLst>
            </p:cNvPr>
            <p:cNvSpPr>
              <a:spLocks noChangeShapeType="1"/>
            </p:cNvSpPr>
            <p:nvPr/>
          </p:nvSpPr>
          <p:spPr bwMode="auto">
            <a:xfrm>
              <a:off x="476"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3" name="AutoShape 313">
              <a:extLst>
                <a:ext uri="{FF2B5EF4-FFF2-40B4-BE49-F238E27FC236}">
                  <a16:creationId xmlns:a16="http://schemas.microsoft.com/office/drawing/2014/main" id="{3AD91E2E-DEA2-DE81-73F2-665240E1CC5E}"/>
                </a:ext>
              </a:extLst>
            </p:cNvPr>
            <p:cNvSpPr>
              <a:spLocks/>
            </p:cNvSpPr>
            <p:nvPr/>
          </p:nvSpPr>
          <p:spPr bwMode="auto">
            <a:xfrm>
              <a:off x="544"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14" name="Line 314">
              <a:extLst>
                <a:ext uri="{FF2B5EF4-FFF2-40B4-BE49-F238E27FC236}">
                  <a16:creationId xmlns:a16="http://schemas.microsoft.com/office/drawing/2014/main" id="{18917B51-E394-97A4-DD3D-79315F9E37A9}"/>
                </a:ext>
              </a:extLst>
            </p:cNvPr>
            <p:cNvSpPr>
              <a:spLocks noChangeShapeType="1"/>
            </p:cNvSpPr>
            <p:nvPr/>
          </p:nvSpPr>
          <p:spPr bwMode="auto">
            <a:xfrm>
              <a:off x="72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5" name="Line 315">
              <a:extLst>
                <a:ext uri="{FF2B5EF4-FFF2-40B4-BE49-F238E27FC236}">
                  <a16:creationId xmlns:a16="http://schemas.microsoft.com/office/drawing/2014/main" id="{CDB48ED5-FD3D-83CC-0D3E-01A807A32C0A}"/>
                </a:ext>
              </a:extLst>
            </p:cNvPr>
            <p:cNvSpPr>
              <a:spLocks noChangeShapeType="1"/>
            </p:cNvSpPr>
            <p:nvPr/>
          </p:nvSpPr>
          <p:spPr bwMode="auto">
            <a:xfrm>
              <a:off x="72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6" name="AutoShape 316">
              <a:extLst>
                <a:ext uri="{FF2B5EF4-FFF2-40B4-BE49-F238E27FC236}">
                  <a16:creationId xmlns:a16="http://schemas.microsoft.com/office/drawing/2014/main" id="{5787CC30-0128-59E8-EFE5-8F2F8228B59E}"/>
                </a:ext>
              </a:extLst>
            </p:cNvPr>
            <p:cNvSpPr>
              <a:spLocks/>
            </p:cNvSpPr>
            <p:nvPr/>
          </p:nvSpPr>
          <p:spPr bwMode="auto">
            <a:xfrm>
              <a:off x="776"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17" name="Line 317">
              <a:extLst>
                <a:ext uri="{FF2B5EF4-FFF2-40B4-BE49-F238E27FC236}">
                  <a16:creationId xmlns:a16="http://schemas.microsoft.com/office/drawing/2014/main" id="{A723C2BB-8204-5C04-333A-43000567A420}"/>
                </a:ext>
              </a:extLst>
            </p:cNvPr>
            <p:cNvSpPr>
              <a:spLocks noChangeShapeType="1"/>
            </p:cNvSpPr>
            <p:nvPr/>
          </p:nvSpPr>
          <p:spPr bwMode="auto">
            <a:xfrm>
              <a:off x="1206"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8" name="Line 318">
              <a:extLst>
                <a:ext uri="{FF2B5EF4-FFF2-40B4-BE49-F238E27FC236}">
                  <a16:creationId xmlns:a16="http://schemas.microsoft.com/office/drawing/2014/main" id="{E246980F-6CE1-69C9-A0DD-9802790537AE}"/>
                </a:ext>
              </a:extLst>
            </p:cNvPr>
            <p:cNvSpPr>
              <a:spLocks noChangeShapeType="1"/>
            </p:cNvSpPr>
            <p:nvPr/>
          </p:nvSpPr>
          <p:spPr bwMode="auto">
            <a:xfrm>
              <a:off x="1206"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19" name="AutoShape 319">
              <a:extLst>
                <a:ext uri="{FF2B5EF4-FFF2-40B4-BE49-F238E27FC236}">
                  <a16:creationId xmlns:a16="http://schemas.microsoft.com/office/drawing/2014/main" id="{F4E78ED7-D9B6-3A76-381D-9A756C4D28D4}"/>
                </a:ext>
              </a:extLst>
            </p:cNvPr>
            <p:cNvSpPr>
              <a:spLocks/>
            </p:cNvSpPr>
            <p:nvPr/>
          </p:nvSpPr>
          <p:spPr bwMode="auto">
            <a:xfrm>
              <a:off x="1256" y="600"/>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20" name="Line 320">
              <a:extLst>
                <a:ext uri="{FF2B5EF4-FFF2-40B4-BE49-F238E27FC236}">
                  <a16:creationId xmlns:a16="http://schemas.microsoft.com/office/drawing/2014/main" id="{DDF93696-2810-07CD-CE6C-322140817C56}"/>
                </a:ext>
              </a:extLst>
            </p:cNvPr>
            <p:cNvSpPr>
              <a:spLocks noChangeShapeType="1"/>
            </p:cNvSpPr>
            <p:nvPr/>
          </p:nvSpPr>
          <p:spPr bwMode="auto">
            <a:xfrm>
              <a:off x="957"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21" name="Line 321">
              <a:extLst>
                <a:ext uri="{FF2B5EF4-FFF2-40B4-BE49-F238E27FC236}">
                  <a16:creationId xmlns:a16="http://schemas.microsoft.com/office/drawing/2014/main" id="{914AB63E-B556-9E53-2F66-356EB00ECDBD}"/>
                </a:ext>
              </a:extLst>
            </p:cNvPr>
            <p:cNvSpPr>
              <a:spLocks noChangeShapeType="1"/>
            </p:cNvSpPr>
            <p:nvPr/>
          </p:nvSpPr>
          <p:spPr bwMode="auto">
            <a:xfrm>
              <a:off x="957"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22" name="AutoShape 322">
              <a:extLst>
                <a:ext uri="{FF2B5EF4-FFF2-40B4-BE49-F238E27FC236}">
                  <a16:creationId xmlns:a16="http://schemas.microsoft.com/office/drawing/2014/main" id="{F3378F36-3A4F-7D3E-DEB2-4F66F793A328}"/>
                </a:ext>
              </a:extLst>
            </p:cNvPr>
            <p:cNvSpPr>
              <a:spLocks/>
            </p:cNvSpPr>
            <p:nvPr/>
          </p:nvSpPr>
          <p:spPr bwMode="auto">
            <a:xfrm>
              <a:off x="1024" y="600"/>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23" name="Rectangle 323">
              <a:extLst>
                <a:ext uri="{FF2B5EF4-FFF2-40B4-BE49-F238E27FC236}">
                  <a16:creationId xmlns:a16="http://schemas.microsoft.com/office/drawing/2014/main" id="{CC41E833-88A4-4879-7F41-9F662CDFEF14}"/>
                </a:ext>
              </a:extLst>
            </p:cNvPr>
            <p:cNvSpPr>
              <a:spLocks/>
            </p:cNvSpPr>
            <p:nvPr/>
          </p:nvSpPr>
          <p:spPr bwMode="auto">
            <a:xfrm>
              <a:off x="145" y="299"/>
              <a:ext cx="110" cy="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24" name="Rectangle 324">
              <a:extLst>
                <a:ext uri="{FF2B5EF4-FFF2-40B4-BE49-F238E27FC236}">
                  <a16:creationId xmlns:a16="http://schemas.microsoft.com/office/drawing/2014/main" id="{8A913F19-C417-1527-6D94-0942B458E1E5}"/>
                </a:ext>
              </a:extLst>
            </p:cNvPr>
            <p:cNvSpPr>
              <a:spLocks/>
            </p:cNvSpPr>
            <p:nvPr/>
          </p:nvSpPr>
          <p:spPr bwMode="auto">
            <a:xfrm>
              <a:off x="254" y="340"/>
              <a:ext cx="41" cy="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25" name="Oval 325">
              <a:extLst>
                <a:ext uri="{FF2B5EF4-FFF2-40B4-BE49-F238E27FC236}">
                  <a16:creationId xmlns:a16="http://schemas.microsoft.com/office/drawing/2014/main" id="{823121B6-5C1D-E36C-F8D2-8AD67F5408FE}"/>
                </a:ext>
              </a:extLst>
            </p:cNvPr>
            <p:cNvSpPr>
              <a:spLocks/>
            </p:cNvSpPr>
            <p:nvPr/>
          </p:nvSpPr>
          <p:spPr bwMode="auto">
            <a:xfrm>
              <a:off x="15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26" name="Oval 326">
              <a:extLst>
                <a:ext uri="{FF2B5EF4-FFF2-40B4-BE49-F238E27FC236}">
                  <a16:creationId xmlns:a16="http://schemas.microsoft.com/office/drawing/2014/main" id="{DFF8B172-75F8-8C8E-7D09-639BB63B9A18}"/>
                </a:ext>
              </a:extLst>
            </p:cNvPr>
            <p:cNvSpPr>
              <a:spLocks/>
            </p:cNvSpPr>
            <p:nvPr/>
          </p:nvSpPr>
          <p:spPr bwMode="auto">
            <a:xfrm>
              <a:off x="254"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27" name="Line 327">
              <a:extLst>
                <a:ext uri="{FF2B5EF4-FFF2-40B4-BE49-F238E27FC236}">
                  <a16:creationId xmlns:a16="http://schemas.microsoft.com/office/drawing/2014/main" id="{5B88A11B-1339-BD35-F903-2430E35A8A92}"/>
                </a:ext>
              </a:extLst>
            </p:cNvPr>
            <p:cNvSpPr>
              <a:spLocks noChangeShapeType="1"/>
            </p:cNvSpPr>
            <p:nvPr/>
          </p:nvSpPr>
          <p:spPr bwMode="auto">
            <a:xfrm flipH="1">
              <a:off x="103" y="414"/>
              <a:ext cx="110"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28" name="Line 328">
              <a:extLst>
                <a:ext uri="{FF2B5EF4-FFF2-40B4-BE49-F238E27FC236}">
                  <a16:creationId xmlns:a16="http://schemas.microsoft.com/office/drawing/2014/main" id="{846A909A-DD86-5FD6-44C2-950FB1DA3245}"/>
                </a:ext>
              </a:extLst>
            </p:cNvPr>
            <p:cNvSpPr>
              <a:spLocks noChangeShapeType="1"/>
            </p:cNvSpPr>
            <p:nvPr/>
          </p:nvSpPr>
          <p:spPr bwMode="auto">
            <a:xfrm flipH="1">
              <a:off x="101" y="410"/>
              <a:ext cx="109"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29" name="AutoShape 329">
              <a:extLst>
                <a:ext uri="{FF2B5EF4-FFF2-40B4-BE49-F238E27FC236}">
                  <a16:creationId xmlns:a16="http://schemas.microsoft.com/office/drawing/2014/main" id="{A212EA20-E087-94BE-5820-B5635AD1CF2D}"/>
                </a:ext>
              </a:extLst>
            </p:cNvPr>
            <p:cNvSpPr>
              <a:spLocks/>
            </p:cNvSpPr>
            <p:nvPr/>
          </p:nvSpPr>
          <p:spPr bwMode="auto">
            <a:xfrm>
              <a:off x="79" y="505"/>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5814"/>
                  </a:lnTo>
                  <a:lnTo>
                    <a:pt x="8193"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30" name="Line 330">
              <a:extLst>
                <a:ext uri="{FF2B5EF4-FFF2-40B4-BE49-F238E27FC236}">
                  <a16:creationId xmlns:a16="http://schemas.microsoft.com/office/drawing/2014/main" id="{1D059E52-CB98-68C8-A385-8EC558229E05}"/>
                </a:ext>
              </a:extLst>
            </p:cNvPr>
            <p:cNvSpPr>
              <a:spLocks noChangeShapeType="1"/>
            </p:cNvSpPr>
            <p:nvPr/>
          </p:nvSpPr>
          <p:spPr bwMode="auto">
            <a:xfrm>
              <a:off x="12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1" name="Line 331">
              <a:extLst>
                <a:ext uri="{FF2B5EF4-FFF2-40B4-BE49-F238E27FC236}">
                  <a16:creationId xmlns:a16="http://schemas.microsoft.com/office/drawing/2014/main" id="{97122B4E-6C14-760E-0BF0-B927E552B189}"/>
                </a:ext>
              </a:extLst>
            </p:cNvPr>
            <p:cNvSpPr>
              <a:spLocks noChangeShapeType="1"/>
            </p:cNvSpPr>
            <p:nvPr/>
          </p:nvSpPr>
          <p:spPr bwMode="auto">
            <a:xfrm>
              <a:off x="295"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2" name="Line 332">
              <a:extLst>
                <a:ext uri="{FF2B5EF4-FFF2-40B4-BE49-F238E27FC236}">
                  <a16:creationId xmlns:a16="http://schemas.microsoft.com/office/drawing/2014/main" id="{A58A5634-CCFE-A5FC-9603-049461E22D55}"/>
                </a:ext>
              </a:extLst>
            </p:cNvPr>
            <p:cNvSpPr>
              <a:spLocks noChangeShapeType="1"/>
            </p:cNvSpPr>
            <p:nvPr/>
          </p:nvSpPr>
          <p:spPr bwMode="auto">
            <a:xfrm rot="10800000" flipH="1">
              <a:off x="1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3" name="Line 333">
              <a:extLst>
                <a:ext uri="{FF2B5EF4-FFF2-40B4-BE49-F238E27FC236}">
                  <a16:creationId xmlns:a16="http://schemas.microsoft.com/office/drawing/2014/main" id="{25EF81CA-99F3-7070-B24E-CA4EB3D4340C}"/>
                </a:ext>
              </a:extLst>
            </p:cNvPr>
            <p:cNvSpPr>
              <a:spLocks noChangeShapeType="1"/>
            </p:cNvSpPr>
            <p:nvPr/>
          </p:nvSpPr>
          <p:spPr bwMode="auto">
            <a:xfrm rot="10800000" flipH="1">
              <a:off x="1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4" name="Line 334">
              <a:extLst>
                <a:ext uri="{FF2B5EF4-FFF2-40B4-BE49-F238E27FC236}">
                  <a16:creationId xmlns:a16="http://schemas.microsoft.com/office/drawing/2014/main" id="{A8DA6D12-14ED-96A2-4B98-D86618CEE7D9}"/>
                </a:ext>
              </a:extLst>
            </p:cNvPr>
            <p:cNvSpPr>
              <a:spLocks noChangeShapeType="1"/>
            </p:cNvSpPr>
            <p:nvPr/>
          </p:nvSpPr>
          <p:spPr bwMode="auto">
            <a:xfrm>
              <a:off x="1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5" name="Line 335">
              <a:extLst>
                <a:ext uri="{FF2B5EF4-FFF2-40B4-BE49-F238E27FC236}">
                  <a16:creationId xmlns:a16="http://schemas.microsoft.com/office/drawing/2014/main" id="{B8B1DEFF-345F-6293-A0E2-00C0CCDD2C27}"/>
                </a:ext>
              </a:extLst>
            </p:cNvPr>
            <p:cNvSpPr>
              <a:spLocks noChangeShapeType="1"/>
            </p:cNvSpPr>
            <p:nvPr/>
          </p:nvSpPr>
          <p:spPr bwMode="auto">
            <a:xfrm>
              <a:off x="1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6" name="Line 336">
              <a:extLst>
                <a:ext uri="{FF2B5EF4-FFF2-40B4-BE49-F238E27FC236}">
                  <a16:creationId xmlns:a16="http://schemas.microsoft.com/office/drawing/2014/main" id="{6235B7DE-3503-FE9D-BA33-5A0A594DE821}"/>
                </a:ext>
              </a:extLst>
            </p:cNvPr>
            <p:cNvSpPr>
              <a:spLocks noChangeShapeType="1"/>
            </p:cNvSpPr>
            <p:nvPr/>
          </p:nvSpPr>
          <p:spPr bwMode="auto">
            <a:xfrm rot="10800000" flipH="1">
              <a:off x="19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7" name="Line 337">
              <a:extLst>
                <a:ext uri="{FF2B5EF4-FFF2-40B4-BE49-F238E27FC236}">
                  <a16:creationId xmlns:a16="http://schemas.microsoft.com/office/drawing/2014/main" id="{45A8F384-71B9-5CDE-D024-E03FA190EA82}"/>
                </a:ext>
              </a:extLst>
            </p:cNvPr>
            <p:cNvSpPr>
              <a:spLocks noChangeShapeType="1"/>
            </p:cNvSpPr>
            <p:nvPr/>
          </p:nvSpPr>
          <p:spPr bwMode="auto">
            <a:xfrm rot="10800000" flipH="1">
              <a:off x="2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8" name="Line 338">
              <a:extLst>
                <a:ext uri="{FF2B5EF4-FFF2-40B4-BE49-F238E27FC236}">
                  <a16:creationId xmlns:a16="http://schemas.microsoft.com/office/drawing/2014/main" id="{0605D70E-8164-908B-2616-BBBD6399D082}"/>
                </a:ext>
              </a:extLst>
            </p:cNvPr>
            <p:cNvSpPr>
              <a:spLocks noChangeShapeType="1"/>
            </p:cNvSpPr>
            <p:nvPr/>
          </p:nvSpPr>
          <p:spPr bwMode="auto">
            <a:xfrm>
              <a:off x="22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39" name="Line 339">
              <a:extLst>
                <a:ext uri="{FF2B5EF4-FFF2-40B4-BE49-F238E27FC236}">
                  <a16:creationId xmlns:a16="http://schemas.microsoft.com/office/drawing/2014/main" id="{0A3CA41A-EDE4-F918-4EC8-2B965509D12E}"/>
                </a:ext>
              </a:extLst>
            </p:cNvPr>
            <p:cNvSpPr>
              <a:spLocks noChangeShapeType="1"/>
            </p:cNvSpPr>
            <p:nvPr/>
          </p:nvSpPr>
          <p:spPr bwMode="auto">
            <a:xfrm>
              <a:off x="2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0" name="Line 340">
              <a:extLst>
                <a:ext uri="{FF2B5EF4-FFF2-40B4-BE49-F238E27FC236}">
                  <a16:creationId xmlns:a16="http://schemas.microsoft.com/office/drawing/2014/main" id="{39420934-15D5-9B7B-EDE1-F5950768F5BE}"/>
                </a:ext>
              </a:extLst>
            </p:cNvPr>
            <p:cNvSpPr>
              <a:spLocks noChangeShapeType="1"/>
            </p:cNvSpPr>
            <p:nvPr/>
          </p:nvSpPr>
          <p:spPr bwMode="auto">
            <a:xfrm rot="10800000" flipH="1">
              <a:off x="2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1" name="Line 341">
              <a:extLst>
                <a:ext uri="{FF2B5EF4-FFF2-40B4-BE49-F238E27FC236}">
                  <a16:creationId xmlns:a16="http://schemas.microsoft.com/office/drawing/2014/main" id="{6FCDD3DF-54A4-FA78-33AA-D4DA8290F28F}"/>
                </a:ext>
              </a:extLst>
            </p:cNvPr>
            <p:cNvSpPr>
              <a:spLocks noChangeShapeType="1"/>
            </p:cNvSpPr>
            <p:nvPr/>
          </p:nvSpPr>
          <p:spPr bwMode="auto">
            <a:xfrm>
              <a:off x="2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2" name="Line 342">
              <a:extLst>
                <a:ext uri="{FF2B5EF4-FFF2-40B4-BE49-F238E27FC236}">
                  <a16:creationId xmlns:a16="http://schemas.microsoft.com/office/drawing/2014/main" id="{243A8708-4377-5097-D7E4-AB578924D867}"/>
                </a:ext>
              </a:extLst>
            </p:cNvPr>
            <p:cNvSpPr>
              <a:spLocks noChangeShapeType="1"/>
            </p:cNvSpPr>
            <p:nvPr/>
          </p:nvSpPr>
          <p:spPr bwMode="auto">
            <a:xfrm>
              <a:off x="128" y="131"/>
              <a:ext cx="16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3" name="Line 343">
              <a:extLst>
                <a:ext uri="{FF2B5EF4-FFF2-40B4-BE49-F238E27FC236}">
                  <a16:creationId xmlns:a16="http://schemas.microsoft.com/office/drawing/2014/main" id="{0667D895-0826-6B9C-5B10-C363D6244B00}"/>
                </a:ext>
              </a:extLst>
            </p:cNvPr>
            <p:cNvSpPr>
              <a:spLocks noChangeShapeType="1"/>
            </p:cNvSpPr>
            <p:nvPr/>
          </p:nvSpPr>
          <p:spPr bwMode="auto">
            <a:xfrm>
              <a:off x="1222"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4" name="Line 344">
              <a:extLst>
                <a:ext uri="{FF2B5EF4-FFF2-40B4-BE49-F238E27FC236}">
                  <a16:creationId xmlns:a16="http://schemas.microsoft.com/office/drawing/2014/main" id="{903F7CC3-6869-EF94-36B4-0A753B71C63B}"/>
                </a:ext>
              </a:extLst>
            </p:cNvPr>
            <p:cNvSpPr>
              <a:spLocks noChangeShapeType="1"/>
            </p:cNvSpPr>
            <p:nvPr/>
          </p:nvSpPr>
          <p:spPr bwMode="auto">
            <a:xfrm>
              <a:off x="138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5" name="Line 345">
              <a:extLst>
                <a:ext uri="{FF2B5EF4-FFF2-40B4-BE49-F238E27FC236}">
                  <a16:creationId xmlns:a16="http://schemas.microsoft.com/office/drawing/2014/main" id="{94AAD648-1FEF-E792-3D7C-BEB449F50681}"/>
                </a:ext>
              </a:extLst>
            </p:cNvPr>
            <p:cNvSpPr>
              <a:spLocks noChangeShapeType="1"/>
            </p:cNvSpPr>
            <p:nvPr/>
          </p:nvSpPr>
          <p:spPr bwMode="auto">
            <a:xfrm rot="10800000" flipH="1">
              <a:off x="12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6" name="Line 346">
              <a:extLst>
                <a:ext uri="{FF2B5EF4-FFF2-40B4-BE49-F238E27FC236}">
                  <a16:creationId xmlns:a16="http://schemas.microsoft.com/office/drawing/2014/main" id="{6187894E-6790-7BF3-BD23-AB7D857892E9}"/>
                </a:ext>
              </a:extLst>
            </p:cNvPr>
            <p:cNvSpPr>
              <a:spLocks noChangeShapeType="1"/>
            </p:cNvSpPr>
            <p:nvPr/>
          </p:nvSpPr>
          <p:spPr bwMode="auto">
            <a:xfrm rot="10800000" flipH="1">
              <a:off x="12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7" name="Line 347">
              <a:extLst>
                <a:ext uri="{FF2B5EF4-FFF2-40B4-BE49-F238E27FC236}">
                  <a16:creationId xmlns:a16="http://schemas.microsoft.com/office/drawing/2014/main" id="{70200AB7-58BC-AB4A-29D4-F21954346A83}"/>
                </a:ext>
              </a:extLst>
            </p:cNvPr>
            <p:cNvSpPr>
              <a:spLocks noChangeShapeType="1"/>
            </p:cNvSpPr>
            <p:nvPr/>
          </p:nvSpPr>
          <p:spPr bwMode="auto">
            <a:xfrm>
              <a:off x="12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8" name="Line 348">
              <a:extLst>
                <a:ext uri="{FF2B5EF4-FFF2-40B4-BE49-F238E27FC236}">
                  <a16:creationId xmlns:a16="http://schemas.microsoft.com/office/drawing/2014/main" id="{216E9AD8-0E00-F290-1A10-1E1F51A9908B}"/>
                </a:ext>
              </a:extLst>
            </p:cNvPr>
            <p:cNvSpPr>
              <a:spLocks noChangeShapeType="1"/>
            </p:cNvSpPr>
            <p:nvPr/>
          </p:nvSpPr>
          <p:spPr bwMode="auto">
            <a:xfrm>
              <a:off x="12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49" name="Line 349">
              <a:extLst>
                <a:ext uri="{FF2B5EF4-FFF2-40B4-BE49-F238E27FC236}">
                  <a16:creationId xmlns:a16="http://schemas.microsoft.com/office/drawing/2014/main" id="{7782662E-FD1D-1A63-C437-6BAB3AB995EB}"/>
                </a:ext>
              </a:extLst>
            </p:cNvPr>
            <p:cNvSpPr>
              <a:spLocks noChangeShapeType="1"/>
            </p:cNvSpPr>
            <p:nvPr/>
          </p:nvSpPr>
          <p:spPr bwMode="auto">
            <a:xfrm rot="10800000" flipH="1">
              <a:off x="1288"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0" name="Line 350">
              <a:extLst>
                <a:ext uri="{FF2B5EF4-FFF2-40B4-BE49-F238E27FC236}">
                  <a16:creationId xmlns:a16="http://schemas.microsoft.com/office/drawing/2014/main" id="{2ABFB015-0D87-60FF-E540-AC9FBEA5BF04}"/>
                </a:ext>
              </a:extLst>
            </p:cNvPr>
            <p:cNvSpPr>
              <a:spLocks noChangeShapeType="1"/>
            </p:cNvSpPr>
            <p:nvPr/>
          </p:nvSpPr>
          <p:spPr bwMode="auto">
            <a:xfrm rot="10800000" flipH="1">
              <a:off x="13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1" name="Line 351">
              <a:extLst>
                <a:ext uri="{FF2B5EF4-FFF2-40B4-BE49-F238E27FC236}">
                  <a16:creationId xmlns:a16="http://schemas.microsoft.com/office/drawing/2014/main" id="{17414F87-6CD8-0E0D-7C85-14B4394ECB37}"/>
                </a:ext>
              </a:extLst>
            </p:cNvPr>
            <p:cNvSpPr>
              <a:spLocks noChangeShapeType="1"/>
            </p:cNvSpPr>
            <p:nvPr/>
          </p:nvSpPr>
          <p:spPr bwMode="auto">
            <a:xfrm>
              <a:off x="1322"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2" name="Line 352">
              <a:extLst>
                <a:ext uri="{FF2B5EF4-FFF2-40B4-BE49-F238E27FC236}">
                  <a16:creationId xmlns:a16="http://schemas.microsoft.com/office/drawing/2014/main" id="{B6712EFC-1425-18C6-0095-7EB844C9B116}"/>
                </a:ext>
              </a:extLst>
            </p:cNvPr>
            <p:cNvSpPr>
              <a:spLocks noChangeShapeType="1"/>
            </p:cNvSpPr>
            <p:nvPr/>
          </p:nvSpPr>
          <p:spPr bwMode="auto">
            <a:xfrm>
              <a:off x="13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3" name="Line 353">
              <a:extLst>
                <a:ext uri="{FF2B5EF4-FFF2-40B4-BE49-F238E27FC236}">
                  <a16:creationId xmlns:a16="http://schemas.microsoft.com/office/drawing/2014/main" id="{B8EF41D1-56A6-A1DE-F00B-838DB8CE8B26}"/>
                </a:ext>
              </a:extLst>
            </p:cNvPr>
            <p:cNvSpPr>
              <a:spLocks noChangeShapeType="1"/>
            </p:cNvSpPr>
            <p:nvPr/>
          </p:nvSpPr>
          <p:spPr bwMode="auto">
            <a:xfrm rot="10800000" flipH="1">
              <a:off x="13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4" name="Line 354">
              <a:extLst>
                <a:ext uri="{FF2B5EF4-FFF2-40B4-BE49-F238E27FC236}">
                  <a16:creationId xmlns:a16="http://schemas.microsoft.com/office/drawing/2014/main" id="{41C2AD54-8443-EA42-2048-E5FF71231936}"/>
                </a:ext>
              </a:extLst>
            </p:cNvPr>
            <p:cNvSpPr>
              <a:spLocks noChangeShapeType="1"/>
            </p:cNvSpPr>
            <p:nvPr/>
          </p:nvSpPr>
          <p:spPr bwMode="auto">
            <a:xfrm>
              <a:off x="13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5" name="Line 355">
              <a:extLst>
                <a:ext uri="{FF2B5EF4-FFF2-40B4-BE49-F238E27FC236}">
                  <a16:creationId xmlns:a16="http://schemas.microsoft.com/office/drawing/2014/main" id="{26F73F8D-5F56-2950-D386-59041AFDCC87}"/>
                </a:ext>
              </a:extLst>
            </p:cNvPr>
            <p:cNvSpPr>
              <a:spLocks noChangeShapeType="1"/>
            </p:cNvSpPr>
            <p:nvPr/>
          </p:nvSpPr>
          <p:spPr bwMode="auto">
            <a:xfrm>
              <a:off x="1222" y="131"/>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6" name="Rectangle 356">
              <a:extLst>
                <a:ext uri="{FF2B5EF4-FFF2-40B4-BE49-F238E27FC236}">
                  <a16:creationId xmlns:a16="http://schemas.microsoft.com/office/drawing/2014/main" id="{3533AA6D-B17F-0108-FEAC-DFEE3AAD7651}"/>
                </a:ext>
              </a:extLst>
            </p:cNvPr>
            <p:cNvSpPr>
              <a:spLocks/>
            </p:cNvSpPr>
            <p:nvPr/>
          </p:nvSpPr>
          <p:spPr bwMode="auto">
            <a:xfrm>
              <a:off x="609" y="18"/>
              <a:ext cx="265" cy="1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57" name="Line 357">
              <a:extLst>
                <a:ext uri="{FF2B5EF4-FFF2-40B4-BE49-F238E27FC236}">
                  <a16:creationId xmlns:a16="http://schemas.microsoft.com/office/drawing/2014/main" id="{021AF415-2FBC-6FBD-CAB1-45CF3C20F847}"/>
                </a:ext>
              </a:extLst>
            </p:cNvPr>
            <p:cNvSpPr>
              <a:spLocks noChangeShapeType="1"/>
            </p:cNvSpPr>
            <p:nvPr/>
          </p:nvSpPr>
          <p:spPr bwMode="auto">
            <a:xfrm>
              <a:off x="211" y="15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58" name="AutoShape 358">
              <a:extLst>
                <a:ext uri="{FF2B5EF4-FFF2-40B4-BE49-F238E27FC236}">
                  <a16:creationId xmlns:a16="http://schemas.microsoft.com/office/drawing/2014/main" id="{46B01776-4E3A-57B2-4983-EAD6DF58E661}"/>
                </a:ext>
              </a:extLst>
            </p:cNvPr>
            <p:cNvSpPr>
              <a:spLocks/>
            </p:cNvSpPr>
            <p:nvPr/>
          </p:nvSpPr>
          <p:spPr bwMode="auto">
            <a:xfrm>
              <a:off x="202" y="260"/>
              <a:ext cx="18"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21600"/>
                  </a:moveTo>
                  <a:lnTo>
                    <a:pt x="21600" y="0"/>
                  </a:lnTo>
                  <a:lnTo>
                    <a:pt x="0" y="0"/>
                  </a:lnTo>
                  <a:lnTo>
                    <a:pt x="10800" y="21600"/>
                  </a:lnTo>
                  <a:close/>
                  <a:moveTo>
                    <a:pt x="108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59" name="Rectangle 359">
              <a:extLst>
                <a:ext uri="{FF2B5EF4-FFF2-40B4-BE49-F238E27FC236}">
                  <a16:creationId xmlns:a16="http://schemas.microsoft.com/office/drawing/2014/main" id="{37718C80-5592-05C5-C16F-A8EB6C00A43C}"/>
                </a:ext>
              </a:extLst>
            </p:cNvPr>
            <p:cNvSpPr>
              <a:spLocks/>
            </p:cNvSpPr>
            <p:nvPr/>
          </p:nvSpPr>
          <p:spPr bwMode="auto">
            <a:xfrm>
              <a:off x="1255" y="299"/>
              <a:ext cx="110" cy="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60" name="Rectangle 360">
              <a:extLst>
                <a:ext uri="{FF2B5EF4-FFF2-40B4-BE49-F238E27FC236}">
                  <a16:creationId xmlns:a16="http://schemas.microsoft.com/office/drawing/2014/main" id="{D016F5FC-DFC3-5676-FFE1-A5EFE7CD4BE9}"/>
                </a:ext>
              </a:extLst>
            </p:cNvPr>
            <p:cNvSpPr>
              <a:spLocks/>
            </p:cNvSpPr>
            <p:nvPr/>
          </p:nvSpPr>
          <p:spPr bwMode="auto">
            <a:xfrm>
              <a:off x="1365" y="340"/>
              <a:ext cx="40" cy="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61" name="Oval 361">
              <a:extLst>
                <a:ext uri="{FF2B5EF4-FFF2-40B4-BE49-F238E27FC236}">
                  <a16:creationId xmlns:a16="http://schemas.microsoft.com/office/drawing/2014/main" id="{FA4E47EE-2207-24BD-E4C4-31642C4E5C9E}"/>
                </a:ext>
              </a:extLst>
            </p:cNvPr>
            <p:cNvSpPr>
              <a:spLocks/>
            </p:cNvSpPr>
            <p:nvPr/>
          </p:nvSpPr>
          <p:spPr bwMode="auto">
            <a:xfrm>
              <a:off x="12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62" name="Oval 362">
              <a:extLst>
                <a:ext uri="{FF2B5EF4-FFF2-40B4-BE49-F238E27FC236}">
                  <a16:creationId xmlns:a16="http://schemas.microsoft.com/office/drawing/2014/main" id="{46629473-B050-F778-8FB7-62D4BEDF5321}"/>
                </a:ext>
              </a:extLst>
            </p:cNvPr>
            <p:cNvSpPr>
              <a:spLocks/>
            </p:cNvSpPr>
            <p:nvPr/>
          </p:nvSpPr>
          <p:spPr bwMode="auto">
            <a:xfrm>
              <a:off x="13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463" name="Line 363">
              <a:extLst>
                <a:ext uri="{FF2B5EF4-FFF2-40B4-BE49-F238E27FC236}">
                  <a16:creationId xmlns:a16="http://schemas.microsoft.com/office/drawing/2014/main" id="{6962CE24-E6F6-F6F5-7CC3-1879F50E0CF8}"/>
                </a:ext>
              </a:extLst>
            </p:cNvPr>
            <p:cNvSpPr>
              <a:spLocks noChangeShapeType="1"/>
            </p:cNvSpPr>
            <p:nvPr/>
          </p:nvSpPr>
          <p:spPr bwMode="auto">
            <a:xfrm rot="10800000">
              <a:off x="1331" y="445"/>
              <a:ext cx="38"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64" name="Line 364">
              <a:extLst>
                <a:ext uri="{FF2B5EF4-FFF2-40B4-BE49-F238E27FC236}">
                  <a16:creationId xmlns:a16="http://schemas.microsoft.com/office/drawing/2014/main" id="{6E4C8029-949E-6FF0-0D62-B32A12EA9839}"/>
                </a:ext>
              </a:extLst>
            </p:cNvPr>
            <p:cNvSpPr>
              <a:spLocks noChangeShapeType="1"/>
            </p:cNvSpPr>
            <p:nvPr/>
          </p:nvSpPr>
          <p:spPr bwMode="auto">
            <a:xfrm rot="10800000">
              <a:off x="1335" y="443"/>
              <a:ext cx="39"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65" name="AutoShape 365">
              <a:extLst>
                <a:ext uri="{FF2B5EF4-FFF2-40B4-BE49-F238E27FC236}">
                  <a16:creationId xmlns:a16="http://schemas.microsoft.com/office/drawing/2014/main" id="{145C9B9A-9CAE-14BA-0E15-B85612165062}"/>
                </a:ext>
              </a:extLst>
            </p:cNvPr>
            <p:cNvSpPr>
              <a:spLocks/>
            </p:cNvSpPr>
            <p:nvPr/>
          </p:nvSpPr>
          <p:spPr bwMode="auto">
            <a:xfrm>
              <a:off x="1318" y="412"/>
              <a:ext cx="30" cy="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592" y="0"/>
                  </a:moveTo>
                  <a:lnTo>
                    <a:pt x="0" y="21600"/>
                  </a:lnTo>
                  <a:lnTo>
                    <a:pt x="21600" y="14827"/>
                  </a:lnTo>
                  <a:lnTo>
                    <a:pt x="2592" y="0"/>
                  </a:lnTo>
                  <a:close/>
                  <a:moveTo>
                    <a:pt x="2592"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66" name="Line 366">
              <a:extLst>
                <a:ext uri="{FF2B5EF4-FFF2-40B4-BE49-F238E27FC236}">
                  <a16:creationId xmlns:a16="http://schemas.microsoft.com/office/drawing/2014/main" id="{2A4D7D1E-CBEB-4A4E-9415-F0CD4BF79CE8}"/>
                </a:ext>
              </a:extLst>
            </p:cNvPr>
            <p:cNvSpPr>
              <a:spLocks noChangeShapeType="1"/>
            </p:cNvSpPr>
            <p:nvPr/>
          </p:nvSpPr>
          <p:spPr bwMode="auto">
            <a:xfrm rot="10800000" flipH="1">
              <a:off x="1305" y="170"/>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67" name="AutoShape 367">
              <a:extLst>
                <a:ext uri="{FF2B5EF4-FFF2-40B4-BE49-F238E27FC236}">
                  <a16:creationId xmlns:a16="http://schemas.microsoft.com/office/drawing/2014/main" id="{217F8F87-62F1-9D57-F380-6C1F27F5F8F7}"/>
                </a:ext>
              </a:extLst>
            </p:cNvPr>
            <p:cNvSpPr>
              <a:spLocks/>
            </p:cNvSpPr>
            <p:nvPr/>
          </p:nvSpPr>
          <p:spPr bwMode="auto">
            <a:xfrm>
              <a:off x="1296" y="150"/>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0" y="21600"/>
                  </a:lnTo>
                  <a:lnTo>
                    <a:pt x="21600" y="21600"/>
                  </a:lnTo>
                  <a:lnTo>
                    <a:pt x="10800" y="0"/>
                  </a:lnTo>
                  <a:close/>
                  <a:moveTo>
                    <a:pt x="1080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68" name="Line 368">
              <a:extLst>
                <a:ext uri="{FF2B5EF4-FFF2-40B4-BE49-F238E27FC236}">
                  <a16:creationId xmlns:a16="http://schemas.microsoft.com/office/drawing/2014/main" id="{EEBC2DB1-5179-C0D5-965B-D3F2D806E8BB}"/>
                </a:ext>
              </a:extLst>
            </p:cNvPr>
            <p:cNvSpPr>
              <a:spLocks noChangeShapeType="1"/>
            </p:cNvSpPr>
            <p:nvPr/>
          </p:nvSpPr>
          <p:spPr bwMode="auto">
            <a:xfrm flipH="1">
              <a:off x="1057" y="56"/>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69" name="Line 369">
              <a:extLst>
                <a:ext uri="{FF2B5EF4-FFF2-40B4-BE49-F238E27FC236}">
                  <a16:creationId xmlns:a16="http://schemas.microsoft.com/office/drawing/2014/main" id="{0F812FB3-624F-47A8-BA03-73E4068B7CA5}"/>
                </a:ext>
              </a:extLst>
            </p:cNvPr>
            <p:cNvSpPr>
              <a:spLocks noChangeShapeType="1"/>
            </p:cNvSpPr>
            <p:nvPr/>
          </p:nvSpPr>
          <p:spPr bwMode="auto">
            <a:xfrm flipH="1">
              <a:off x="909" y="94"/>
              <a:ext cx="19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70" name="AutoShape 370">
              <a:extLst>
                <a:ext uri="{FF2B5EF4-FFF2-40B4-BE49-F238E27FC236}">
                  <a16:creationId xmlns:a16="http://schemas.microsoft.com/office/drawing/2014/main" id="{74A24C25-372C-CD05-DC98-F40151438506}"/>
                </a:ext>
              </a:extLst>
            </p:cNvPr>
            <p:cNvSpPr>
              <a:spLocks/>
            </p:cNvSpPr>
            <p:nvPr/>
          </p:nvSpPr>
          <p:spPr bwMode="auto">
            <a:xfrm>
              <a:off x="891" y="83"/>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48"/>
                  </a:moveTo>
                  <a:lnTo>
                    <a:pt x="21600" y="21600"/>
                  </a:lnTo>
                  <a:lnTo>
                    <a:pt x="21600" y="0"/>
                  </a:lnTo>
                  <a:lnTo>
                    <a:pt x="0" y="11148"/>
                  </a:lnTo>
                  <a:close/>
                  <a:moveTo>
                    <a:pt x="0" y="1114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71" name="Line 371">
              <a:extLst>
                <a:ext uri="{FF2B5EF4-FFF2-40B4-BE49-F238E27FC236}">
                  <a16:creationId xmlns:a16="http://schemas.microsoft.com/office/drawing/2014/main" id="{A00CD377-EDF9-CCEE-BDE7-235D336C7005}"/>
                </a:ext>
              </a:extLst>
            </p:cNvPr>
            <p:cNvSpPr>
              <a:spLocks noChangeShapeType="1"/>
            </p:cNvSpPr>
            <p:nvPr/>
          </p:nvSpPr>
          <p:spPr bwMode="auto">
            <a:xfrm rot="10800000">
              <a:off x="1057" y="56"/>
              <a:ext cx="49"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72" name="Line 372">
              <a:extLst>
                <a:ext uri="{FF2B5EF4-FFF2-40B4-BE49-F238E27FC236}">
                  <a16:creationId xmlns:a16="http://schemas.microsoft.com/office/drawing/2014/main" id="{22DFE077-84B0-F3BA-96E6-B7F80165419D}"/>
                </a:ext>
              </a:extLst>
            </p:cNvPr>
            <p:cNvSpPr>
              <a:spLocks noChangeShapeType="1"/>
            </p:cNvSpPr>
            <p:nvPr/>
          </p:nvSpPr>
          <p:spPr bwMode="auto">
            <a:xfrm flipH="1">
              <a:off x="242" y="150"/>
              <a:ext cx="499" cy="3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73" name="AutoShape 373">
              <a:extLst>
                <a:ext uri="{FF2B5EF4-FFF2-40B4-BE49-F238E27FC236}">
                  <a16:creationId xmlns:a16="http://schemas.microsoft.com/office/drawing/2014/main" id="{600D0023-1322-2817-6EB9-0326D3296FE6}"/>
                </a:ext>
              </a:extLst>
            </p:cNvPr>
            <p:cNvSpPr>
              <a:spLocks/>
            </p:cNvSpPr>
            <p:nvPr/>
          </p:nvSpPr>
          <p:spPr bwMode="auto">
            <a:xfrm>
              <a:off x="228" y="523"/>
              <a:ext cx="20"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8360"/>
                  </a:lnTo>
                  <a:lnTo>
                    <a:pt x="10330"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74" name="Line 374">
              <a:extLst>
                <a:ext uri="{FF2B5EF4-FFF2-40B4-BE49-F238E27FC236}">
                  <a16:creationId xmlns:a16="http://schemas.microsoft.com/office/drawing/2014/main" id="{00E0F6F6-171D-866D-49D8-278A42A95FF2}"/>
                </a:ext>
              </a:extLst>
            </p:cNvPr>
            <p:cNvSpPr>
              <a:spLocks noChangeShapeType="1"/>
            </p:cNvSpPr>
            <p:nvPr/>
          </p:nvSpPr>
          <p:spPr bwMode="auto">
            <a:xfrm flipH="1">
              <a:off x="438" y="150"/>
              <a:ext cx="303" cy="3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75" name="AutoShape 375">
              <a:extLst>
                <a:ext uri="{FF2B5EF4-FFF2-40B4-BE49-F238E27FC236}">
                  <a16:creationId xmlns:a16="http://schemas.microsoft.com/office/drawing/2014/main" id="{5A2BA435-BBE9-B424-D24C-5EB39344FE8E}"/>
                </a:ext>
              </a:extLst>
            </p:cNvPr>
            <p:cNvSpPr>
              <a:spLocks/>
            </p:cNvSpPr>
            <p:nvPr/>
          </p:nvSpPr>
          <p:spPr bwMode="auto">
            <a:xfrm>
              <a:off x="426" y="520"/>
              <a:ext cx="20"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3341"/>
                  </a:lnTo>
                  <a:lnTo>
                    <a:pt x="5738"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76" name="Line 376">
              <a:extLst>
                <a:ext uri="{FF2B5EF4-FFF2-40B4-BE49-F238E27FC236}">
                  <a16:creationId xmlns:a16="http://schemas.microsoft.com/office/drawing/2014/main" id="{EF4781C9-DBCB-DC80-CCBA-3706C58F28BC}"/>
                </a:ext>
              </a:extLst>
            </p:cNvPr>
            <p:cNvSpPr>
              <a:spLocks noChangeShapeType="1"/>
            </p:cNvSpPr>
            <p:nvPr/>
          </p:nvSpPr>
          <p:spPr bwMode="auto">
            <a:xfrm flipH="1">
              <a:off x="663" y="150"/>
              <a:ext cx="78" cy="3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77" name="AutoShape 377">
              <a:extLst>
                <a:ext uri="{FF2B5EF4-FFF2-40B4-BE49-F238E27FC236}">
                  <a16:creationId xmlns:a16="http://schemas.microsoft.com/office/drawing/2014/main" id="{6FD26E83-D3BD-33DF-D50F-B065755005D2}"/>
                </a:ext>
              </a:extLst>
            </p:cNvPr>
            <p:cNvSpPr>
              <a:spLocks/>
            </p:cNvSpPr>
            <p:nvPr/>
          </p:nvSpPr>
          <p:spPr bwMode="auto">
            <a:xfrm>
              <a:off x="654" y="520"/>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760" y="21600"/>
                  </a:moveTo>
                  <a:lnTo>
                    <a:pt x="21600" y="4765"/>
                  </a:lnTo>
                  <a:lnTo>
                    <a:pt x="0" y="0"/>
                  </a:lnTo>
                  <a:lnTo>
                    <a:pt x="5760" y="21600"/>
                  </a:lnTo>
                  <a:close/>
                  <a:moveTo>
                    <a:pt x="576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78" name="Line 378">
              <a:extLst>
                <a:ext uri="{FF2B5EF4-FFF2-40B4-BE49-F238E27FC236}">
                  <a16:creationId xmlns:a16="http://schemas.microsoft.com/office/drawing/2014/main" id="{D7FF49CC-A91D-860F-3FAA-06F04415011D}"/>
                </a:ext>
              </a:extLst>
            </p:cNvPr>
            <p:cNvSpPr>
              <a:spLocks noChangeShapeType="1"/>
            </p:cNvSpPr>
            <p:nvPr/>
          </p:nvSpPr>
          <p:spPr bwMode="auto">
            <a:xfrm>
              <a:off x="741" y="150"/>
              <a:ext cx="143" cy="3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79" name="AutoShape 379">
              <a:extLst>
                <a:ext uri="{FF2B5EF4-FFF2-40B4-BE49-F238E27FC236}">
                  <a16:creationId xmlns:a16="http://schemas.microsoft.com/office/drawing/2014/main" id="{585F5882-11E6-35F5-D60E-2CEDF3C47194}"/>
                </a:ext>
              </a:extLst>
            </p:cNvPr>
            <p:cNvSpPr>
              <a:spLocks/>
            </p:cNvSpPr>
            <p:nvPr/>
          </p:nvSpPr>
          <p:spPr bwMode="auto">
            <a:xfrm>
              <a:off x="875" y="538"/>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403" y="21600"/>
                  </a:moveTo>
                  <a:lnTo>
                    <a:pt x="21600" y="0"/>
                  </a:lnTo>
                  <a:lnTo>
                    <a:pt x="0" y="7200"/>
                  </a:lnTo>
                  <a:lnTo>
                    <a:pt x="19403" y="21600"/>
                  </a:lnTo>
                  <a:close/>
                  <a:moveTo>
                    <a:pt x="19403"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80" name="Line 380">
              <a:extLst>
                <a:ext uri="{FF2B5EF4-FFF2-40B4-BE49-F238E27FC236}">
                  <a16:creationId xmlns:a16="http://schemas.microsoft.com/office/drawing/2014/main" id="{3835E72D-8F93-9FD3-5BC9-41DC2A160790}"/>
                </a:ext>
              </a:extLst>
            </p:cNvPr>
            <p:cNvSpPr>
              <a:spLocks noChangeShapeType="1"/>
            </p:cNvSpPr>
            <p:nvPr/>
          </p:nvSpPr>
          <p:spPr bwMode="auto">
            <a:xfrm>
              <a:off x="741" y="150"/>
              <a:ext cx="598" cy="4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81" name="AutoShape 381">
              <a:extLst>
                <a:ext uri="{FF2B5EF4-FFF2-40B4-BE49-F238E27FC236}">
                  <a16:creationId xmlns:a16="http://schemas.microsoft.com/office/drawing/2014/main" id="{8F53DE59-69CB-996F-91B2-DBB82EA9A6CF}"/>
                </a:ext>
              </a:extLst>
            </p:cNvPr>
            <p:cNvSpPr>
              <a:spLocks/>
            </p:cNvSpPr>
            <p:nvPr/>
          </p:nvSpPr>
          <p:spPr bwMode="auto">
            <a:xfrm>
              <a:off x="1334" y="541"/>
              <a:ext cx="21"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9874" y="0"/>
                  </a:lnTo>
                  <a:lnTo>
                    <a:pt x="0" y="19403"/>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82" name="Line 382">
              <a:extLst>
                <a:ext uri="{FF2B5EF4-FFF2-40B4-BE49-F238E27FC236}">
                  <a16:creationId xmlns:a16="http://schemas.microsoft.com/office/drawing/2014/main" id="{4A0BD43E-5DAF-EA33-046A-B2B9F35C999C}"/>
                </a:ext>
              </a:extLst>
            </p:cNvPr>
            <p:cNvSpPr>
              <a:spLocks noChangeShapeType="1"/>
            </p:cNvSpPr>
            <p:nvPr/>
          </p:nvSpPr>
          <p:spPr bwMode="auto">
            <a:xfrm>
              <a:off x="741" y="150"/>
              <a:ext cx="369" cy="39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83" name="AutoShape 383">
              <a:extLst>
                <a:ext uri="{FF2B5EF4-FFF2-40B4-BE49-F238E27FC236}">
                  <a16:creationId xmlns:a16="http://schemas.microsoft.com/office/drawing/2014/main" id="{C0FEC56F-786E-6CF5-B3A2-989D86DB5C88}"/>
                </a:ext>
              </a:extLst>
            </p:cNvPr>
            <p:cNvSpPr>
              <a:spLocks/>
            </p:cNvSpPr>
            <p:nvPr/>
          </p:nvSpPr>
          <p:spPr bwMode="auto">
            <a:xfrm>
              <a:off x="1103" y="540"/>
              <a:ext cx="20"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863" y="0"/>
                  </a:lnTo>
                  <a:lnTo>
                    <a:pt x="0" y="14954"/>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484" name="AutoShape 384">
              <a:extLst>
                <a:ext uri="{FF2B5EF4-FFF2-40B4-BE49-F238E27FC236}">
                  <a16:creationId xmlns:a16="http://schemas.microsoft.com/office/drawing/2014/main" id="{4081412B-A93D-3C2C-90D8-61E3663B26B2}"/>
                </a:ext>
              </a:extLst>
            </p:cNvPr>
            <p:cNvSpPr>
              <a:spLocks/>
            </p:cNvSpPr>
            <p:nvPr/>
          </p:nvSpPr>
          <p:spPr bwMode="auto">
            <a:xfrm>
              <a:off x="0"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485" name="AutoShape 385">
              <a:extLst>
                <a:ext uri="{FF2B5EF4-FFF2-40B4-BE49-F238E27FC236}">
                  <a16:creationId xmlns:a16="http://schemas.microsoft.com/office/drawing/2014/main" id="{3A985E3E-21AC-05B6-308B-5165011B216E}"/>
                </a:ext>
              </a:extLst>
            </p:cNvPr>
            <p:cNvSpPr>
              <a:spLocks/>
            </p:cNvSpPr>
            <p:nvPr/>
          </p:nvSpPr>
          <p:spPr bwMode="auto">
            <a:xfrm>
              <a:off x="533" y="636"/>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486" name="AutoShape 386">
              <a:extLst>
                <a:ext uri="{FF2B5EF4-FFF2-40B4-BE49-F238E27FC236}">
                  <a16:creationId xmlns:a16="http://schemas.microsoft.com/office/drawing/2014/main" id="{8B4102D8-D61E-5215-0ED2-C9BD30140C6D}"/>
                </a:ext>
              </a:extLst>
            </p:cNvPr>
            <p:cNvSpPr>
              <a:spLocks/>
            </p:cNvSpPr>
            <p:nvPr/>
          </p:nvSpPr>
          <p:spPr bwMode="auto">
            <a:xfrm>
              <a:off x="758"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99"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487" name="AutoShape 387">
              <a:extLst>
                <a:ext uri="{FF2B5EF4-FFF2-40B4-BE49-F238E27FC236}">
                  <a16:creationId xmlns:a16="http://schemas.microsoft.com/office/drawing/2014/main" id="{6891AE29-C7EA-AFE3-C3A1-F099369DE954}"/>
                </a:ext>
              </a:extLst>
            </p:cNvPr>
            <p:cNvSpPr>
              <a:spLocks/>
            </p:cNvSpPr>
            <p:nvPr/>
          </p:nvSpPr>
          <p:spPr bwMode="auto">
            <a:xfrm>
              <a:off x="1007"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3"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488" name="AutoShape 388">
              <a:extLst>
                <a:ext uri="{FF2B5EF4-FFF2-40B4-BE49-F238E27FC236}">
                  <a16:creationId xmlns:a16="http://schemas.microsoft.com/office/drawing/2014/main" id="{4FB22BE9-3471-3A64-F372-F972682A517C}"/>
                </a:ext>
              </a:extLst>
            </p:cNvPr>
            <p:cNvSpPr>
              <a:spLocks/>
            </p:cNvSpPr>
            <p:nvPr/>
          </p:nvSpPr>
          <p:spPr bwMode="auto">
            <a:xfrm>
              <a:off x="1239" y="636"/>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1"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489" name="Line 389">
              <a:extLst>
                <a:ext uri="{FF2B5EF4-FFF2-40B4-BE49-F238E27FC236}">
                  <a16:creationId xmlns:a16="http://schemas.microsoft.com/office/drawing/2014/main" id="{7DF44451-22ED-920A-1B3F-8C837150DE87}"/>
                </a:ext>
              </a:extLst>
            </p:cNvPr>
            <p:cNvSpPr>
              <a:spLocks noChangeShapeType="1"/>
            </p:cNvSpPr>
            <p:nvPr/>
          </p:nvSpPr>
          <p:spPr bwMode="auto">
            <a:xfrm>
              <a:off x="21" y="832"/>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0" name="Line 390">
              <a:extLst>
                <a:ext uri="{FF2B5EF4-FFF2-40B4-BE49-F238E27FC236}">
                  <a16:creationId xmlns:a16="http://schemas.microsoft.com/office/drawing/2014/main" id="{0739D28C-F24B-823D-A809-A0654E2DFC85}"/>
                </a:ext>
              </a:extLst>
            </p:cNvPr>
            <p:cNvSpPr>
              <a:spLocks noChangeShapeType="1"/>
            </p:cNvSpPr>
            <p:nvPr/>
          </p:nvSpPr>
          <p:spPr bwMode="auto">
            <a:xfrm>
              <a:off x="113" y="873"/>
              <a:ext cx="1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1" name="Line 391">
              <a:extLst>
                <a:ext uri="{FF2B5EF4-FFF2-40B4-BE49-F238E27FC236}">
                  <a16:creationId xmlns:a16="http://schemas.microsoft.com/office/drawing/2014/main" id="{C3C06290-0416-4799-D9A7-7F411086E579}"/>
                </a:ext>
              </a:extLst>
            </p:cNvPr>
            <p:cNvSpPr>
              <a:spLocks noChangeShapeType="1"/>
            </p:cNvSpPr>
            <p:nvPr/>
          </p:nvSpPr>
          <p:spPr bwMode="auto">
            <a:xfrm>
              <a:off x="332" y="873"/>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2" name="Line 392">
              <a:extLst>
                <a:ext uri="{FF2B5EF4-FFF2-40B4-BE49-F238E27FC236}">
                  <a16:creationId xmlns:a16="http://schemas.microsoft.com/office/drawing/2014/main" id="{1CB9BEC9-5EA8-6A1E-0E6E-A5694C5D4791}"/>
                </a:ext>
              </a:extLst>
            </p:cNvPr>
            <p:cNvSpPr>
              <a:spLocks noChangeShapeType="1"/>
            </p:cNvSpPr>
            <p:nvPr/>
          </p:nvSpPr>
          <p:spPr bwMode="auto">
            <a:xfrm>
              <a:off x="581"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3" name="Line 393">
              <a:extLst>
                <a:ext uri="{FF2B5EF4-FFF2-40B4-BE49-F238E27FC236}">
                  <a16:creationId xmlns:a16="http://schemas.microsoft.com/office/drawing/2014/main" id="{331A4983-0EC6-2A9C-9825-83F26D9A6E4E}"/>
                </a:ext>
              </a:extLst>
            </p:cNvPr>
            <p:cNvSpPr>
              <a:spLocks noChangeShapeType="1"/>
            </p:cNvSpPr>
            <p:nvPr/>
          </p:nvSpPr>
          <p:spPr bwMode="auto">
            <a:xfrm>
              <a:off x="830"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4" name="Line 394">
              <a:extLst>
                <a:ext uri="{FF2B5EF4-FFF2-40B4-BE49-F238E27FC236}">
                  <a16:creationId xmlns:a16="http://schemas.microsoft.com/office/drawing/2014/main" id="{FA5DC1C0-33B0-3315-C897-D7CFE21243DA}"/>
                </a:ext>
              </a:extLst>
            </p:cNvPr>
            <p:cNvSpPr>
              <a:spLocks noChangeShapeType="1"/>
            </p:cNvSpPr>
            <p:nvPr/>
          </p:nvSpPr>
          <p:spPr bwMode="auto">
            <a:xfrm>
              <a:off x="1078" y="873"/>
              <a:ext cx="1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5" name="Line 395">
              <a:extLst>
                <a:ext uri="{FF2B5EF4-FFF2-40B4-BE49-F238E27FC236}">
                  <a16:creationId xmlns:a16="http://schemas.microsoft.com/office/drawing/2014/main" id="{65F697D2-31F5-77E4-C409-2A40FA3034EB}"/>
                </a:ext>
              </a:extLst>
            </p:cNvPr>
            <p:cNvSpPr>
              <a:spLocks noChangeShapeType="1"/>
            </p:cNvSpPr>
            <p:nvPr/>
          </p:nvSpPr>
          <p:spPr bwMode="auto">
            <a:xfrm>
              <a:off x="498"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6" name="Line 396">
              <a:extLst>
                <a:ext uri="{FF2B5EF4-FFF2-40B4-BE49-F238E27FC236}">
                  <a16:creationId xmlns:a16="http://schemas.microsoft.com/office/drawing/2014/main" id="{0A18A9D3-9A5B-7BA6-E022-D2F36DBA1EF2}"/>
                </a:ext>
              </a:extLst>
            </p:cNvPr>
            <p:cNvSpPr>
              <a:spLocks noChangeShapeType="1"/>
            </p:cNvSpPr>
            <p:nvPr/>
          </p:nvSpPr>
          <p:spPr bwMode="auto">
            <a:xfrm>
              <a:off x="746" y="836"/>
              <a:ext cx="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7" name="Line 397">
              <a:extLst>
                <a:ext uri="{FF2B5EF4-FFF2-40B4-BE49-F238E27FC236}">
                  <a16:creationId xmlns:a16="http://schemas.microsoft.com/office/drawing/2014/main" id="{3316CD90-2067-FDD4-B648-C4CDFC0CE7D5}"/>
                </a:ext>
              </a:extLst>
            </p:cNvPr>
            <p:cNvSpPr>
              <a:spLocks noChangeShapeType="1"/>
            </p:cNvSpPr>
            <p:nvPr/>
          </p:nvSpPr>
          <p:spPr bwMode="auto">
            <a:xfrm>
              <a:off x="995"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8" name="Line 398">
              <a:extLst>
                <a:ext uri="{FF2B5EF4-FFF2-40B4-BE49-F238E27FC236}">
                  <a16:creationId xmlns:a16="http://schemas.microsoft.com/office/drawing/2014/main" id="{E499FD32-55AD-6907-D270-9924314DFFAE}"/>
                </a:ext>
              </a:extLst>
            </p:cNvPr>
            <p:cNvSpPr>
              <a:spLocks noChangeShapeType="1"/>
            </p:cNvSpPr>
            <p:nvPr/>
          </p:nvSpPr>
          <p:spPr bwMode="auto">
            <a:xfrm>
              <a:off x="1227" y="836"/>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499" name="Line 399">
              <a:extLst>
                <a:ext uri="{FF2B5EF4-FFF2-40B4-BE49-F238E27FC236}">
                  <a16:creationId xmlns:a16="http://schemas.microsoft.com/office/drawing/2014/main" id="{876315D9-CB26-3404-E88D-131EFCB04D0D}"/>
                </a:ext>
              </a:extLst>
            </p:cNvPr>
            <p:cNvSpPr>
              <a:spLocks noChangeShapeType="1"/>
            </p:cNvSpPr>
            <p:nvPr/>
          </p:nvSpPr>
          <p:spPr bwMode="auto">
            <a:xfrm>
              <a:off x="498"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0" name="Line 400">
              <a:extLst>
                <a:ext uri="{FF2B5EF4-FFF2-40B4-BE49-F238E27FC236}">
                  <a16:creationId xmlns:a16="http://schemas.microsoft.com/office/drawing/2014/main" id="{F34E2C43-79B1-9DE6-833B-77E898329A20}"/>
                </a:ext>
              </a:extLst>
            </p:cNvPr>
            <p:cNvSpPr>
              <a:spLocks noChangeShapeType="1"/>
            </p:cNvSpPr>
            <p:nvPr/>
          </p:nvSpPr>
          <p:spPr bwMode="auto">
            <a:xfrm>
              <a:off x="581"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1" name="Line 401">
              <a:extLst>
                <a:ext uri="{FF2B5EF4-FFF2-40B4-BE49-F238E27FC236}">
                  <a16:creationId xmlns:a16="http://schemas.microsoft.com/office/drawing/2014/main" id="{6CE3CF70-328A-1325-8111-259C460BAF31}"/>
                </a:ext>
              </a:extLst>
            </p:cNvPr>
            <p:cNvSpPr>
              <a:spLocks noChangeShapeType="1"/>
            </p:cNvSpPr>
            <p:nvPr/>
          </p:nvSpPr>
          <p:spPr bwMode="auto">
            <a:xfrm>
              <a:off x="746"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2" name="Line 402">
              <a:extLst>
                <a:ext uri="{FF2B5EF4-FFF2-40B4-BE49-F238E27FC236}">
                  <a16:creationId xmlns:a16="http://schemas.microsoft.com/office/drawing/2014/main" id="{4814C0F9-233D-CF71-D445-F187C2C7A0FB}"/>
                </a:ext>
              </a:extLst>
            </p:cNvPr>
            <p:cNvSpPr>
              <a:spLocks noChangeShapeType="1"/>
            </p:cNvSpPr>
            <p:nvPr/>
          </p:nvSpPr>
          <p:spPr bwMode="auto">
            <a:xfrm>
              <a:off x="830"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3" name="Line 403">
              <a:extLst>
                <a:ext uri="{FF2B5EF4-FFF2-40B4-BE49-F238E27FC236}">
                  <a16:creationId xmlns:a16="http://schemas.microsoft.com/office/drawing/2014/main" id="{C0432895-5838-96B3-6BF6-98B38AD7B068}"/>
                </a:ext>
              </a:extLst>
            </p:cNvPr>
            <p:cNvSpPr>
              <a:spLocks noChangeShapeType="1"/>
            </p:cNvSpPr>
            <p:nvPr/>
          </p:nvSpPr>
          <p:spPr bwMode="auto">
            <a:xfrm>
              <a:off x="995"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4" name="Line 404">
              <a:extLst>
                <a:ext uri="{FF2B5EF4-FFF2-40B4-BE49-F238E27FC236}">
                  <a16:creationId xmlns:a16="http://schemas.microsoft.com/office/drawing/2014/main" id="{0A2AEFF0-0E94-844E-CD6E-EFE5DCFA9C13}"/>
                </a:ext>
              </a:extLst>
            </p:cNvPr>
            <p:cNvSpPr>
              <a:spLocks noChangeShapeType="1"/>
            </p:cNvSpPr>
            <p:nvPr/>
          </p:nvSpPr>
          <p:spPr bwMode="auto">
            <a:xfrm>
              <a:off x="1078"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5" name="Line 405">
              <a:extLst>
                <a:ext uri="{FF2B5EF4-FFF2-40B4-BE49-F238E27FC236}">
                  <a16:creationId xmlns:a16="http://schemas.microsoft.com/office/drawing/2014/main" id="{E83CED83-EA67-2289-5751-F1BB2318C491}"/>
                </a:ext>
              </a:extLst>
            </p:cNvPr>
            <p:cNvSpPr>
              <a:spLocks noChangeShapeType="1"/>
            </p:cNvSpPr>
            <p:nvPr/>
          </p:nvSpPr>
          <p:spPr bwMode="auto">
            <a:xfrm>
              <a:off x="1227"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6" name="Line 406">
              <a:extLst>
                <a:ext uri="{FF2B5EF4-FFF2-40B4-BE49-F238E27FC236}">
                  <a16:creationId xmlns:a16="http://schemas.microsoft.com/office/drawing/2014/main" id="{982A7F65-CB89-180A-0384-E86BEAA7FB78}"/>
                </a:ext>
              </a:extLst>
            </p:cNvPr>
            <p:cNvSpPr>
              <a:spLocks noChangeShapeType="1"/>
            </p:cNvSpPr>
            <p:nvPr/>
          </p:nvSpPr>
          <p:spPr bwMode="auto">
            <a:xfrm>
              <a:off x="1310" y="836"/>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07" name="Rectangle 407">
              <a:extLst>
                <a:ext uri="{FF2B5EF4-FFF2-40B4-BE49-F238E27FC236}">
                  <a16:creationId xmlns:a16="http://schemas.microsoft.com/office/drawing/2014/main" id="{48DCEE65-5516-A89C-919C-DFFA83982477}"/>
                </a:ext>
              </a:extLst>
            </p:cNvPr>
            <p:cNvSpPr>
              <a:spLocks/>
            </p:cNvSpPr>
            <p:nvPr/>
          </p:nvSpPr>
          <p:spPr bwMode="auto">
            <a:xfrm>
              <a:off x="386" y="406"/>
              <a:ext cx="774" cy="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08" name="Rectangle 408">
              <a:extLst>
                <a:ext uri="{FF2B5EF4-FFF2-40B4-BE49-F238E27FC236}">
                  <a16:creationId xmlns:a16="http://schemas.microsoft.com/office/drawing/2014/main" id="{FF16D519-218B-6593-151A-5772C36D1697}"/>
                </a:ext>
              </a:extLst>
            </p:cNvPr>
            <p:cNvSpPr>
              <a:spLocks/>
            </p:cNvSpPr>
            <p:nvPr/>
          </p:nvSpPr>
          <p:spPr bwMode="auto">
            <a:xfrm>
              <a:off x="588" y="233"/>
              <a:ext cx="332" cy="5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509" name="Rectangle 409">
              <a:extLst>
                <a:ext uri="{FF2B5EF4-FFF2-40B4-BE49-F238E27FC236}">
                  <a16:creationId xmlns:a16="http://schemas.microsoft.com/office/drawing/2014/main" id="{20A6B58C-6959-CD33-DF9C-641905CA2325}"/>
                </a:ext>
              </a:extLst>
            </p:cNvPr>
            <p:cNvSpPr>
              <a:spLocks/>
            </p:cNvSpPr>
            <p:nvPr/>
          </p:nvSpPr>
          <p:spPr bwMode="auto">
            <a:xfrm>
              <a:off x="517"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510" name="Rectangle 410">
              <a:extLst>
                <a:ext uri="{FF2B5EF4-FFF2-40B4-BE49-F238E27FC236}">
                  <a16:creationId xmlns:a16="http://schemas.microsoft.com/office/drawing/2014/main" id="{E27ED397-1302-0041-D88A-CD01B3B2D243}"/>
                </a:ext>
              </a:extLst>
            </p:cNvPr>
            <p:cNvSpPr>
              <a:spLocks/>
            </p:cNvSpPr>
            <p:nvPr/>
          </p:nvSpPr>
          <p:spPr bwMode="auto">
            <a:xfrm>
              <a:off x="735"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511" name="Rectangle 411">
              <a:extLst>
                <a:ext uri="{FF2B5EF4-FFF2-40B4-BE49-F238E27FC236}">
                  <a16:creationId xmlns:a16="http://schemas.microsoft.com/office/drawing/2014/main" id="{6BDA5320-BE2D-CABD-F0CC-9E738B12ED55}"/>
                </a:ext>
              </a:extLst>
            </p:cNvPr>
            <p:cNvSpPr>
              <a:spLocks/>
            </p:cNvSpPr>
            <p:nvPr/>
          </p:nvSpPr>
          <p:spPr bwMode="auto">
            <a:xfrm>
              <a:off x="976"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512" name="Rectangle 412">
              <a:extLst>
                <a:ext uri="{FF2B5EF4-FFF2-40B4-BE49-F238E27FC236}">
                  <a16:creationId xmlns:a16="http://schemas.microsoft.com/office/drawing/2014/main" id="{29B4E1BC-42D5-DC1F-16A1-E9D798727F90}"/>
                </a:ext>
              </a:extLst>
            </p:cNvPr>
            <p:cNvSpPr>
              <a:spLocks/>
            </p:cNvSpPr>
            <p:nvPr/>
          </p:nvSpPr>
          <p:spPr bwMode="auto">
            <a:xfrm>
              <a:off x="1214"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513" name="Line 413">
              <a:extLst>
                <a:ext uri="{FF2B5EF4-FFF2-40B4-BE49-F238E27FC236}">
                  <a16:creationId xmlns:a16="http://schemas.microsoft.com/office/drawing/2014/main" id="{2E71B821-63AE-B2B3-CBCF-CC65E90E93F6}"/>
                </a:ext>
              </a:extLst>
            </p:cNvPr>
            <p:cNvSpPr>
              <a:spLocks noChangeShapeType="1"/>
            </p:cNvSpPr>
            <p:nvPr/>
          </p:nvSpPr>
          <p:spPr bwMode="auto">
            <a:xfrm rot="10800000" flipH="1">
              <a:off x="332" y="832"/>
              <a:ext cx="1" cy="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14" name="Line 414">
              <a:extLst>
                <a:ext uri="{FF2B5EF4-FFF2-40B4-BE49-F238E27FC236}">
                  <a16:creationId xmlns:a16="http://schemas.microsoft.com/office/drawing/2014/main" id="{CB925627-7076-EA70-0F10-2BDE4A06FAE4}"/>
                </a:ext>
              </a:extLst>
            </p:cNvPr>
            <p:cNvSpPr>
              <a:spLocks noChangeShapeType="1"/>
            </p:cNvSpPr>
            <p:nvPr/>
          </p:nvSpPr>
          <p:spPr bwMode="auto">
            <a:xfrm flipH="1">
              <a:off x="240" y="832"/>
              <a:ext cx="9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515" name="Line 415">
              <a:extLst>
                <a:ext uri="{FF2B5EF4-FFF2-40B4-BE49-F238E27FC236}">
                  <a16:creationId xmlns:a16="http://schemas.microsoft.com/office/drawing/2014/main" id="{B2162686-72FF-3347-028C-23C0CF87BA84}"/>
                </a:ext>
              </a:extLst>
            </p:cNvPr>
            <p:cNvSpPr>
              <a:spLocks noChangeShapeType="1"/>
            </p:cNvSpPr>
            <p:nvPr/>
          </p:nvSpPr>
          <p:spPr bwMode="auto">
            <a:xfrm>
              <a:off x="240" y="832"/>
              <a:ext cx="1" cy="4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grpSp>
      <p:sp>
        <p:nvSpPr>
          <p:cNvPr id="52229" name="Line 416">
            <a:extLst>
              <a:ext uri="{FF2B5EF4-FFF2-40B4-BE49-F238E27FC236}">
                <a16:creationId xmlns:a16="http://schemas.microsoft.com/office/drawing/2014/main" id="{6AE20E4C-79CE-6F55-92BF-D1B3FB4C8B93}"/>
              </a:ext>
            </a:extLst>
          </p:cNvPr>
          <p:cNvSpPr>
            <a:spLocks noChangeShapeType="1"/>
          </p:cNvSpPr>
          <p:nvPr/>
        </p:nvSpPr>
        <p:spPr bwMode="auto">
          <a:xfrm flipH="1">
            <a:off x="6329363" y="5903913"/>
            <a:ext cx="2551112" cy="8969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nb-NO"/>
          </a:p>
        </p:txBody>
      </p:sp>
      <p:grpSp>
        <p:nvGrpSpPr>
          <p:cNvPr id="52230" name="Group 417">
            <a:extLst>
              <a:ext uri="{FF2B5EF4-FFF2-40B4-BE49-F238E27FC236}">
                <a16:creationId xmlns:a16="http://schemas.microsoft.com/office/drawing/2014/main" id="{BE7D710A-E4FD-386E-9F6A-CC0521F9145C}"/>
              </a:ext>
            </a:extLst>
          </p:cNvPr>
          <p:cNvGrpSpPr>
            <a:grpSpLocks/>
          </p:cNvGrpSpPr>
          <p:nvPr/>
        </p:nvGrpSpPr>
        <p:grpSpPr bwMode="auto">
          <a:xfrm>
            <a:off x="4792663" y="6938963"/>
            <a:ext cx="2282825" cy="1387475"/>
            <a:chOff x="0" y="0"/>
            <a:chExt cx="1438" cy="874"/>
          </a:xfrm>
        </p:grpSpPr>
        <p:sp>
          <p:nvSpPr>
            <p:cNvPr id="52242" name="AutoShape 418">
              <a:extLst>
                <a:ext uri="{FF2B5EF4-FFF2-40B4-BE49-F238E27FC236}">
                  <a16:creationId xmlns:a16="http://schemas.microsoft.com/office/drawing/2014/main" id="{39E6FC7A-4E20-79E3-DB11-11D9E9F388A3}"/>
                </a:ext>
              </a:extLst>
            </p:cNvPr>
            <p:cNvSpPr>
              <a:spLocks/>
            </p:cNvSpPr>
            <p:nvPr/>
          </p:nvSpPr>
          <p:spPr bwMode="auto">
            <a:xfrm>
              <a:off x="735" y="171"/>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3" name="AutoShape 419">
              <a:extLst>
                <a:ext uri="{FF2B5EF4-FFF2-40B4-BE49-F238E27FC236}">
                  <a16:creationId xmlns:a16="http://schemas.microsoft.com/office/drawing/2014/main" id="{DBDD6265-C284-E336-6733-5451332FFE71}"/>
                </a:ext>
              </a:extLst>
            </p:cNvPr>
            <p:cNvSpPr>
              <a:spLocks/>
            </p:cNvSpPr>
            <p:nvPr/>
          </p:nvSpPr>
          <p:spPr bwMode="auto">
            <a:xfrm>
              <a:off x="735" y="189"/>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4" name="AutoShape 420">
              <a:extLst>
                <a:ext uri="{FF2B5EF4-FFF2-40B4-BE49-F238E27FC236}">
                  <a16:creationId xmlns:a16="http://schemas.microsoft.com/office/drawing/2014/main" id="{791C7CA8-2622-D25D-E5B5-9BB87F1EE1B1}"/>
                </a:ext>
              </a:extLst>
            </p:cNvPr>
            <p:cNvSpPr>
              <a:spLocks/>
            </p:cNvSpPr>
            <p:nvPr/>
          </p:nvSpPr>
          <p:spPr bwMode="auto">
            <a:xfrm>
              <a:off x="735" y="207"/>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5" name="AutoShape 421">
              <a:extLst>
                <a:ext uri="{FF2B5EF4-FFF2-40B4-BE49-F238E27FC236}">
                  <a16:creationId xmlns:a16="http://schemas.microsoft.com/office/drawing/2014/main" id="{19494EB6-E0AD-7E7B-799B-489E70A5C6A9}"/>
                </a:ext>
              </a:extLst>
            </p:cNvPr>
            <p:cNvSpPr>
              <a:spLocks/>
            </p:cNvSpPr>
            <p:nvPr/>
          </p:nvSpPr>
          <p:spPr bwMode="auto">
            <a:xfrm>
              <a:off x="735" y="224"/>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6" name="AutoShape 422">
              <a:extLst>
                <a:ext uri="{FF2B5EF4-FFF2-40B4-BE49-F238E27FC236}">
                  <a16:creationId xmlns:a16="http://schemas.microsoft.com/office/drawing/2014/main" id="{459C1F67-EFA8-5B34-1B0E-AD2EA31A579C}"/>
                </a:ext>
              </a:extLst>
            </p:cNvPr>
            <p:cNvSpPr>
              <a:spLocks/>
            </p:cNvSpPr>
            <p:nvPr/>
          </p:nvSpPr>
          <p:spPr bwMode="auto">
            <a:xfrm>
              <a:off x="735" y="242"/>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7" name="AutoShape 423">
              <a:extLst>
                <a:ext uri="{FF2B5EF4-FFF2-40B4-BE49-F238E27FC236}">
                  <a16:creationId xmlns:a16="http://schemas.microsoft.com/office/drawing/2014/main" id="{63F3EB92-F93B-876F-7FAD-D98E4C3E9B62}"/>
                </a:ext>
              </a:extLst>
            </p:cNvPr>
            <p:cNvSpPr>
              <a:spLocks/>
            </p:cNvSpPr>
            <p:nvPr/>
          </p:nvSpPr>
          <p:spPr bwMode="auto">
            <a:xfrm>
              <a:off x="735" y="260"/>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8" name="AutoShape 424">
              <a:extLst>
                <a:ext uri="{FF2B5EF4-FFF2-40B4-BE49-F238E27FC236}">
                  <a16:creationId xmlns:a16="http://schemas.microsoft.com/office/drawing/2014/main" id="{FC3BFEEB-F57A-4D63-1FDC-34BC440F08D8}"/>
                </a:ext>
              </a:extLst>
            </p:cNvPr>
            <p:cNvSpPr>
              <a:spLocks/>
            </p:cNvSpPr>
            <p:nvPr/>
          </p:nvSpPr>
          <p:spPr bwMode="auto">
            <a:xfrm>
              <a:off x="735" y="278"/>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49" name="AutoShape 425">
              <a:extLst>
                <a:ext uri="{FF2B5EF4-FFF2-40B4-BE49-F238E27FC236}">
                  <a16:creationId xmlns:a16="http://schemas.microsoft.com/office/drawing/2014/main" id="{F1B62A2E-6D4F-22C2-4967-A9C980D0BBBE}"/>
                </a:ext>
              </a:extLst>
            </p:cNvPr>
            <p:cNvSpPr>
              <a:spLocks/>
            </p:cNvSpPr>
            <p:nvPr/>
          </p:nvSpPr>
          <p:spPr bwMode="auto">
            <a:xfrm>
              <a:off x="735" y="296"/>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0" name="AutoShape 426">
              <a:extLst>
                <a:ext uri="{FF2B5EF4-FFF2-40B4-BE49-F238E27FC236}">
                  <a16:creationId xmlns:a16="http://schemas.microsoft.com/office/drawing/2014/main" id="{8BDABAB5-5E28-1B7F-DCED-44441AF7C5D6}"/>
                </a:ext>
              </a:extLst>
            </p:cNvPr>
            <p:cNvSpPr>
              <a:spLocks/>
            </p:cNvSpPr>
            <p:nvPr/>
          </p:nvSpPr>
          <p:spPr bwMode="auto">
            <a:xfrm>
              <a:off x="735" y="314"/>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1" name="AutoShape 427">
              <a:extLst>
                <a:ext uri="{FF2B5EF4-FFF2-40B4-BE49-F238E27FC236}">
                  <a16:creationId xmlns:a16="http://schemas.microsoft.com/office/drawing/2014/main" id="{01F8BDB5-5AEC-DEF7-FB76-83919B3AA503}"/>
                </a:ext>
              </a:extLst>
            </p:cNvPr>
            <p:cNvSpPr>
              <a:spLocks/>
            </p:cNvSpPr>
            <p:nvPr/>
          </p:nvSpPr>
          <p:spPr bwMode="auto">
            <a:xfrm>
              <a:off x="735" y="332"/>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2" name="AutoShape 428">
              <a:extLst>
                <a:ext uri="{FF2B5EF4-FFF2-40B4-BE49-F238E27FC236}">
                  <a16:creationId xmlns:a16="http://schemas.microsoft.com/office/drawing/2014/main" id="{81BA9852-ACE0-AC2D-ACD4-7428DE91DA2D}"/>
                </a:ext>
              </a:extLst>
            </p:cNvPr>
            <p:cNvSpPr>
              <a:spLocks/>
            </p:cNvSpPr>
            <p:nvPr/>
          </p:nvSpPr>
          <p:spPr bwMode="auto">
            <a:xfrm>
              <a:off x="735" y="349"/>
              <a:ext cx="2"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3" name="AutoShape 429">
              <a:extLst>
                <a:ext uri="{FF2B5EF4-FFF2-40B4-BE49-F238E27FC236}">
                  <a16:creationId xmlns:a16="http://schemas.microsoft.com/office/drawing/2014/main" id="{56B72FC7-5493-8EC5-FC55-EAFFFB6E7DE6}"/>
                </a:ext>
              </a:extLst>
            </p:cNvPr>
            <p:cNvSpPr>
              <a:spLocks/>
            </p:cNvSpPr>
            <p:nvPr/>
          </p:nvSpPr>
          <p:spPr bwMode="auto">
            <a:xfrm>
              <a:off x="735" y="367"/>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4" name="AutoShape 430">
              <a:extLst>
                <a:ext uri="{FF2B5EF4-FFF2-40B4-BE49-F238E27FC236}">
                  <a16:creationId xmlns:a16="http://schemas.microsoft.com/office/drawing/2014/main" id="{091529B5-9F89-E92C-2A65-FB0F52B8B601}"/>
                </a:ext>
              </a:extLst>
            </p:cNvPr>
            <p:cNvSpPr>
              <a:spLocks/>
            </p:cNvSpPr>
            <p:nvPr/>
          </p:nvSpPr>
          <p:spPr bwMode="auto">
            <a:xfrm>
              <a:off x="735" y="385"/>
              <a:ext cx="2"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5" name="AutoShape 431">
              <a:extLst>
                <a:ext uri="{FF2B5EF4-FFF2-40B4-BE49-F238E27FC236}">
                  <a16:creationId xmlns:a16="http://schemas.microsoft.com/office/drawing/2014/main" id="{E6DEAB97-ECA1-EEE6-6E32-40FCC1E36257}"/>
                </a:ext>
              </a:extLst>
            </p:cNvPr>
            <p:cNvSpPr>
              <a:spLocks/>
            </p:cNvSpPr>
            <p:nvPr/>
          </p:nvSpPr>
          <p:spPr bwMode="auto">
            <a:xfrm>
              <a:off x="726" y="149"/>
              <a:ext cx="20"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639" y="0"/>
                  </a:moveTo>
                  <a:lnTo>
                    <a:pt x="0" y="21600"/>
                  </a:lnTo>
                  <a:lnTo>
                    <a:pt x="21600" y="21600"/>
                  </a:lnTo>
                  <a:lnTo>
                    <a:pt x="10639" y="0"/>
                  </a:lnTo>
                  <a:close/>
                  <a:moveTo>
                    <a:pt x="10639"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6" name="Line 432">
              <a:extLst>
                <a:ext uri="{FF2B5EF4-FFF2-40B4-BE49-F238E27FC236}">
                  <a16:creationId xmlns:a16="http://schemas.microsoft.com/office/drawing/2014/main" id="{7A177AFA-9C7E-7BA5-90C4-B32C6B7298B1}"/>
                </a:ext>
              </a:extLst>
            </p:cNvPr>
            <p:cNvSpPr>
              <a:spLocks noChangeShapeType="1"/>
            </p:cNvSpPr>
            <p:nvPr/>
          </p:nvSpPr>
          <p:spPr bwMode="auto">
            <a:xfrm rot="10800000" flipH="1">
              <a:off x="113" y="831"/>
              <a:ext cx="1"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57" name="Line 433">
              <a:extLst>
                <a:ext uri="{FF2B5EF4-FFF2-40B4-BE49-F238E27FC236}">
                  <a16:creationId xmlns:a16="http://schemas.microsoft.com/office/drawing/2014/main" id="{86A5C22C-7197-588E-AC8A-130231835926}"/>
                </a:ext>
              </a:extLst>
            </p:cNvPr>
            <p:cNvSpPr>
              <a:spLocks noChangeShapeType="1"/>
            </p:cNvSpPr>
            <p:nvPr/>
          </p:nvSpPr>
          <p:spPr bwMode="auto">
            <a:xfrm flipH="1">
              <a:off x="332" y="87"/>
              <a:ext cx="25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58" name="AutoShape 434">
              <a:extLst>
                <a:ext uri="{FF2B5EF4-FFF2-40B4-BE49-F238E27FC236}">
                  <a16:creationId xmlns:a16="http://schemas.microsoft.com/office/drawing/2014/main" id="{DCCE05AC-94FA-D91B-684E-6E92D5575B4B}"/>
                </a:ext>
              </a:extLst>
            </p:cNvPr>
            <p:cNvSpPr>
              <a:spLocks/>
            </p:cNvSpPr>
            <p:nvPr/>
          </p:nvSpPr>
          <p:spPr bwMode="auto">
            <a:xfrm>
              <a:off x="313" y="76"/>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18"/>
                  </a:moveTo>
                  <a:lnTo>
                    <a:pt x="21600" y="21600"/>
                  </a:lnTo>
                  <a:lnTo>
                    <a:pt x="21600" y="0"/>
                  </a:lnTo>
                  <a:lnTo>
                    <a:pt x="0" y="11118"/>
                  </a:lnTo>
                  <a:close/>
                  <a:moveTo>
                    <a:pt x="0" y="1111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59" name="Rectangle 435">
              <a:extLst>
                <a:ext uri="{FF2B5EF4-FFF2-40B4-BE49-F238E27FC236}">
                  <a16:creationId xmlns:a16="http://schemas.microsoft.com/office/drawing/2014/main" id="{D15D482F-FC56-6667-FEF8-C396A0CA6542}"/>
                </a:ext>
              </a:extLst>
            </p:cNvPr>
            <p:cNvSpPr>
              <a:spLocks/>
            </p:cNvSpPr>
            <p:nvPr/>
          </p:nvSpPr>
          <p:spPr bwMode="auto">
            <a:xfrm>
              <a:off x="95" y="579"/>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0" name="Rectangle 436">
              <a:extLst>
                <a:ext uri="{FF2B5EF4-FFF2-40B4-BE49-F238E27FC236}">
                  <a16:creationId xmlns:a16="http://schemas.microsoft.com/office/drawing/2014/main" id="{EB86D55A-B927-60A2-9333-AB56D951AC2C}"/>
                </a:ext>
              </a:extLst>
            </p:cNvPr>
            <p:cNvSpPr>
              <a:spLocks/>
            </p:cNvSpPr>
            <p:nvPr/>
          </p:nvSpPr>
          <p:spPr bwMode="auto">
            <a:xfrm>
              <a:off x="100" y="584"/>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1" name="Rectangle 437">
              <a:extLst>
                <a:ext uri="{FF2B5EF4-FFF2-40B4-BE49-F238E27FC236}">
                  <a16:creationId xmlns:a16="http://schemas.microsoft.com/office/drawing/2014/main" id="{E386CBBD-1CD2-A482-5A69-144A62801A33}"/>
                </a:ext>
              </a:extLst>
            </p:cNvPr>
            <p:cNvSpPr>
              <a:spLocks/>
            </p:cNvSpPr>
            <p:nvPr/>
          </p:nvSpPr>
          <p:spPr bwMode="auto">
            <a:xfrm>
              <a:off x="328" y="579"/>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2" name="Rectangle 438">
              <a:extLst>
                <a:ext uri="{FF2B5EF4-FFF2-40B4-BE49-F238E27FC236}">
                  <a16:creationId xmlns:a16="http://schemas.microsoft.com/office/drawing/2014/main" id="{DA3E91CA-734E-C80A-EFC7-146A4FA58FD7}"/>
                </a:ext>
              </a:extLst>
            </p:cNvPr>
            <p:cNvSpPr>
              <a:spLocks/>
            </p:cNvSpPr>
            <p:nvPr/>
          </p:nvSpPr>
          <p:spPr bwMode="auto">
            <a:xfrm>
              <a:off x="332" y="584"/>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3" name="Rectangle 439">
              <a:extLst>
                <a:ext uri="{FF2B5EF4-FFF2-40B4-BE49-F238E27FC236}">
                  <a16:creationId xmlns:a16="http://schemas.microsoft.com/office/drawing/2014/main" id="{56B218CF-B64E-0B0E-C5A7-64D2A29A675A}"/>
                </a:ext>
              </a:extLst>
            </p:cNvPr>
            <p:cNvSpPr>
              <a:spLocks/>
            </p:cNvSpPr>
            <p:nvPr/>
          </p:nvSpPr>
          <p:spPr bwMode="auto">
            <a:xfrm>
              <a:off x="576" y="579"/>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4" name="Rectangle 440">
              <a:extLst>
                <a:ext uri="{FF2B5EF4-FFF2-40B4-BE49-F238E27FC236}">
                  <a16:creationId xmlns:a16="http://schemas.microsoft.com/office/drawing/2014/main" id="{AF681EB8-7592-A2A1-59CA-5C4D20DF7F49}"/>
                </a:ext>
              </a:extLst>
            </p:cNvPr>
            <p:cNvSpPr>
              <a:spLocks/>
            </p:cNvSpPr>
            <p:nvPr/>
          </p:nvSpPr>
          <p:spPr bwMode="auto">
            <a:xfrm>
              <a:off x="580" y="584"/>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5" name="Rectangle 441">
              <a:extLst>
                <a:ext uri="{FF2B5EF4-FFF2-40B4-BE49-F238E27FC236}">
                  <a16:creationId xmlns:a16="http://schemas.microsoft.com/office/drawing/2014/main" id="{2ED5743C-B19F-BD2B-5816-351F855484AE}"/>
                </a:ext>
              </a:extLst>
            </p:cNvPr>
            <p:cNvSpPr>
              <a:spLocks/>
            </p:cNvSpPr>
            <p:nvPr/>
          </p:nvSpPr>
          <p:spPr bwMode="auto">
            <a:xfrm>
              <a:off x="1057" y="579"/>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6" name="Rectangle 442">
              <a:extLst>
                <a:ext uri="{FF2B5EF4-FFF2-40B4-BE49-F238E27FC236}">
                  <a16:creationId xmlns:a16="http://schemas.microsoft.com/office/drawing/2014/main" id="{C64DA6AD-E28C-9541-B0F8-0FEF22AE370A}"/>
                </a:ext>
              </a:extLst>
            </p:cNvPr>
            <p:cNvSpPr>
              <a:spLocks/>
            </p:cNvSpPr>
            <p:nvPr/>
          </p:nvSpPr>
          <p:spPr bwMode="auto">
            <a:xfrm>
              <a:off x="1061" y="584"/>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7" name="Rectangle 443">
              <a:extLst>
                <a:ext uri="{FF2B5EF4-FFF2-40B4-BE49-F238E27FC236}">
                  <a16:creationId xmlns:a16="http://schemas.microsoft.com/office/drawing/2014/main" id="{8746C199-E9D7-72FD-5936-07FA72A2CD42}"/>
                </a:ext>
              </a:extLst>
            </p:cNvPr>
            <p:cNvSpPr>
              <a:spLocks/>
            </p:cNvSpPr>
            <p:nvPr/>
          </p:nvSpPr>
          <p:spPr bwMode="auto">
            <a:xfrm>
              <a:off x="1288" y="579"/>
              <a:ext cx="150"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8" name="Rectangle 444">
              <a:extLst>
                <a:ext uri="{FF2B5EF4-FFF2-40B4-BE49-F238E27FC236}">
                  <a16:creationId xmlns:a16="http://schemas.microsoft.com/office/drawing/2014/main" id="{19841708-28ED-C7DB-DB80-4E51DA609630}"/>
                </a:ext>
              </a:extLst>
            </p:cNvPr>
            <p:cNvSpPr>
              <a:spLocks/>
            </p:cNvSpPr>
            <p:nvPr/>
          </p:nvSpPr>
          <p:spPr bwMode="auto">
            <a:xfrm>
              <a:off x="1293" y="584"/>
              <a:ext cx="140"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69" name="Rectangle 445">
              <a:extLst>
                <a:ext uri="{FF2B5EF4-FFF2-40B4-BE49-F238E27FC236}">
                  <a16:creationId xmlns:a16="http://schemas.microsoft.com/office/drawing/2014/main" id="{1C966F2E-7557-E111-C9CA-DDCDF83B1E19}"/>
                </a:ext>
              </a:extLst>
            </p:cNvPr>
            <p:cNvSpPr>
              <a:spLocks/>
            </p:cNvSpPr>
            <p:nvPr/>
          </p:nvSpPr>
          <p:spPr bwMode="auto">
            <a:xfrm>
              <a:off x="808" y="579"/>
              <a:ext cx="149" cy="1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70" name="Rectangle 446">
              <a:extLst>
                <a:ext uri="{FF2B5EF4-FFF2-40B4-BE49-F238E27FC236}">
                  <a16:creationId xmlns:a16="http://schemas.microsoft.com/office/drawing/2014/main" id="{D8820511-7C33-C89F-CA66-48D2FB058968}"/>
                </a:ext>
              </a:extLst>
            </p:cNvPr>
            <p:cNvSpPr>
              <a:spLocks/>
            </p:cNvSpPr>
            <p:nvPr/>
          </p:nvSpPr>
          <p:spPr bwMode="auto">
            <a:xfrm>
              <a:off x="812" y="584"/>
              <a:ext cx="141" cy="10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71" name="Line 447">
              <a:extLst>
                <a:ext uri="{FF2B5EF4-FFF2-40B4-BE49-F238E27FC236}">
                  <a16:creationId xmlns:a16="http://schemas.microsoft.com/office/drawing/2014/main" id="{CDA6E755-5CF9-29A2-2763-66D4DFB91A17}"/>
                </a:ext>
              </a:extLst>
            </p:cNvPr>
            <p:cNvSpPr>
              <a:spLocks noChangeShapeType="1"/>
            </p:cNvSpPr>
            <p:nvPr/>
          </p:nvSpPr>
          <p:spPr bwMode="auto">
            <a:xfrm>
              <a:off x="24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72" name="Line 448">
              <a:extLst>
                <a:ext uri="{FF2B5EF4-FFF2-40B4-BE49-F238E27FC236}">
                  <a16:creationId xmlns:a16="http://schemas.microsoft.com/office/drawing/2014/main" id="{7B0084D4-858B-C699-A594-008A5E74A83B}"/>
                </a:ext>
              </a:extLst>
            </p:cNvPr>
            <p:cNvSpPr>
              <a:spLocks noChangeShapeType="1"/>
            </p:cNvSpPr>
            <p:nvPr/>
          </p:nvSpPr>
          <p:spPr bwMode="auto">
            <a:xfrm>
              <a:off x="24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73" name="AutoShape 449">
              <a:extLst>
                <a:ext uri="{FF2B5EF4-FFF2-40B4-BE49-F238E27FC236}">
                  <a16:creationId xmlns:a16="http://schemas.microsoft.com/office/drawing/2014/main" id="{073D5671-6AA8-FB8F-FF3E-C3FDB938A35A}"/>
                </a:ext>
              </a:extLst>
            </p:cNvPr>
            <p:cNvSpPr>
              <a:spLocks/>
            </p:cNvSpPr>
            <p:nvPr/>
          </p:nvSpPr>
          <p:spPr bwMode="auto">
            <a:xfrm>
              <a:off x="295" y="599"/>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74" name="Line 450">
              <a:extLst>
                <a:ext uri="{FF2B5EF4-FFF2-40B4-BE49-F238E27FC236}">
                  <a16:creationId xmlns:a16="http://schemas.microsoft.com/office/drawing/2014/main" id="{44ABB29B-1CBB-3D33-A710-FAB13C5978C8}"/>
                </a:ext>
              </a:extLst>
            </p:cNvPr>
            <p:cNvSpPr>
              <a:spLocks noChangeShapeType="1"/>
            </p:cNvSpPr>
            <p:nvPr/>
          </p:nvSpPr>
          <p:spPr bwMode="auto">
            <a:xfrm>
              <a:off x="476"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75" name="Line 451">
              <a:extLst>
                <a:ext uri="{FF2B5EF4-FFF2-40B4-BE49-F238E27FC236}">
                  <a16:creationId xmlns:a16="http://schemas.microsoft.com/office/drawing/2014/main" id="{61FBD8CE-FAAE-EA85-109D-70C570CCE2E2}"/>
                </a:ext>
              </a:extLst>
            </p:cNvPr>
            <p:cNvSpPr>
              <a:spLocks noChangeShapeType="1"/>
            </p:cNvSpPr>
            <p:nvPr/>
          </p:nvSpPr>
          <p:spPr bwMode="auto">
            <a:xfrm>
              <a:off x="476"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76" name="AutoShape 452">
              <a:extLst>
                <a:ext uri="{FF2B5EF4-FFF2-40B4-BE49-F238E27FC236}">
                  <a16:creationId xmlns:a16="http://schemas.microsoft.com/office/drawing/2014/main" id="{280051BB-7182-7205-B6AF-E9F040863882}"/>
                </a:ext>
              </a:extLst>
            </p:cNvPr>
            <p:cNvSpPr>
              <a:spLocks/>
            </p:cNvSpPr>
            <p:nvPr/>
          </p:nvSpPr>
          <p:spPr bwMode="auto">
            <a:xfrm>
              <a:off x="544" y="599"/>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77" name="Line 453">
              <a:extLst>
                <a:ext uri="{FF2B5EF4-FFF2-40B4-BE49-F238E27FC236}">
                  <a16:creationId xmlns:a16="http://schemas.microsoft.com/office/drawing/2014/main" id="{F877F9C3-FDB2-9860-CA99-A70BE40CA1EF}"/>
                </a:ext>
              </a:extLst>
            </p:cNvPr>
            <p:cNvSpPr>
              <a:spLocks noChangeShapeType="1"/>
            </p:cNvSpPr>
            <p:nvPr/>
          </p:nvSpPr>
          <p:spPr bwMode="auto">
            <a:xfrm>
              <a:off x="725"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78" name="Line 454">
              <a:extLst>
                <a:ext uri="{FF2B5EF4-FFF2-40B4-BE49-F238E27FC236}">
                  <a16:creationId xmlns:a16="http://schemas.microsoft.com/office/drawing/2014/main" id="{F6F07AB0-40B0-C4CA-4C20-7E5F2AD0DD94}"/>
                </a:ext>
              </a:extLst>
            </p:cNvPr>
            <p:cNvSpPr>
              <a:spLocks noChangeShapeType="1"/>
            </p:cNvSpPr>
            <p:nvPr/>
          </p:nvSpPr>
          <p:spPr bwMode="auto">
            <a:xfrm>
              <a:off x="725"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79" name="AutoShape 455">
              <a:extLst>
                <a:ext uri="{FF2B5EF4-FFF2-40B4-BE49-F238E27FC236}">
                  <a16:creationId xmlns:a16="http://schemas.microsoft.com/office/drawing/2014/main" id="{B6D3D971-A307-BF6B-B76D-7CDC7964E87B}"/>
                </a:ext>
              </a:extLst>
            </p:cNvPr>
            <p:cNvSpPr>
              <a:spLocks/>
            </p:cNvSpPr>
            <p:nvPr/>
          </p:nvSpPr>
          <p:spPr bwMode="auto">
            <a:xfrm>
              <a:off x="776" y="599"/>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80" name="Line 456">
              <a:extLst>
                <a:ext uri="{FF2B5EF4-FFF2-40B4-BE49-F238E27FC236}">
                  <a16:creationId xmlns:a16="http://schemas.microsoft.com/office/drawing/2014/main" id="{6F3ADBEF-5B85-4424-A93A-C8EABA59C1E9}"/>
                </a:ext>
              </a:extLst>
            </p:cNvPr>
            <p:cNvSpPr>
              <a:spLocks noChangeShapeType="1"/>
            </p:cNvSpPr>
            <p:nvPr/>
          </p:nvSpPr>
          <p:spPr bwMode="auto">
            <a:xfrm>
              <a:off x="1206" y="620"/>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81" name="Line 457">
              <a:extLst>
                <a:ext uri="{FF2B5EF4-FFF2-40B4-BE49-F238E27FC236}">
                  <a16:creationId xmlns:a16="http://schemas.microsoft.com/office/drawing/2014/main" id="{2CD67D23-900F-67D4-281F-8AA002AD9D4C}"/>
                </a:ext>
              </a:extLst>
            </p:cNvPr>
            <p:cNvSpPr>
              <a:spLocks noChangeShapeType="1"/>
            </p:cNvSpPr>
            <p:nvPr/>
          </p:nvSpPr>
          <p:spPr bwMode="auto">
            <a:xfrm>
              <a:off x="1206" y="615"/>
              <a:ext cx="5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82" name="AutoShape 458">
              <a:extLst>
                <a:ext uri="{FF2B5EF4-FFF2-40B4-BE49-F238E27FC236}">
                  <a16:creationId xmlns:a16="http://schemas.microsoft.com/office/drawing/2014/main" id="{A4C25387-696F-58B0-4846-737A0BF0FAA1}"/>
                </a:ext>
              </a:extLst>
            </p:cNvPr>
            <p:cNvSpPr>
              <a:spLocks/>
            </p:cNvSpPr>
            <p:nvPr/>
          </p:nvSpPr>
          <p:spPr bwMode="auto">
            <a:xfrm>
              <a:off x="1256" y="599"/>
              <a:ext cx="32"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83" name="Line 459">
              <a:extLst>
                <a:ext uri="{FF2B5EF4-FFF2-40B4-BE49-F238E27FC236}">
                  <a16:creationId xmlns:a16="http://schemas.microsoft.com/office/drawing/2014/main" id="{DD55FCC5-B3CF-6435-38FD-8F415571EB80}"/>
                </a:ext>
              </a:extLst>
            </p:cNvPr>
            <p:cNvSpPr>
              <a:spLocks noChangeShapeType="1"/>
            </p:cNvSpPr>
            <p:nvPr/>
          </p:nvSpPr>
          <p:spPr bwMode="auto">
            <a:xfrm>
              <a:off x="957" y="620"/>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84" name="Line 460">
              <a:extLst>
                <a:ext uri="{FF2B5EF4-FFF2-40B4-BE49-F238E27FC236}">
                  <a16:creationId xmlns:a16="http://schemas.microsoft.com/office/drawing/2014/main" id="{FB03E82D-C39F-CD08-60BC-DC8E4D8DCBBC}"/>
                </a:ext>
              </a:extLst>
            </p:cNvPr>
            <p:cNvSpPr>
              <a:spLocks noChangeShapeType="1"/>
            </p:cNvSpPr>
            <p:nvPr/>
          </p:nvSpPr>
          <p:spPr bwMode="auto">
            <a:xfrm>
              <a:off x="957" y="615"/>
              <a:ext cx="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85" name="AutoShape 461">
              <a:extLst>
                <a:ext uri="{FF2B5EF4-FFF2-40B4-BE49-F238E27FC236}">
                  <a16:creationId xmlns:a16="http://schemas.microsoft.com/office/drawing/2014/main" id="{E3A2E5A2-FD72-F2E7-0864-CDC397F47690}"/>
                </a:ext>
              </a:extLst>
            </p:cNvPr>
            <p:cNvSpPr>
              <a:spLocks/>
            </p:cNvSpPr>
            <p:nvPr/>
          </p:nvSpPr>
          <p:spPr bwMode="auto">
            <a:xfrm>
              <a:off x="1024" y="599"/>
              <a:ext cx="33" cy="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10701"/>
                  </a:moveTo>
                  <a:lnTo>
                    <a:pt x="0" y="0"/>
                  </a:lnTo>
                  <a:lnTo>
                    <a:pt x="0" y="21600"/>
                  </a:lnTo>
                  <a:lnTo>
                    <a:pt x="21600" y="10701"/>
                  </a:lnTo>
                  <a:close/>
                  <a:moveTo>
                    <a:pt x="21600" y="10701"/>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86" name="Rectangle 462">
              <a:extLst>
                <a:ext uri="{FF2B5EF4-FFF2-40B4-BE49-F238E27FC236}">
                  <a16:creationId xmlns:a16="http://schemas.microsoft.com/office/drawing/2014/main" id="{F25E81C4-DC02-FF29-CEF0-527058748934}"/>
                </a:ext>
              </a:extLst>
            </p:cNvPr>
            <p:cNvSpPr>
              <a:spLocks/>
            </p:cNvSpPr>
            <p:nvPr/>
          </p:nvSpPr>
          <p:spPr bwMode="auto">
            <a:xfrm>
              <a:off x="145" y="299"/>
              <a:ext cx="110" cy="8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87" name="Rectangle 463">
              <a:extLst>
                <a:ext uri="{FF2B5EF4-FFF2-40B4-BE49-F238E27FC236}">
                  <a16:creationId xmlns:a16="http://schemas.microsoft.com/office/drawing/2014/main" id="{32F1B856-E6DC-589C-D103-E6BB3F983C56}"/>
                </a:ext>
              </a:extLst>
            </p:cNvPr>
            <p:cNvSpPr>
              <a:spLocks/>
            </p:cNvSpPr>
            <p:nvPr/>
          </p:nvSpPr>
          <p:spPr bwMode="auto">
            <a:xfrm>
              <a:off x="254" y="340"/>
              <a:ext cx="41" cy="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88" name="Oval 464">
              <a:extLst>
                <a:ext uri="{FF2B5EF4-FFF2-40B4-BE49-F238E27FC236}">
                  <a16:creationId xmlns:a16="http://schemas.microsoft.com/office/drawing/2014/main" id="{57E57A9A-3B5C-7A45-D929-B1B7A61F0D82}"/>
                </a:ext>
              </a:extLst>
            </p:cNvPr>
            <p:cNvSpPr>
              <a:spLocks/>
            </p:cNvSpPr>
            <p:nvPr/>
          </p:nvSpPr>
          <p:spPr bwMode="auto">
            <a:xfrm>
              <a:off x="15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89" name="Oval 465">
              <a:extLst>
                <a:ext uri="{FF2B5EF4-FFF2-40B4-BE49-F238E27FC236}">
                  <a16:creationId xmlns:a16="http://schemas.microsoft.com/office/drawing/2014/main" id="{BF9D98CE-883B-1DFB-8677-7A8EE3CB4F4E}"/>
                </a:ext>
              </a:extLst>
            </p:cNvPr>
            <p:cNvSpPr>
              <a:spLocks/>
            </p:cNvSpPr>
            <p:nvPr/>
          </p:nvSpPr>
          <p:spPr bwMode="auto">
            <a:xfrm>
              <a:off x="254"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290" name="Line 466">
              <a:extLst>
                <a:ext uri="{FF2B5EF4-FFF2-40B4-BE49-F238E27FC236}">
                  <a16:creationId xmlns:a16="http://schemas.microsoft.com/office/drawing/2014/main" id="{8967928D-4476-CC93-52D5-D2E6F7FCB6AF}"/>
                </a:ext>
              </a:extLst>
            </p:cNvPr>
            <p:cNvSpPr>
              <a:spLocks noChangeShapeType="1"/>
            </p:cNvSpPr>
            <p:nvPr/>
          </p:nvSpPr>
          <p:spPr bwMode="auto">
            <a:xfrm flipH="1">
              <a:off x="103" y="413"/>
              <a:ext cx="110"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1" name="Line 467">
              <a:extLst>
                <a:ext uri="{FF2B5EF4-FFF2-40B4-BE49-F238E27FC236}">
                  <a16:creationId xmlns:a16="http://schemas.microsoft.com/office/drawing/2014/main" id="{D0B66A39-64B7-FCD7-F074-3A7C93AC40C0}"/>
                </a:ext>
              </a:extLst>
            </p:cNvPr>
            <p:cNvSpPr>
              <a:spLocks noChangeShapeType="1"/>
            </p:cNvSpPr>
            <p:nvPr/>
          </p:nvSpPr>
          <p:spPr bwMode="auto">
            <a:xfrm flipH="1">
              <a:off x="101" y="409"/>
              <a:ext cx="109" cy="10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2" name="AutoShape 468">
              <a:extLst>
                <a:ext uri="{FF2B5EF4-FFF2-40B4-BE49-F238E27FC236}">
                  <a16:creationId xmlns:a16="http://schemas.microsoft.com/office/drawing/2014/main" id="{033D6EDB-D197-6445-CE25-20434E5D435C}"/>
                </a:ext>
              </a:extLst>
            </p:cNvPr>
            <p:cNvSpPr>
              <a:spLocks/>
            </p:cNvSpPr>
            <p:nvPr/>
          </p:nvSpPr>
          <p:spPr bwMode="auto">
            <a:xfrm>
              <a:off x="79" y="505"/>
              <a:ext cx="34" cy="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5814"/>
                  </a:lnTo>
                  <a:lnTo>
                    <a:pt x="8193"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293" name="Line 469">
              <a:extLst>
                <a:ext uri="{FF2B5EF4-FFF2-40B4-BE49-F238E27FC236}">
                  <a16:creationId xmlns:a16="http://schemas.microsoft.com/office/drawing/2014/main" id="{700C97D7-4765-7743-1162-BF5FFADA80E0}"/>
                </a:ext>
              </a:extLst>
            </p:cNvPr>
            <p:cNvSpPr>
              <a:spLocks noChangeShapeType="1"/>
            </p:cNvSpPr>
            <p:nvPr/>
          </p:nvSpPr>
          <p:spPr bwMode="auto">
            <a:xfrm>
              <a:off x="12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4" name="Line 470">
              <a:extLst>
                <a:ext uri="{FF2B5EF4-FFF2-40B4-BE49-F238E27FC236}">
                  <a16:creationId xmlns:a16="http://schemas.microsoft.com/office/drawing/2014/main" id="{566EE3D4-D8CB-3A38-D643-EBD8CADAE4F7}"/>
                </a:ext>
              </a:extLst>
            </p:cNvPr>
            <p:cNvSpPr>
              <a:spLocks noChangeShapeType="1"/>
            </p:cNvSpPr>
            <p:nvPr/>
          </p:nvSpPr>
          <p:spPr bwMode="auto">
            <a:xfrm>
              <a:off x="295"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5" name="Line 471">
              <a:extLst>
                <a:ext uri="{FF2B5EF4-FFF2-40B4-BE49-F238E27FC236}">
                  <a16:creationId xmlns:a16="http://schemas.microsoft.com/office/drawing/2014/main" id="{0D3A0AEA-82E2-5DC3-4697-B0E6E7A606B2}"/>
                </a:ext>
              </a:extLst>
            </p:cNvPr>
            <p:cNvSpPr>
              <a:spLocks noChangeShapeType="1"/>
            </p:cNvSpPr>
            <p:nvPr/>
          </p:nvSpPr>
          <p:spPr bwMode="auto">
            <a:xfrm rot="10800000" flipH="1">
              <a:off x="1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6" name="Line 472">
              <a:extLst>
                <a:ext uri="{FF2B5EF4-FFF2-40B4-BE49-F238E27FC236}">
                  <a16:creationId xmlns:a16="http://schemas.microsoft.com/office/drawing/2014/main" id="{F1343A9B-BF67-1391-089D-8A3FEC89139C}"/>
                </a:ext>
              </a:extLst>
            </p:cNvPr>
            <p:cNvSpPr>
              <a:spLocks noChangeShapeType="1"/>
            </p:cNvSpPr>
            <p:nvPr/>
          </p:nvSpPr>
          <p:spPr bwMode="auto">
            <a:xfrm rot="10800000" flipH="1">
              <a:off x="1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7" name="Line 473">
              <a:extLst>
                <a:ext uri="{FF2B5EF4-FFF2-40B4-BE49-F238E27FC236}">
                  <a16:creationId xmlns:a16="http://schemas.microsoft.com/office/drawing/2014/main" id="{FBCB4000-20AC-E9B0-C4E7-D0FC28B09177}"/>
                </a:ext>
              </a:extLst>
            </p:cNvPr>
            <p:cNvSpPr>
              <a:spLocks noChangeShapeType="1"/>
            </p:cNvSpPr>
            <p:nvPr/>
          </p:nvSpPr>
          <p:spPr bwMode="auto">
            <a:xfrm>
              <a:off x="1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8" name="Line 474">
              <a:extLst>
                <a:ext uri="{FF2B5EF4-FFF2-40B4-BE49-F238E27FC236}">
                  <a16:creationId xmlns:a16="http://schemas.microsoft.com/office/drawing/2014/main" id="{5EE4AD6D-54DA-6BD2-FEF6-C7241EE8FDA4}"/>
                </a:ext>
              </a:extLst>
            </p:cNvPr>
            <p:cNvSpPr>
              <a:spLocks noChangeShapeType="1"/>
            </p:cNvSpPr>
            <p:nvPr/>
          </p:nvSpPr>
          <p:spPr bwMode="auto">
            <a:xfrm>
              <a:off x="1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299" name="Line 475">
              <a:extLst>
                <a:ext uri="{FF2B5EF4-FFF2-40B4-BE49-F238E27FC236}">
                  <a16:creationId xmlns:a16="http://schemas.microsoft.com/office/drawing/2014/main" id="{8312ACEA-48EA-B7A8-B9CD-BDE6419088BE}"/>
                </a:ext>
              </a:extLst>
            </p:cNvPr>
            <p:cNvSpPr>
              <a:spLocks noChangeShapeType="1"/>
            </p:cNvSpPr>
            <p:nvPr/>
          </p:nvSpPr>
          <p:spPr bwMode="auto">
            <a:xfrm rot="10800000" flipH="1">
              <a:off x="19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0" name="Line 476">
              <a:extLst>
                <a:ext uri="{FF2B5EF4-FFF2-40B4-BE49-F238E27FC236}">
                  <a16:creationId xmlns:a16="http://schemas.microsoft.com/office/drawing/2014/main" id="{8D14F818-CD86-56AA-2271-FAF8C88B5F6D}"/>
                </a:ext>
              </a:extLst>
            </p:cNvPr>
            <p:cNvSpPr>
              <a:spLocks noChangeShapeType="1"/>
            </p:cNvSpPr>
            <p:nvPr/>
          </p:nvSpPr>
          <p:spPr bwMode="auto">
            <a:xfrm rot="10800000" flipH="1">
              <a:off x="228"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1" name="Line 477">
              <a:extLst>
                <a:ext uri="{FF2B5EF4-FFF2-40B4-BE49-F238E27FC236}">
                  <a16:creationId xmlns:a16="http://schemas.microsoft.com/office/drawing/2014/main" id="{2D5B4D19-14C2-AB58-8D5F-A69C741326B7}"/>
                </a:ext>
              </a:extLst>
            </p:cNvPr>
            <p:cNvSpPr>
              <a:spLocks noChangeShapeType="1"/>
            </p:cNvSpPr>
            <p:nvPr/>
          </p:nvSpPr>
          <p:spPr bwMode="auto">
            <a:xfrm>
              <a:off x="22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2" name="Line 478">
              <a:extLst>
                <a:ext uri="{FF2B5EF4-FFF2-40B4-BE49-F238E27FC236}">
                  <a16:creationId xmlns:a16="http://schemas.microsoft.com/office/drawing/2014/main" id="{82C743A8-AD16-09AA-CB9D-3B73C008AFBB}"/>
                </a:ext>
              </a:extLst>
            </p:cNvPr>
            <p:cNvSpPr>
              <a:spLocks noChangeShapeType="1"/>
            </p:cNvSpPr>
            <p:nvPr/>
          </p:nvSpPr>
          <p:spPr bwMode="auto">
            <a:xfrm>
              <a:off x="261"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3" name="Line 479">
              <a:extLst>
                <a:ext uri="{FF2B5EF4-FFF2-40B4-BE49-F238E27FC236}">
                  <a16:creationId xmlns:a16="http://schemas.microsoft.com/office/drawing/2014/main" id="{7D3D009A-CE51-435C-E151-78E4E6FBCD5E}"/>
                </a:ext>
              </a:extLst>
            </p:cNvPr>
            <p:cNvSpPr>
              <a:spLocks noChangeShapeType="1"/>
            </p:cNvSpPr>
            <p:nvPr/>
          </p:nvSpPr>
          <p:spPr bwMode="auto">
            <a:xfrm rot="10800000" flipH="1">
              <a:off x="261"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4" name="Line 480">
              <a:extLst>
                <a:ext uri="{FF2B5EF4-FFF2-40B4-BE49-F238E27FC236}">
                  <a16:creationId xmlns:a16="http://schemas.microsoft.com/office/drawing/2014/main" id="{F82327FB-C5AE-48B3-24AE-0944000967FA}"/>
                </a:ext>
              </a:extLst>
            </p:cNvPr>
            <p:cNvSpPr>
              <a:spLocks noChangeShapeType="1"/>
            </p:cNvSpPr>
            <p:nvPr/>
          </p:nvSpPr>
          <p:spPr bwMode="auto">
            <a:xfrm>
              <a:off x="29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5" name="Line 481">
              <a:extLst>
                <a:ext uri="{FF2B5EF4-FFF2-40B4-BE49-F238E27FC236}">
                  <a16:creationId xmlns:a16="http://schemas.microsoft.com/office/drawing/2014/main" id="{096B3C9E-71A4-1EC3-8BCF-6A11C3018BD9}"/>
                </a:ext>
              </a:extLst>
            </p:cNvPr>
            <p:cNvSpPr>
              <a:spLocks noChangeShapeType="1"/>
            </p:cNvSpPr>
            <p:nvPr/>
          </p:nvSpPr>
          <p:spPr bwMode="auto">
            <a:xfrm>
              <a:off x="128" y="131"/>
              <a:ext cx="16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6" name="Line 482">
              <a:extLst>
                <a:ext uri="{FF2B5EF4-FFF2-40B4-BE49-F238E27FC236}">
                  <a16:creationId xmlns:a16="http://schemas.microsoft.com/office/drawing/2014/main" id="{55A1CA5B-E18C-013C-37EB-EB2CCFACB5BD}"/>
                </a:ext>
              </a:extLst>
            </p:cNvPr>
            <p:cNvSpPr>
              <a:spLocks noChangeShapeType="1"/>
            </p:cNvSpPr>
            <p:nvPr/>
          </p:nvSpPr>
          <p:spPr bwMode="auto">
            <a:xfrm>
              <a:off x="1222"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7" name="Line 483">
              <a:extLst>
                <a:ext uri="{FF2B5EF4-FFF2-40B4-BE49-F238E27FC236}">
                  <a16:creationId xmlns:a16="http://schemas.microsoft.com/office/drawing/2014/main" id="{996AC64D-1435-5842-7B7A-01E2A966D99C}"/>
                </a:ext>
              </a:extLst>
            </p:cNvPr>
            <p:cNvSpPr>
              <a:spLocks noChangeShapeType="1"/>
            </p:cNvSpPr>
            <p:nvPr/>
          </p:nvSpPr>
          <p:spPr bwMode="auto">
            <a:xfrm>
              <a:off x="1388" y="37"/>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8" name="Line 484">
              <a:extLst>
                <a:ext uri="{FF2B5EF4-FFF2-40B4-BE49-F238E27FC236}">
                  <a16:creationId xmlns:a16="http://schemas.microsoft.com/office/drawing/2014/main" id="{7A72FE66-01F4-DECC-5FF5-E6D3421C9D2A}"/>
                </a:ext>
              </a:extLst>
            </p:cNvPr>
            <p:cNvSpPr>
              <a:spLocks noChangeShapeType="1"/>
            </p:cNvSpPr>
            <p:nvPr/>
          </p:nvSpPr>
          <p:spPr bwMode="auto">
            <a:xfrm rot="10800000" flipH="1">
              <a:off x="12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09" name="Line 485">
              <a:extLst>
                <a:ext uri="{FF2B5EF4-FFF2-40B4-BE49-F238E27FC236}">
                  <a16:creationId xmlns:a16="http://schemas.microsoft.com/office/drawing/2014/main" id="{026A65F5-9C17-205B-2767-CEAA0030A2C0}"/>
                </a:ext>
              </a:extLst>
            </p:cNvPr>
            <p:cNvSpPr>
              <a:spLocks noChangeShapeType="1"/>
            </p:cNvSpPr>
            <p:nvPr/>
          </p:nvSpPr>
          <p:spPr bwMode="auto">
            <a:xfrm rot="10800000" flipH="1">
              <a:off x="12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0" name="Line 486">
              <a:extLst>
                <a:ext uri="{FF2B5EF4-FFF2-40B4-BE49-F238E27FC236}">
                  <a16:creationId xmlns:a16="http://schemas.microsoft.com/office/drawing/2014/main" id="{0BED93A8-EC7F-8D94-208C-720BFFE942C3}"/>
                </a:ext>
              </a:extLst>
            </p:cNvPr>
            <p:cNvSpPr>
              <a:spLocks noChangeShapeType="1"/>
            </p:cNvSpPr>
            <p:nvPr/>
          </p:nvSpPr>
          <p:spPr bwMode="auto">
            <a:xfrm>
              <a:off x="12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1" name="Line 487">
              <a:extLst>
                <a:ext uri="{FF2B5EF4-FFF2-40B4-BE49-F238E27FC236}">
                  <a16:creationId xmlns:a16="http://schemas.microsoft.com/office/drawing/2014/main" id="{98153291-3434-F17E-E367-DA9CA501EDF3}"/>
                </a:ext>
              </a:extLst>
            </p:cNvPr>
            <p:cNvSpPr>
              <a:spLocks noChangeShapeType="1"/>
            </p:cNvSpPr>
            <p:nvPr/>
          </p:nvSpPr>
          <p:spPr bwMode="auto">
            <a:xfrm>
              <a:off x="12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2" name="Line 488">
              <a:extLst>
                <a:ext uri="{FF2B5EF4-FFF2-40B4-BE49-F238E27FC236}">
                  <a16:creationId xmlns:a16="http://schemas.microsoft.com/office/drawing/2014/main" id="{AD8B5A3B-CED2-76F1-BE5E-3116083F6379}"/>
                </a:ext>
              </a:extLst>
            </p:cNvPr>
            <p:cNvSpPr>
              <a:spLocks noChangeShapeType="1"/>
            </p:cNvSpPr>
            <p:nvPr/>
          </p:nvSpPr>
          <p:spPr bwMode="auto">
            <a:xfrm rot="10800000" flipH="1">
              <a:off x="1288" y="0"/>
              <a:ext cx="34"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3" name="Line 489">
              <a:extLst>
                <a:ext uri="{FF2B5EF4-FFF2-40B4-BE49-F238E27FC236}">
                  <a16:creationId xmlns:a16="http://schemas.microsoft.com/office/drawing/2014/main" id="{40DA5DB9-028F-149D-ADB7-0EF4F3E82D54}"/>
                </a:ext>
              </a:extLst>
            </p:cNvPr>
            <p:cNvSpPr>
              <a:spLocks noChangeShapeType="1"/>
            </p:cNvSpPr>
            <p:nvPr/>
          </p:nvSpPr>
          <p:spPr bwMode="auto">
            <a:xfrm rot="10800000" flipH="1">
              <a:off x="1322"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4" name="Line 490">
              <a:extLst>
                <a:ext uri="{FF2B5EF4-FFF2-40B4-BE49-F238E27FC236}">
                  <a16:creationId xmlns:a16="http://schemas.microsoft.com/office/drawing/2014/main" id="{043544BE-52C1-3B52-8D78-EE4A9BB634D8}"/>
                </a:ext>
              </a:extLst>
            </p:cNvPr>
            <p:cNvSpPr>
              <a:spLocks noChangeShapeType="1"/>
            </p:cNvSpPr>
            <p:nvPr/>
          </p:nvSpPr>
          <p:spPr bwMode="auto">
            <a:xfrm>
              <a:off x="1322"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5" name="Line 491">
              <a:extLst>
                <a:ext uri="{FF2B5EF4-FFF2-40B4-BE49-F238E27FC236}">
                  <a16:creationId xmlns:a16="http://schemas.microsoft.com/office/drawing/2014/main" id="{66C4A878-79F0-9B71-058A-6519E8E2F58A}"/>
                </a:ext>
              </a:extLst>
            </p:cNvPr>
            <p:cNvSpPr>
              <a:spLocks noChangeShapeType="1"/>
            </p:cNvSpPr>
            <p:nvPr/>
          </p:nvSpPr>
          <p:spPr bwMode="auto">
            <a:xfrm>
              <a:off x="1355"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6" name="Line 492">
              <a:extLst>
                <a:ext uri="{FF2B5EF4-FFF2-40B4-BE49-F238E27FC236}">
                  <a16:creationId xmlns:a16="http://schemas.microsoft.com/office/drawing/2014/main" id="{C8132CD4-5461-85BC-C28C-1D4ABEB04FD9}"/>
                </a:ext>
              </a:extLst>
            </p:cNvPr>
            <p:cNvSpPr>
              <a:spLocks noChangeShapeType="1"/>
            </p:cNvSpPr>
            <p:nvPr/>
          </p:nvSpPr>
          <p:spPr bwMode="auto">
            <a:xfrm rot="10800000" flipH="1">
              <a:off x="1355" y="0"/>
              <a:ext cx="33"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7" name="Line 493">
              <a:extLst>
                <a:ext uri="{FF2B5EF4-FFF2-40B4-BE49-F238E27FC236}">
                  <a16:creationId xmlns:a16="http://schemas.microsoft.com/office/drawing/2014/main" id="{36BC902C-EDDA-EC2A-C375-54C464DF0B42}"/>
                </a:ext>
              </a:extLst>
            </p:cNvPr>
            <p:cNvSpPr>
              <a:spLocks noChangeShapeType="1"/>
            </p:cNvSpPr>
            <p:nvPr/>
          </p:nvSpPr>
          <p:spPr bwMode="auto">
            <a:xfrm>
              <a:off x="1388" y="0"/>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8" name="Line 494">
              <a:extLst>
                <a:ext uri="{FF2B5EF4-FFF2-40B4-BE49-F238E27FC236}">
                  <a16:creationId xmlns:a16="http://schemas.microsoft.com/office/drawing/2014/main" id="{88CD5837-80C4-2310-1D95-5BCBD85C3ED2}"/>
                </a:ext>
              </a:extLst>
            </p:cNvPr>
            <p:cNvSpPr>
              <a:spLocks noChangeShapeType="1"/>
            </p:cNvSpPr>
            <p:nvPr/>
          </p:nvSpPr>
          <p:spPr bwMode="auto">
            <a:xfrm>
              <a:off x="1222" y="131"/>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19" name="Rectangle 495">
              <a:extLst>
                <a:ext uri="{FF2B5EF4-FFF2-40B4-BE49-F238E27FC236}">
                  <a16:creationId xmlns:a16="http://schemas.microsoft.com/office/drawing/2014/main" id="{870C24E3-C96E-BEF0-6B35-E36E69BCF236}"/>
                </a:ext>
              </a:extLst>
            </p:cNvPr>
            <p:cNvSpPr>
              <a:spLocks/>
            </p:cNvSpPr>
            <p:nvPr/>
          </p:nvSpPr>
          <p:spPr bwMode="auto">
            <a:xfrm>
              <a:off x="609" y="18"/>
              <a:ext cx="265" cy="1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20" name="Line 496">
              <a:extLst>
                <a:ext uri="{FF2B5EF4-FFF2-40B4-BE49-F238E27FC236}">
                  <a16:creationId xmlns:a16="http://schemas.microsoft.com/office/drawing/2014/main" id="{3AD15795-4195-ECAB-6B97-F55E0F96E45E}"/>
                </a:ext>
              </a:extLst>
            </p:cNvPr>
            <p:cNvSpPr>
              <a:spLocks noChangeShapeType="1"/>
            </p:cNvSpPr>
            <p:nvPr/>
          </p:nvSpPr>
          <p:spPr bwMode="auto">
            <a:xfrm>
              <a:off x="211" y="149"/>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21" name="AutoShape 497">
              <a:extLst>
                <a:ext uri="{FF2B5EF4-FFF2-40B4-BE49-F238E27FC236}">
                  <a16:creationId xmlns:a16="http://schemas.microsoft.com/office/drawing/2014/main" id="{A609A738-04C7-7A87-2450-9B8223A4FD10}"/>
                </a:ext>
              </a:extLst>
            </p:cNvPr>
            <p:cNvSpPr>
              <a:spLocks/>
            </p:cNvSpPr>
            <p:nvPr/>
          </p:nvSpPr>
          <p:spPr bwMode="auto">
            <a:xfrm>
              <a:off x="202" y="260"/>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21600"/>
                  </a:moveTo>
                  <a:lnTo>
                    <a:pt x="21600" y="0"/>
                  </a:lnTo>
                  <a:lnTo>
                    <a:pt x="0" y="0"/>
                  </a:lnTo>
                  <a:lnTo>
                    <a:pt x="10800" y="21600"/>
                  </a:lnTo>
                  <a:close/>
                  <a:moveTo>
                    <a:pt x="108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22" name="Rectangle 498">
              <a:extLst>
                <a:ext uri="{FF2B5EF4-FFF2-40B4-BE49-F238E27FC236}">
                  <a16:creationId xmlns:a16="http://schemas.microsoft.com/office/drawing/2014/main" id="{2D3CF90F-4547-1636-3A0C-C3BDC4B6D35F}"/>
                </a:ext>
              </a:extLst>
            </p:cNvPr>
            <p:cNvSpPr>
              <a:spLocks/>
            </p:cNvSpPr>
            <p:nvPr/>
          </p:nvSpPr>
          <p:spPr bwMode="auto">
            <a:xfrm>
              <a:off x="1255" y="299"/>
              <a:ext cx="110" cy="8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23" name="Rectangle 499">
              <a:extLst>
                <a:ext uri="{FF2B5EF4-FFF2-40B4-BE49-F238E27FC236}">
                  <a16:creationId xmlns:a16="http://schemas.microsoft.com/office/drawing/2014/main" id="{8D17E6C6-09BB-21A2-ED55-1C45BFF7ECC8}"/>
                </a:ext>
              </a:extLst>
            </p:cNvPr>
            <p:cNvSpPr>
              <a:spLocks/>
            </p:cNvSpPr>
            <p:nvPr/>
          </p:nvSpPr>
          <p:spPr bwMode="auto">
            <a:xfrm>
              <a:off x="1365" y="340"/>
              <a:ext cx="40" cy="4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24" name="Oval 500">
              <a:extLst>
                <a:ext uri="{FF2B5EF4-FFF2-40B4-BE49-F238E27FC236}">
                  <a16:creationId xmlns:a16="http://schemas.microsoft.com/office/drawing/2014/main" id="{169FC500-7BD3-33D1-2289-93A6AC88ED65}"/>
                </a:ext>
              </a:extLst>
            </p:cNvPr>
            <p:cNvSpPr>
              <a:spLocks/>
            </p:cNvSpPr>
            <p:nvPr/>
          </p:nvSpPr>
          <p:spPr bwMode="auto">
            <a:xfrm>
              <a:off x="12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25" name="Oval 501">
              <a:extLst>
                <a:ext uri="{FF2B5EF4-FFF2-40B4-BE49-F238E27FC236}">
                  <a16:creationId xmlns:a16="http://schemas.microsoft.com/office/drawing/2014/main" id="{6FA4AA81-7942-41A6-1925-0F746EB43C91}"/>
                </a:ext>
              </a:extLst>
            </p:cNvPr>
            <p:cNvSpPr>
              <a:spLocks/>
            </p:cNvSpPr>
            <p:nvPr/>
          </p:nvSpPr>
          <p:spPr bwMode="auto">
            <a:xfrm>
              <a:off x="1365" y="385"/>
              <a:ext cx="30" cy="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26" name="Line 502">
              <a:extLst>
                <a:ext uri="{FF2B5EF4-FFF2-40B4-BE49-F238E27FC236}">
                  <a16:creationId xmlns:a16="http://schemas.microsoft.com/office/drawing/2014/main" id="{D2510F25-9105-6168-90C2-90AF4F3B3F76}"/>
                </a:ext>
              </a:extLst>
            </p:cNvPr>
            <p:cNvSpPr>
              <a:spLocks noChangeShapeType="1"/>
            </p:cNvSpPr>
            <p:nvPr/>
          </p:nvSpPr>
          <p:spPr bwMode="auto">
            <a:xfrm rot="10800000">
              <a:off x="1331" y="445"/>
              <a:ext cx="38"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27" name="Line 503">
              <a:extLst>
                <a:ext uri="{FF2B5EF4-FFF2-40B4-BE49-F238E27FC236}">
                  <a16:creationId xmlns:a16="http://schemas.microsoft.com/office/drawing/2014/main" id="{73809ED9-B923-75B3-9433-3E128EEC38B7}"/>
                </a:ext>
              </a:extLst>
            </p:cNvPr>
            <p:cNvSpPr>
              <a:spLocks noChangeShapeType="1"/>
            </p:cNvSpPr>
            <p:nvPr/>
          </p:nvSpPr>
          <p:spPr bwMode="auto">
            <a:xfrm rot="10800000">
              <a:off x="1335" y="443"/>
              <a:ext cx="39" cy="11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28" name="AutoShape 504">
              <a:extLst>
                <a:ext uri="{FF2B5EF4-FFF2-40B4-BE49-F238E27FC236}">
                  <a16:creationId xmlns:a16="http://schemas.microsoft.com/office/drawing/2014/main" id="{34B1C286-97AB-AD63-0C32-C56FB2BCE6F5}"/>
                </a:ext>
              </a:extLst>
            </p:cNvPr>
            <p:cNvSpPr>
              <a:spLocks/>
            </p:cNvSpPr>
            <p:nvPr/>
          </p:nvSpPr>
          <p:spPr bwMode="auto">
            <a:xfrm>
              <a:off x="1318" y="411"/>
              <a:ext cx="30"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592" y="0"/>
                  </a:moveTo>
                  <a:lnTo>
                    <a:pt x="0" y="21600"/>
                  </a:lnTo>
                  <a:lnTo>
                    <a:pt x="21600" y="14827"/>
                  </a:lnTo>
                  <a:lnTo>
                    <a:pt x="2592" y="0"/>
                  </a:lnTo>
                  <a:close/>
                  <a:moveTo>
                    <a:pt x="2592"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29" name="Line 505">
              <a:extLst>
                <a:ext uri="{FF2B5EF4-FFF2-40B4-BE49-F238E27FC236}">
                  <a16:creationId xmlns:a16="http://schemas.microsoft.com/office/drawing/2014/main" id="{836C965E-5D8C-4D07-1414-01CF794C7D8D}"/>
                </a:ext>
              </a:extLst>
            </p:cNvPr>
            <p:cNvSpPr>
              <a:spLocks noChangeShapeType="1"/>
            </p:cNvSpPr>
            <p:nvPr/>
          </p:nvSpPr>
          <p:spPr bwMode="auto">
            <a:xfrm rot="10800000" flipH="1">
              <a:off x="1305" y="169"/>
              <a:ext cx="1" cy="1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30" name="AutoShape 506">
              <a:extLst>
                <a:ext uri="{FF2B5EF4-FFF2-40B4-BE49-F238E27FC236}">
                  <a16:creationId xmlns:a16="http://schemas.microsoft.com/office/drawing/2014/main" id="{A149187F-8B3E-CCD6-8927-7652E28A23AC}"/>
                </a:ext>
              </a:extLst>
            </p:cNvPr>
            <p:cNvSpPr>
              <a:spLocks/>
            </p:cNvSpPr>
            <p:nvPr/>
          </p:nvSpPr>
          <p:spPr bwMode="auto">
            <a:xfrm>
              <a:off x="1296" y="149"/>
              <a:ext cx="18"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0" y="21600"/>
                  </a:lnTo>
                  <a:lnTo>
                    <a:pt x="21600" y="21600"/>
                  </a:lnTo>
                  <a:lnTo>
                    <a:pt x="10800" y="0"/>
                  </a:lnTo>
                  <a:close/>
                  <a:moveTo>
                    <a:pt x="10800" y="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31" name="Line 507">
              <a:extLst>
                <a:ext uri="{FF2B5EF4-FFF2-40B4-BE49-F238E27FC236}">
                  <a16:creationId xmlns:a16="http://schemas.microsoft.com/office/drawing/2014/main" id="{AF0B66C9-89AB-41DD-4EE9-4F1B28D70048}"/>
                </a:ext>
              </a:extLst>
            </p:cNvPr>
            <p:cNvSpPr>
              <a:spLocks noChangeShapeType="1"/>
            </p:cNvSpPr>
            <p:nvPr/>
          </p:nvSpPr>
          <p:spPr bwMode="auto">
            <a:xfrm flipH="1">
              <a:off x="1057" y="56"/>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32" name="Line 508">
              <a:extLst>
                <a:ext uri="{FF2B5EF4-FFF2-40B4-BE49-F238E27FC236}">
                  <a16:creationId xmlns:a16="http://schemas.microsoft.com/office/drawing/2014/main" id="{71015AE2-940E-CCE0-EA23-B77AB5189FCD}"/>
                </a:ext>
              </a:extLst>
            </p:cNvPr>
            <p:cNvSpPr>
              <a:spLocks noChangeShapeType="1"/>
            </p:cNvSpPr>
            <p:nvPr/>
          </p:nvSpPr>
          <p:spPr bwMode="auto">
            <a:xfrm flipH="1">
              <a:off x="909" y="94"/>
              <a:ext cx="19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33" name="AutoShape 509">
              <a:extLst>
                <a:ext uri="{FF2B5EF4-FFF2-40B4-BE49-F238E27FC236}">
                  <a16:creationId xmlns:a16="http://schemas.microsoft.com/office/drawing/2014/main" id="{37AD491D-6978-D629-93DB-A6A8804434E4}"/>
                </a:ext>
              </a:extLst>
            </p:cNvPr>
            <p:cNvSpPr>
              <a:spLocks/>
            </p:cNvSpPr>
            <p:nvPr/>
          </p:nvSpPr>
          <p:spPr bwMode="auto">
            <a:xfrm>
              <a:off x="891" y="83"/>
              <a:ext cx="18"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1148"/>
                  </a:moveTo>
                  <a:lnTo>
                    <a:pt x="21600" y="21600"/>
                  </a:lnTo>
                  <a:lnTo>
                    <a:pt x="21600" y="0"/>
                  </a:lnTo>
                  <a:lnTo>
                    <a:pt x="0" y="11148"/>
                  </a:lnTo>
                  <a:close/>
                  <a:moveTo>
                    <a:pt x="0" y="11148"/>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34" name="Line 510">
              <a:extLst>
                <a:ext uri="{FF2B5EF4-FFF2-40B4-BE49-F238E27FC236}">
                  <a16:creationId xmlns:a16="http://schemas.microsoft.com/office/drawing/2014/main" id="{BD2C8547-A2CC-7E0B-BEE6-AF93E2360E3E}"/>
                </a:ext>
              </a:extLst>
            </p:cNvPr>
            <p:cNvSpPr>
              <a:spLocks noChangeShapeType="1"/>
            </p:cNvSpPr>
            <p:nvPr/>
          </p:nvSpPr>
          <p:spPr bwMode="auto">
            <a:xfrm rot="10800000">
              <a:off x="1057" y="56"/>
              <a:ext cx="49"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35" name="Line 511">
              <a:extLst>
                <a:ext uri="{FF2B5EF4-FFF2-40B4-BE49-F238E27FC236}">
                  <a16:creationId xmlns:a16="http://schemas.microsoft.com/office/drawing/2014/main" id="{A941019D-A9E9-70F8-2332-13C7F8A2A961}"/>
                </a:ext>
              </a:extLst>
            </p:cNvPr>
            <p:cNvSpPr>
              <a:spLocks noChangeShapeType="1"/>
            </p:cNvSpPr>
            <p:nvPr/>
          </p:nvSpPr>
          <p:spPr bwMode="auto">
            <a:xfrm flipH="1">
              <a:off x="242" y="149"/>
              <a:ext cx="499" cy="3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36" name="AutoShape 512">
              <a:extLst>
                <a:ext uri="{FF2B5EF4-FFF2-40B4-BE49-F238E27FC236}">
                  <a16:creationId xmlns:a16="http://schemas.microsoft.com/office/drawing/2014/main" id="{C4442368-F6BF-9C56-8A71-4A66BAF9B7C9}"/>
                </a:ext>
              </a:extLst>
            </p:cNvPr>
            <p:cNvSpPr>
              <a:spLocks/>
            </p:cNvSpPr>
            <p:nvPr/>
          </p:nvSpPr>
          <p:spPr bwMode="auto">
            <a:xfrm>
              <a:off x="228" y="522"/>
              <a:ext cx="20"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8360"/>
                  </a:lnTo>
                  <a:lnTo>
                    <a:pt x="10330"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37" name="Line 513">
              <a:extLst>
                <a:ext uri="{FF2B5EF4-FFF2-40B4-BE49-F238E27FC236}">
                  <a16:creationId xmlns:a16="http://schemas.microsoft.com/office/drawing/2014/main" id="{F06B6DCB-4CA5-5402-B452-92ACC65F927D}"/>
                </a:ext>
              </a:extLst>
            </p:cNvPr>
            <p:cNvSpPr>
              <a:spLocks noChangeShapeType="1"/>
            </p:cNvSpPr>
            <p:nvPr/>
          </p:nvSpPr>
          <p:spPr bwMode="auto">
            <a:xfrm flipH="1">
              <a:off x="438" y="149"/>
              <a:ext cx="303" cy="3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38" name="AutoShape 514">
              <a:extLst>
                <a:ext uri="{FF2B5EF4-FFF2-40B4-BE49-F238E27FC236}">
                  <a16:creationId xmlns:a16="http://schemas.microsoft.com/office/drawing/2014/main" id="{39C4EF92-0371-BF45-8E67-47432F7B5BEC}"/>
                </a:ext>
              </a:extLst>
            </p:cNvPr>
            <p:cNvSpPr>
              <a:spLocks/>
            </p:cNvSpPr>
            <p:nvPr/>
          </p:nvSpPr>
          <p:spPr bwMode="auto">
            <a:xfrm>
              <a:off x="426" y="519"/>
              <a:ext cx="20"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13341"/>
                  </a:lnTo>
                  <a:lnTo>
                    <a:pt x="5738" y="0"/>
                  </a:lnTo>
                  <a:lnTo>
                    <a:pt x="0" y="21600"/>
                  </a:lnTo>
                  <a:close/>
                  <a:moveTo>
                    <a:pt x="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39" name="Line 515">
              <a:extLst>
                <a:ext uri="{FF2B5EF4-FFF2-40B4-BE49-F238E27FC236}">
                  <a16:creationId xmlns:a16="http://schemas.microsoft.com/office/drawing/2014/main" id="{9F1A1FEA-25B8-BDFB-7DCA-7DB61BE21DDA}"/>
                </a:ext>
              </a:extLst>
            </p:cNvPr>
            <p:cNvSpPr>
              <a:spLocks noChangeShapeType="1"/>
            </p:cNvSpPr>
            <p:nvPr/>
          </p:nvSpPr>
          <p:spPr bwMode="auto">
            <a:xfrm flipH="1">
              <a:off x="663" y="149"/>
              <a:ext cx="78" cy="3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40" name="AutoShape 516">
              <a:extLst>
                <a:ext uri="{FF2B5EF4-FFF2-40B4-BE49-F238E27FC236}">
                  <a16:creationId xmlns:a16="http://schemas.microsoft.com/office/drawing/2014/main" id="{4E2CD4B7-6A92-8EB2-F02B-7B802ACE191C}"/>
                </a:ext>
              </a:extLst>
            </p:cNvPr>
            <p:cNvSpPr>
              <a:spLocks/>
            </p:cNvSpPr>
            <p:nvPr/>
          </p:nvSpPr>
          <p:spPr bwMode="auto">
            <a:xfrm>
              <a:off x="654" y="519"/>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760" y="21600"/>
                  </a:moveTo>
                  <a:lnTo>
                    <a:pt x="21600" y="4765"/>
                  </a:lnTo>
                  <a:lnTo>
                    <a:pt x="0" y="0"/>
                  </a:lnTo>
                  <a:lnTo>
                    <a:pt x="5760" y="21600"/>
                  </a:lnTo>
                  <a:close/>
                  <a:moveTo>
                    <a:pt x="576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41" name="Line 517">
              <a:extLst>
                <a:ext uri="{FF2B5EF4-FFF2-40B4-BE49-F238E27FC236}">
                  <a16:creationId xmlns:a16="http://schemas.microsoft.com/office/drawing/2014/main" id="{B62B4EA1-6991-86B4-BFBD-548B9468B431}"/>
                </a:ext>
              </a:extLst>
            </p:cNvPr>
            <p:cNvSpPr>
              <a:spLocks noChangeShapeType="1"/>
            </p:cNvSpPr>
            <p:nvPr/>
          </p:nvSpPr>
          <p:spPr bwMode="auto">
            <a:xfrm>
              <a:off x="741" y="149"/>
              <a:ext cx="143" cy="3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42" name="AutoShape 518">
              <a:extLst>
                <a:ext uri="{FF2B5EF4-FFF2-40B4-BE49-F238E27FC236}">
                  <a16:creationId xmlns:a16="http://schemas.microsoft.com/office/drawing/2014/main" id="{03ABF211-2EE0-5722-25F3-66AC24EB85CC}"/>
                </a:ext>
              </a:extLst>
            </p:cNvPr>
            <p:cNvSpPr>
              <a:spLocks/>
            </p:cNvSpPr>
            <p:nvPr/>
          </p:nvSpPr>
          <p:spPr bwMode="auto">
            <a:xfrm>
              <a:off x="875" y="538"/>
              <a:ext cx="18"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403" y="21600"/>
                  </a:moveTo>
                  <a:lnTo>
                    <a:pt x="21600" y="0"/>
                  </a:lnTo>
                  <a:lnTo>
                    <a:pt x="0" y="7200"/>
                  </a:lnTo>
                  <a:lnTo>
                    <a:pt x="19403" y="21600"/>
                  </a:lnTo>
                  <a:close/>
                  <a:moveTo>
                    <a:pt x="19403"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43" name="Line 519">
              <a:extLst>
                <a:ext uri="{FF2B5EF4-FFF2-40B4-BE49-F238E27FC236}">
                  <a16:creationId xmlns:a16="http://schemas.microsoft.com/office/drawing/2014/main" id="{77190C4F-2079-CB72-D0DC-45E7BFC025FD}"/>
                </a:ext>
              </a:extLst>
            </p:cNvPr>
            <p:cNvSpPr>
              <a:spLocks noChangeShapeType="1"/>
            </p:cNvSpPr>
            <p:nvPr/>
          </p:nvSpPr>
          <p:spPr bwMode="auto">
            <a:xfrm>
              <a:off x="741" y="149"/>
              <a:ext cx="598" cy="4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44" name="AutoShape 520">
              <a:extLst>
                <a:ext uri="{FF2B5EF4-FFF2-40B4-BE49-F238E27FC236}">
                  <a16:creationId xmlns:a16="http://schemas.microsoft.com/office/drawing/2014/main" id="{99D45BDC-9245-60F3-7BE4-3855462C05DA}"/>
                </a:ext>
              </a:extLst>
            </p:cNvPr>
            <p:cNvSpPr>
              <a:spLocks/>
            </p:cNvSpPr>
            <p:nvPr/>
          </p:nvSpPr>
          <p:spPr bwMode="auto">
            <a:xfrm>
              <a:off x="1334" y="541"/>
              <a:ext cx="21"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9874" y="0"/>
                  </a:lnTo>
                  <a:lnTo>
                    <a:pt x="0" y="19403"/>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45" name="Line 521">
              <a:extLst>
                <a:ext uri="{FF2B5EF4-FFF2-40B4-BE49-F238E27FC236}">
                  <a16:creationId xmlns:a16="http://schemas.microsoft.com/office/drawing/2014/main" id="{B94F281F-3F6E-D528-F5E2-8B5F14B68D28}"/>
                </a:ext>
              </a:extLst>
            </p:cNvPr>
            <p:cNvSpPr>
              <a:spLocks noChangeShapeType="1"/>
            </p:cNvSpPr>
            <p:nvPr/>
          </p:nvSpPr>
          <p:spPr bwMode="auto">
            <a:xfrm>
              <a:off x="741" y="149"/>
              <a:ext cx="369" cy="39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46" name="AutoShape 522">
              <a:extLst>
                <a:ext uri="{FF2B5EF4-FFF2-40B4-BE49-F238E27FC236}">
                  <a16:creationId xmlns:a16="http://schemas.microsoft.com/office/drawing/2014/main" id="{24F7A1B9-6B7F-AD45-9B12-D0BCC9D3CE69}"/>
                </a:ext>
              </a:extLst>
            </p:cNvPr>
            <p:cNvSpPr>
              <a:spLocks/>
            </p:cNvSpPr>
            <p:nvPr/>
          </p:nvSpPr>
          <p:spPr bwMode="auto">
            <a:xfrm>
              <a:off x="1103" y="539"/>
              <a:ext cx="20" cy="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13863" y="0"/>
                  </a:lnTo>
                  <a:lnTo>
                    <a:pt x="0" y="14954"/>
                  </a:lnTo>
                  <a:lnTo>
                    <a:pt x="21600" y="21600"/>
                  </a:lnTo>
                  <a:close/>
                  <a:moveTo>
                    <a:pt x="21600" y="21600"/>
                  </a:moveTo>
                </a:path>
              </a:pathLst>
            </a:custGeom>
            <a:solidFill>
              <a:srgbClr val="000000"/>
            </a:soli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endParaRPr lang="nb-NO"/>
            </a:p>
          </p:txBody>
        </p:sp>
        <p:sp>
          <p:nvSpPr>
            <p:cNvPr id="52347" name="AutoShape 523">
              <a:extLst>
                <a:ext uri="{FF2B5EF4-FFF2-40B4-BE49-F238E27FC236}">
                  <a16:creationId xmlns:a16="http://schemas.microsoft.com/office/drawing/2014/main" id="{B539298B-EE11-95E9-2F1C-BB29D7E03183}"/>
                </a:ext>
              </a:extLst>
            </p:cNvPr>
            <p:cNvSpPr>
              <a:spLocks/>
            </p:cNvSpPr>
            <p:nvPr/>
          </p:nvSpPr>
          <p:spPr bwMode="auto">
            <a:xfrm>
              <a:off x="0" y="635"/>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348" name="AutoShape 524">
              <a:extLst>
                <a:ext uri="{FF2B5EF4-FFF2-40B4-BE49-F238E27FC236}">
                  <a16:creationId xmlns:a16="http://schemas.microsoft.com/office/drawing/2014/main" id="{A904603C-4A58-9FF1-27F6-7D8ECBECCC66}"/>
                </a:ext>
              </a:extLst>
            </p:cNvPr>
            <p:cNvSpPr>
              <a:spLocks/>
            </p:cNvSpPr>
            <p:nvPr/>
          </p:nvSpPr>
          <p:spPr bwMode="auto">
            <a:xfrm>
              <a:off x="533" y="635"/>
              <a:ext cx="34"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00"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349" name="AutoShape 525">
              <a:extLst>
                <a:ext uri="{FF2B5EF4-FFF2-40B4-BE49-F238E27FC236}">
                  <a16:creationId xmlns:a16="http://schemas.microsoft.com/office/drawing/2014/main" id="{B77FD303-CFF1-CCF4-35CD-9B697A35F4A9}"/>
                </a:ext>
              </a:extLst>
            </p:cNvPr>
            <p:cNvSpPr>
              <a:spLocks/>
            </p:cNvSpPr>
            <p:nvPr/>
          </p:nvSpPr>
          <p:spPr bwMode="auto">
            <a:xfrm>
              <a:off x="758" y="635"/>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899"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350" name="AutoShape 526">
              <a:extLst>
                <a:ext uri="{FF2B5EF4-FFF2-40B4-BE49-F238E27FC236}">
                  <a16:creationId xmlns:a16="http://schemas.microsoft.com/office/drawing/2014/main" id="{94F5EBCE-A478-2F8B-5836-2EA032C8C482}"/>
                </a:ext>
              </a:extLst>
            </p:cNvPr>
            <p:cNvSpPr>
              <a:spLocks/>
            </p:cNvSpPr>
            <p:nvPr/>
          </p:nvSpPr>
          <p:spPr bwMode="auto">
            <a:xfrm>
              <a:off x="1007" y="635"/>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3"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351" name="AutoShape 527">
              <a:extLst>
                <a:ext uri="{FF2B5EF4-FFF2-40B4-BE49-F238E27FC236}">
                  <a16:creationId xmlns:a16="http://schemas.microsoft.com/office/drawing/2014/main" id="{54AD0E22-3C08-D24F-771F-B49CC326F56C}"/>
                </a:ext>
              </a:extLst>
            </p:cNvPr>
            <p:cNvSpPr>
              <a:spLocks/>
            </p:cNvSpPr>
            <p:nvPr/>
          </p:nvSpPr>
          <p:spPr bwMode="auto">
            <a:xfrm>
              <a:off x="1239" y="635"/>
              <a:ext cx="33"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21600"/>
                  </a:moveTo>
                  <a:lnTo>
                    <a:pt x="0" y="21600"/>
                  </a:lnTo>
                  <a:lnTo>
                    <a:pt x="10701" y="0"/>
                  </a:lnTo>
                  <a:lnTo>
                    <a:pt x="21600" y="21600"/>
                  </a:lnTo>
                  <a:close/>
                  <a:moveTo>
                    <a:pt x="21600" y="21600"/>
                  </a:moveTo>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nb-NO"/>
            </a:p>
          </p:txBody>
        </p:sp>
        <p:sp>
          <p:nvSpPr>
            <p:cNvPr id="52352" name="Line 528">
              <a:extLst>
                <a:ext uri="{FF2B5EF4-FFF2-40B4-BE49-F238E27FC236}">
                  <a16:creationId xmlns:a16="http://schemas.microsoft.com/office/drawing/2014/main" id="{DF74F6F2-D1CD-4F36-2C67-FA6544E05952}"/>
                </a:ext>
              </a:extLst>
            </p:cNvPr>
            <p:cNvSpPr>
              <a:spLocks noChangeShapeType="1"/>
            </p:cNvSpPr>
            <p:nvPr/>
          </p:nvSpPr>
          <p:spPr bwMode="auto">
            <a:xfrm>
              <a:off x="21" y="831"/>
              <a:ext cx="9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3" name="Line 529">
              <a:extLst>
                <a:ext uri="{FF2B5EF4-FFF2-40B4-BE49-F238E27FC236}">
                  <a16:creationId xmlns:a16="http://schemas.microsoft.com/office/drawing/2014/main" id="{0F107FAD-2475-01AB-6FA8-573C8016A94E}"/>
                </a:ext>
              </a:extLst>
            </p:cNvPr>
            <p:cNvSpPr>
              <a:spLocks noChangeShapeType="1"/>
            </p:cNvSpPr>
            <p:nvPr/>
          </p:nvSpPr>
          <p:spPr bwMode="auto">
            <a:xfrm>
              <a:off x="113" y="873"/>
              <a:ext cx="12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4" name="Line 530">
              <a:extLst>
                <a:ext uri="{FF2B5EF4-FFF2-40B4-BE49-F238E27FC236}">
                  <a16:creationId xmlns:a16="http://schemas.microsoft.com/office/drawing/2014/main" id="{EB8BF038-EED7-712E-315C-3FD2A96798B6}"/>
                </a:ext>
              </a:extLst>
            </p:cNvPr>
            <p:cNvSpPr>
              <a:spLocks noChangeShapeType="1"/>
            </p:cNvSpPr>
            <p:nvPr/>
          </p:nvSpPr>
          <p:spPr bwMode="auto">
            <a:xfrm>
              <a:off x="332" y="873"/>
              <a:ext cx="16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5" name="Line 531">
              <a:extLst>
                <a:ext uri="{FF2B5EF4-FFF2-40B4-BE49-F238E27FC236}">
                  <a16:creationId xmlns:a16="http://schemas.microsoft.com/office/drawing/2014/main" id="{143EF802-D403-F524-77FC-8E8DBC2230AF}"/>
                </a:ext>
              </a:extLst>
            </p:cNvPr>
            <p:cNvSpPr>
              <a:spLocks noChangeShapeType="1"/>
            </p:cNvSpPr>
            <p:nvPr/>
          </p:nvSpPr>
          <p:spPr bwMode="auto">
            <a:xfrm>
              <a:off x="581"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6" name="Line 532">
              <a:extLst>
                <a:ext uri="{FF2B5EF4-FFF2-40B4-BE49-F238E27FC236}">
                  <a16:creationId xmlns:a16="http://schemas.microsoft.com/office/drawing/2014/main" id="{FB1CA7C2-91BD-5777-3F62-A77CC97A70AB}"/>
                </a:ext>
              </a:extLst>
            </p:cNvPr>
            <p:cNvSpPr>
              <a:spLocks noChangeShapeType="1"/>
            </p:cNvSpPr>
            <p:nvPr/>
          </p:nvSpPr>
          <p:spPr bwMode="auto">
            <a:xfrm>
              <a:off x="830" y="873"/>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7" name="Line 533">
              <a:extLst>
                <a:ext uri="{FF2B5EF4-FFF2-40B4-BE49-F238E27FC236}">
                  <a16:creationId xmlns:a16="http://schemas.microsoft.com/office/drawing/2014/main" id="{7A240F94-A9BB-E53F-9DB4-B57C7C0244F1}"/>
                </a:ext>
              </a:extLst>
            </p:cNvPr>
            <p:cNvSpPr>
              <a:spLocks noChangeShapeType="1"/>
            </p:cNvSpPr>
            <p:nvPr/>
          </p:nvSpPr>
          <p:spPr bwMode="auto">
            <a:xfrm>
              <a:off x="1078" y="873"/>
              <a:ext cx="1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8" name="Line 534">
              <a:extLst>
                <a:ext uri="{FF2B5EF4-FFF2-40B4-BE49-F238E27FC236}">
                  <a16:creationId xmlns:a16="http://schemas.microsoft.com/office/drawing/2014/main" id="{201C881B-76AF-1FFB-4942-CE641423CB09}"/>
                </a:ext>
              </a:extLst>
            </p:cNvPr>
            <p:cNvSpPr>
              <a:spLocks noChangeShapeType="1"/>
            </p:cNvSpPr>
            <p:nvPr/>
          </p:nvSpPr>
          <p:spPr bwMode="auto">
            <a:xfrm>
              <a:off x="498" y="835"/>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59" name="Line 535">
              <a:extLst>
                <a:ext uri="{FF2B5EF4-FFF2-40B4-BE49-F238E27FC236}">
                  <a16:creationId xmlns:a16="http://schemas.microsoft.com/office/drawing/2014/main" id="{86B5B0AA-73AC-B0A7-AD3F-052FE73FD511}"/>
                </a:ext>
              </a:extLst>
            </p:cNvPr>
            <p:cNvSpPr>
              <a:spLocks noChangeShapeType="1"/>
            </p:cNvSpPr>
            <p:nvPr/>
          </p:nvSpPr>
          <p:spPr bwMode="auto">
            <a:xfrm>
              <a:off x="746" y="835"/>
              <a:ext cx="8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0" name="Line 536">
              <a:extLst>
                <a:ext uri="{FF2B5EF4-FFF2-40B4-BE49-F238E27FC236}">
                  <a16:creationId xmlns:a16="http://schemas.microsoft.com/office/drawing/2014/main" id="{DDA81977-5E21-9654-185C-96A863403E8A}"/>
                </a:ext>
              </a:extLst>
            </p:cNvPr>
            <p:cNvSpPr>
              <a:spLocks noChangeShapeType="1"/>
            </p:cNvSpPr>
            <p:nvPr/>
          </p:nvSpPr>
          <p:spPr bwMode="auto">
            <a:xfrm>
              <a:off x="995" y="835"/>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1" name="Line 537">
              <a:extLst>
                <a:ext uri="{FF2B5EF4-FFF2-40B4-BE49-F238E27FC236}">
                  <a16:creationId xmlns:a16="http://schemas.microsoft.com/office/drawing/2014/main" id="{0FBB076D-1969-4CBF-7519-2F84DD83CFDA}"/>
                </a:ext>
              </a:extLst>
            </p:cNvPr>
            <p:cNvSpPr>
              <a:spLocks noChangeShapeType="1"/>
            </p:cNvSpPr>
            <p:nvPr/>
          </p:nvSpPr>
          <p:spPr bwMode="auto">
            <a:xfrm>
              <a:off x="1227" y="835"/>
              <a:ext cx="8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2" name="Line 538">
              <a:extLst>
                <a:ext uri="{FF2B5EF4-FFF2-40B4-BE49-F238E27FC236}">
                  <a16:creationId xmlns:a16="http://schemas.microsoft.com/office/drawing/2014/main" id="{B4B8A407-208D-25DF-6DA4-2C7094FB109D}"/>
                </a:ext>
              </a:extLst>
            </p:cNvPr>
            <p:cNvSpPr>
              <a:spLocks noChangeShapeType="1"/>
            </p:cNvSpPr>
            <p:nvPr/>
          </p:nvSpPr>
          <p:spPr bwMode="auto">
            <a:xfrm>
              <a:off x="498"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3" name="Line 539">
              <a:extLst>
                <a:ext uri="{FF2B5EF4-FFF2-40B4-BE49-F238E27FC236}">
                  <a16:creationId xmlns:a16="http://schemas.microsoft.com/office/drawing/2014/main" id="{1C8B5CB0-3919-ED22-8D55-2A303271B5BD}"/>
                </a:ext>
              </a:extLst>
            </p:cNvPr>
            <p:cNvSpPr>
              <a:spLocks noChangeShapeType="1"/>
            </p:cNvSpPr>
            <p:nvPr/>
          </p:nvSpPr>
          <p:spPr bwMode="auto">
            <a:xfrm>
              <a:off x="581"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4" name="Line 540">
              <a:extLst>
                <a:ext uri="{FF2B5EF4-FFF2-40B4-BE49-F238E27FC236}">
                  <a16:creationId xmlns:a16="http://schemas.microsoft.com/office/drawing/2014/main" id="{FAD07B83-4A0F-7A77-1296-7B8C08E7C7AF}"/>
                </a:ext>
              </a:extLst>
            </p:cNvPr>
            <p:cNvSpPr>
              <a:spLocks noChangeShapeType="1"/>
            </p:cNvSpPr>
            <p:nvPr/>
          </p:nvSpPr>
          <p:spPr bwMode="auto">
            <a:xfrm>
              <a:off x="746"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5" name="Line 541">
              <a:extLst>
                <a:ext uri="{FF2B5EF4-FFF2-40B4-BE49-F238E27FC236}">
                  <a16:creationId xmlns:a16="http://schemas.microsoft.com/office/drawing/2014/main" id="{36CFD16C-FA20-1164-DF9C-A57EAC1963CD}"/>
                </a:ext>
              </a:extLst>
            </p:cNvPr>
            <p:cNvSpPr>
              <a:spLocks noChangeShapeType="1"/>
            </p:cNvSpPr>
            <p:nvPr/>
          </p:nvSpPr>
          <p:spPr bwMode="auto">
            <a:xfrm>
              <a:off x="830"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6" name="Line 542">
              <a:extLst>
                <a:ext uri="{FF2B5EF4-FFF2-40B4-BE49-F238E27FC236}">
                  <a16:creationId xmlns:a16="http://schemas.microsoft.com/office/drawing/2014/main" id="{E8FF12B9-3C5F-5D2E-D7EF-E2AC78F88FB9}"/>
                </a:ext>
              </a:extLst>
            </p:cNvPr>
            <p:cNvSpPr>
              <a:spLocks noChangeShapeType="1"/>
            </p:cNvSpPr>
            <p:nvPr/>
          </p:nvSpPr>
          <p:spPr bwMode="auto">
            <a:xfrm>
              <a:off x="995"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7" name="Line 543">
              <a:extLst>
                <a:ext uri="{FF2B5EF4-FFF2-40B4-BE49-F238E27FC236}">
                  <a16:creationId xmlns:a16="http://schemas.microsoft.com/office/drawing/2014/main" id="{DD739B12-9508-C99B-6D5D-CC01A225EF70}"/>
                </a:ext>
              </a:extLst>
            </p:cNvPr>
            <p:cNvSpPr>
              <a:spLocks noChangeShapeType="1"/>
            </p:cNvSpPr>
            <p:nvPr/>
          </p:nvSpPr>
          <p:spPr bwMode="auto">
            <a:xfrm>
              <a:off x="1078"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8" name="Line 544">
              <a:extLst>
                <a:ext uri="{FF2B5EF4-FFF2-40B4-BE49-F238E27FC236}">
                  <a16:creationId xmlns:a16="http://schemas.microsoft.com/office/drawing/2014/main" id="{3406659A-1FA6-F7B8-E65F-0FD48D74FB9A}"/>
                </a:ext>
              </a:extLst>
            </p:cNvPr>
            <p:cNvSpPr>
              <a:spLocks noChangeShapeType="1"/>
            </p:cNvSpPr>
            <p:nvPr/>
          </p:nvSpPr>
          <p:spPr bwMode="auto">
            <a:xfrm>
              <a:off x="1227"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69" name="Line 545">
              <a:extLst>
                <a:ext uri="{FF2B5EF4-FFF2-40B4-BE49-F238E27FC236}">
                  <a16:creationId xmlns:a16="http://schemas.microsoft.com/office/drawing/2014/main" id="{2FE388E4-311F-039F-5DFD-DE2C96C4A419}"/>
                </a:ext>
              </a:extLst>
            </p:cNvPr>
            <p:cNvSpPr>
              <a:spLocks noChangeShapeType="1"/>
            </p:cNvSpPr>
            <p:nvPr/>
          </p:nvSpPr>
          <p:spPr bwMode="auto">
            <a:xfrm>
              <a:off x="1310" y="835"/>
              <a:ext cx="1"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70" name="Rectangle 546">
              <a:extLst>
                <a:ext uri="{FF2B5EF4-FFF2-40B4-BE49-F238E27FC236}">
                  <a16:creationId xmlns:a16="http://schemas.microsoft.com/office/drawing/2014/main" id="{6534A34E-4DB9-B115-0D90-DDBDDF4C5A82}"/>
                </a:ext>
              </a:extLst>
            </p:cNvPr>
            <p:cNvSpPr>
              <a:spLocks/>
            </p:cNvSpPr>
            <p:nvPr/>
          </p:nvSpPr>
          <p:spPr bwMode="auto">
            <a:xfrm>
              <a:off x="386" y="405"/>
              <a:ext cx="774" cy="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71" name="Rectangle 547">
              <a:extLst>
                <a:ext uri="{FF2B5EF4-FFF2-40B4-BE49-F238E27FC236}">
                  <a16:creationId xmlns:a16="http://schemas.microsoft.com/office/drawing/2014/main" id="{C7A15B40-8C0D-9838-F98B-2D7E24FE31FB}"/>
                </a:ext>
              </a:extLst>
            </p:cNvPr>
            <p:cNvSpPr>
              <a:spLocks/>
            </p:cNvSpPr>
            <p:nvPr/>
          </p:nvSpPr>
          <p:spPr bwMode="auto">
            <a:xfrm>
              <a:off x="588" y="232"/>
              <a:ext cx="332" cy="5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52372" name="Rectangle 548">
              <a:extLst>
                <a:ext uri="{FF2B5EF4-FFF2-40B4-BE49-F238E27FC236}">
                  <a16:creationId xmlns:a16="http://schemas.microsoft.com/office/drawing/2014/main" id="{9C6534E5-0873-9583-2708-138896A36D1C}"/>
                </a:ext>
              </a:extLst>
            </p:cNvPr>
            <p:cNvSpPr>
              <a:spLocks/>
            </p:cNvSpPr>
            <p:nvPr/>
          </p:nvSpPr>
          <p:spPr bwMode="auto">
            <a:xfrm>
              <a:off x="515"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373" name="Rectangle 549">
              <a:extLst>
                <a:ext uri="{FF2B5EF4-FFF2-40B4-BE49-F238E27FC236}">
                  <a16:creationId xmlns:a16="http://schemas.microsoft.com/office/drawing/2014/main" id="{6713E0DF-B10A-4EBF-1566-63F735F6CB77}"/>
                </a:ext>
              </a:extLst>
            </p:cNvPr>
            <p:cNvSpPr>
              <a:spLocks/>
            </p:cNvSpPr>
            <p:nvPr/>
          </p:nvSpPr>
          <p:spPr bwMode="auto">
            <a:xfrm>
              <a:off x="735"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374" name="Rectangle 550">
              <a:extLst>
                <a:ext uri="{FF2B5EF4-FFF2-40B4-BE49-F238E27FC236}">
                  <a16:creationId xmlns:a16="http://schemas.microsoft.com/office/drawing/2014/main" id="{DABE1BC4-84A5-DFE6-F118-4E4B5A7A8D11}"/>
                </a:ext>
              </a:extLst>
            </p:cNvPr>
            <p:cNvSpPr>
              <a:spLocks/>
            </p:cNvSpPr>
            <p:nvPr/>
          </p:nvSpPr>
          <p:spPr bwMode="auto">
            <a:xfrm>
              <a:off x="974"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375" name="Rectangle 551">
              <a:extLst>
                <a:ext uri="{FF2B5EF4-FFF2-40B4-BE49-F238E27FC236}">
                  <a16:creationId xmlns:a16="http://schemas.microsoft.com/office/drawing/2014/main" id="{C243D5ED-C0E6-8C35-6F81-7AC369154589}"/>
                </a:ext>
              </a:extLst>
            </p:cNvPr>
            <p:cNvSpPr>
              <a:spLocks/>
            </p:cNvSpPr>
            <p:nvPr/>
          </p:nvSpPr>
          <p:spPr bwMode="auto">
            <a:xfrm>
              <a:off x="1214" y="616"/>
              <a:ext cx="5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50"/>
                </a:spcBef>
              </a:pPr>
              <a:r>
                <a:rPr lang="en-US" altLang="nb-NO" sz="900">
                  <a:solidFill>
                    <a:srgbClr val="000000"/>
                  </a:solidFill>
                  <a:latin typeface="Times New Roman Bold" charset="0"/>
                  <a:ea typeface="ＭＳ Ｐゴシック" panose="020B0600070205080204" pitchFamily="34" charset="-128"/>
                  <a:sym typeface="Times New Roman Bold" charset="0"/>
                </a:rPr>
                <a:t>T</a:t>
              </a:r>
            </a:p>
          </p:txBody>
        </p:sp>
        <p:sp>
          <p:nvSpPr>
            <p:cNvPr id="52376" name="Line 552">
              <a:extLst>
                <a:ext uri="{FF2B5EF4-FFF2-40B4-BE49-F238E27FC236}">
                  <a16:creationId xmlns:a16="http://schemas.microsoft.com/office/drawing/2014/main" id="{DB0EFFA3-9CED-75FC-DC12-6065714932DD}"/>
                </a:ext>
              </a:extLst>
            </p:cNvPr>
            <p:cNvSpPr>
              <a:spLocks noChangeShapeType="1"/>
            </p:cNvSpPr>
            <p:nvPr/>
          </p:nvSpPr>
          <p:spPr bwMode="auto">
            <a:xfrm rot="10800000" flipH="1">
              <a:off x="332" y="831"/>
              <a:ext cx="1" cy="4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77" name="Line 553">
              <a:extLst>
                <a:ext uri="{FF2B5EF4-FFF2-40B4-BE49-F238E27FC236}">
                  <a16:creationId xmlns:a16="http://schemas.microsoft.com/office/drawing/2014/main" id="{403E27B7-7D99-AEF3-AF16-20430F8F6AD8}"/>
                </a:ext>
              </a:extLst>
            </p:cNvPr>
            <p:cNvSpPr>
              <a:spLocks noChangeShapeType="1"/>
            </p:cNvSpPr>
            <p:nvPr/>
          </p:nvSpPr>
          <p:spPr bwMode="auto">
            <a:xfrm flipH="1">
              <a:off x="240" y="831"/>
              <a:ext cx="9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52378" name="Line 554">
              <a:extLst>
                <a:ext uri="{FF2B5EF4-FFF2-40B4-BE49-F238E27FC236}">
                  <a16:creationId xmlns:a16="http://schemas.microsoft.com/office/drawing/2014/main" id="{069B2FDE-C633-7EFD-9B0F-C5B908E4F662}"/>
                </a:ext>
              </a:extLst>
            </p:cNvPr>
            <p:cNvSpPr>
              <a:spLocks noChangeShapeType="1"/>
            </p:cNvSpPr>
            <p:nvPr/>
          </p:nvSpPr>
          <p:spPr bwMode="auto">
            <a:xfrm>
              <a:off x="240" y="831"/>
              <a:ext cx="1" cy="4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grpSp>
      <p:sp>
        <p:nvSpPr>
          <p:cNvPr id="52231" name="Line 555">
            <a:extLst>
              <a:ext uri="{FF2B5EF4-FFF2-40B4-BE49-F238E27FC236}">
                <a16:creationId xmlns:a16="http://schemas.microsoft.com/office/drawing/2014/main" id="{8086A38E-7839-0E9A-0561-F5DC74C27F14}"/>
              </a:ext>
            </a:extLst>
          </p:cNvPr>
          <p:cNvSpPr>
            <a:spLocks noChangeShapeType="1"/>
          </p:cNvSpPr>
          <p:nvPr/>
        </p:nvSpPr>
        <p:spPr bwMode="auto">
          <a:xfrm>
            <a:off x="5984875" y="5835650"/>
            <a:ext cx="1588" cy="1033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nb-NO"/>
          </a:p>
        </p:txBody>
      </p:sp>
      <p:sp>
        <p:nvSpPr>
          <p:cNvPr id="52232" name="Line 556">
            <a:extLst>
              <a:ext uri="{FF2B5EF4-FFF2-40B4-BE49-F238E27FC236}">
                <a16:creationId xmlns:a16="http://schemas.microsoft.com/office/drawing/2014/main" id="{63A44EDE-2795-E602-1732-20BFAA0BFC0E}"/>
              </a:ext>
            </a:extLst>
          </p:cNvPr>
          <p:cNvSpPr>
            <a:spLocks noChangeShapeType="1"/>
          </p:cNvSpPr>
          <p:nvPr/>
        </p:nvSpPr>
        <p:spPr bwMode="auto">
          <a:xfrm>
            <a:off x="3089275" y="5903913"/>
            <a:ext cx="2551113" cy="8969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nb-NO"/>
          </a:p>
        </p:txBody>
      </p:sp>
      <p:sp>
        <p:nvSpPr>
          <p:cNvPr id="52233" name="Rectangle 557">
            <a:extLst>
              <a:ext uri="{FF2B5EF4-FFF2-40B4-BE49-F238E27FC236}">
                <a16:creationId xmlns:a16="http://schemas.microsoft.com/office/drawing/2014/main" id="{B68A1E62-6739-DBC7-834F-DB93634A97DB}"/>
              </a:ext>
            </a:extLst>
          </p:cNvPr>
          <p:cNvSpPr>
            <a:spLocks/>
          </p:cNvSpPr>
          <p:nvPr/>
        </p:nvSpPr>
        <p:spPr bwMode="auto">
          <a:xfrm rot="599999">
            <a:off x="4032250" y="36703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2350"/>
              </a:spcBef>
            </a:pPr>
            <a:r>
              <a:rPr lang="en-US" altLang="nb-NO" sz="4000">
                <a:solidFill>
                  <a:srgbClr val="000000"/>
                </a:solidFill>
                <a:latin typeface="Symbol" pitchFamily="2" charset="2"/>
                <a:ea typeface="ＭＳ Ｐゴシック" panose="020B0600070205080204" pitchFamily="34" charset="-128"/>
                <a:sym typeface="Symbol" pitchFamily="2" charset="2"/>
              </a:rPr>
              <a:t>√</a:t>
            </a:r>
          </a:p>
        </p:txBody>
      </p:sp>
      <p:sp>
        <p:nvSpPr>
          <p:cNvPr id="52234" name="Rectangle 558">
            <a:extLst>
              <a:ext uri="{FF2B5EF4-FFF2-40B4-BE49-F238E27FC236}">
                <a16:creationId xmlns:a16="http://schemas.microsoft.com/office/drawing/2014/main" id="{5F14C447-AEBE-4B0D-ECCA-38F3ED7090E8}"/>
              </a:ext>
            </a:extLst>
          </p:cNvPr>
          <p:cNvSpPr>
            <a:spLocks/>
          </p:cNvSpPr>
          <p:nvPr/>
        </p:nvSpPr>
        <p:spPr bwMode="auto">
          <a:xfrm rot="599999">
            <a:off x="6400800" y="3768725"/>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2350"/>
              </a:spcBef>
            </a:pPr>
            <a:r>
              <a:rPr lang="en-US" altLang="nb-NO" sz="4000">
                <a:solidFill>
                  <a:srgbClr val="000000"/>
                </a:solidFill>
                <a:latin typeface="Symbol" pitchFamily="2" charset="2"/>
                <a:ea typeface="ＭＳ Ｐゴシック" panose="020B0600070205080204" pitchFamily="34" charset="-128"/>
                <a:sym typeface="Symbol" pitchFamily="2" charset="2"/>
              </a:rPr>
              <a:t>√</a:t>
            </a:r>
          </a:p>
        </p:txBody>
      </p:sp>
      <p:sp>
        <p:nvSpPr>
          <p:cNvPr id="52235" name="Rectangle 559">
            <a:extLst>
              <a:ext uri="{FF2B5EF4-FFF2-40B4-BE49-F238E27FC236}">
                <a16:creationId xmlns:a16="http://schemas.microsoft.com/office/drawing/2014/main" id="{99525C66-E796-5E94-942E-3A2A5681F616}"/>
              </a:ext>
            </a:extLst>
          </p:cNvPr>
          <p:cNvSpPr>
            <a:spLocks/>
          </p:cNvSpPr>
          <p:nvPr/>
        </p:nvSpPr>
        <p:spPr bwMode="auto">
          <a:xfrm>
            <a:off x="2447925" y="3440113"/>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150"/>
              </a:spcBef>
            </a:pPr>
            <a:r>
              <a:rPr lang="en-US" altLang="nb-NO" sz="2000">
                <a:solidFill>
                  <a:srgbClr val="000000"/>
                </a:solidFill>
                <a:ea typeface="ＭＳ Ｐゴシック" panose="020B0600070205080204" pitchFamily="34" charset="-128"/>
              </a:rPr>
              <a:t>Fabrikk</a:t>
            </a:r>
          </a:p>
        </p:txBody>
      </p:sp>
      <p:sp>
        <p:nvSpPr>
          <p:cNvPr id="52236" name="Rectangle 560">
            <a:extLst>
              <a:ext uri="{FF2B5EF4-FFF2-40B4-BE49-F238E27FC236}">
                <a16:creationId xmlns:a16="http://schemas.microsoft.com/office/drawing/2014/main" id="{7BE2FFFA-05CF-F565-41AF-0327FC75840B}"/>
              </a:ext>
            </a:extLst>
          </p:cNvPr>
          <p:cNvSpPr>
            <a:spLocks/>
          </p:cNvSpPr>
          <p:nvPr/>
        </p:nvSpPr>
        <p:spPr bwMode="auto">
          <a:xfrm rot="599999">
            <a:off x="9148763" y="3806825"/>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2350"/>
              </a:spcBef>
            </a:pPr>
            <a:r>
              <a:rPr lang="en-US" altLang="nb-NO" sz="4000">
                <a:solidFill>
                  <a:srgbClr val="000000"/>
                </a:solidFill>
                <a:latin typeface="Symbol" pitchFamily="2" charset="2"/>
                <a:ea typeface="ＭＳ Ｐゴシック" panose="020B0600070205080204" pitchFamily="34" charset="-128"/>
                <a:sym typeface="Symbol" pitchFamily="2" charset="2"/>
              </a:rPr>
              <a:t>√</a:t>
            </a:r>
          </a:p>
        </p:txBody>
      </p:sp>
      <p:pic>
        <p:nvPicPr>
          <p:cNvPr id="52237" name="Picture 561">
            <a:extLst>
              <a:ext uri="{FF2B5EF4-FFF2-40B4-BE49-F238E27FC236}">
                <a16:creationId xmlns:a16="http://schemas.microsoft.com/office/drawing/2014/main" id="{6093CADC-A224-9CD2-4341-B111B964485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3744913"/>
            <a:ext cx="820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Rectangle 562">
            <a:extLst>
              <a:ext uri="{FF2B5EF4-FFF2-40B4-BE49-F238E27FC236}">
                <a16:creationId xmlns:a16="http://schemas.microsoft.com/office/drawing/2014/main" id="{8079FB73-148F-36DF-BFAB-FD50F39F3ACB}"/>
              </a:ext>
            </a:extLst>
          </p:cNvPr>
          <p:cNvSpPr>
            <a:spLocks/>
          </p:cNvSpPr>
          <p:nvPr/>
        </p:nvSpPr>
        <p:spPr bwMode="auto">
          <a:xfrm>
            <a:off x="5472113" y="3440113"/>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150"/>
              </a:spcBef>
            </a:pPr>
            <a:r>
              <a:rPr lang="en-US" altLang="nb-NO" sz="2000">
                <a:solidFill>
                  <a:srgbClr val="000000"/>
                </a:solidFill>
                <a:ea typeface="ＭＳ Ｐゴシック" panose="020B0600070205080204" pitchFamily="34" charset="-128"/>
              </a:rPr>
              <a:t>Fabrikk</a:t>
            </a:r>
          </a:p>
        </p:txBody>
      </p:sp>
      <p:pic>
        <p:nvPicPr>
          <p:cNvPr id="52239" name="Picture 563">
            <a:extLst>
              <a:ext uri="{FF2B5EF4-FFF2-40B4-BE49-F238E27FC236}">
                <a16:creationId xmlns:a16="http://schemas.microsoft.com/office/drawing/2014/main" id="{8371BD16-75F1-5055-704E-F26C39BFBD1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313" y="3744913"/>
            <a:ext cx="820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Rectangle 564">
            <a:extLst>
              <a:ext uri="{FF2B5EF4-FFF2-40B4-BE49-F238E27FC236}">
                <a16:creationId xmlns:a16="http://schemas.microsoft.com/office/drawing/2014/main" id="{AA986EF5-9816-48D1-A384-89EE95506AEA}"/>
              </a:ext>
            </a:extLst>
          </p:cNvPr>
          <p:cNvSpPr>
            <a:spLocks/>
          </p:cNvSpPr>
          <p:nvPr/>
        </p:nvSpPr>
        <p:spPr bwMode="auto">
          <a:xfrm>
            <a:off x="8215313" y="3440113"/>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150"/>
              </a:spcBef>
            </a:pPr>
            <a:r>
              <a:rPr lang="en-US" altLang="nb-NO" sz="2000">
                <a:solidFill>
                  <a:srgbClr val="000000"/>
                </a:solidFill>
                <a:ea typeface="ＭＳ Ｐゴシック" panose="020B0600070205080204" pitchFamily="34" charset="-128"/>
              </a:rPr>
              <a:t>Fabrikk</a:t>
            </a:r>
          </a:p>
        </p:txBody>
      </p:sp>
      <p:pic>
        <p:nvPicPr>
          <p:cNvPr id="52241" name="Picture 565">
            <a:extLst>
              <a:ext uri="{FF2B5EF4-FFF2-40B4-BE49-F238E27FC236}">
                <a16:creationId xmlns:a16="http://schemas.microsoft.com/office/drawing/2014/main" id="{4934E43B-2BF7-4BD9-465E-737FC4E08EE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513" y="3744913"/>
            <a:ext cx="820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E3BE1DB8-6FFF-0313-8B19-C2DDB2265EEB}"/>
              </a:ext>
            </a:extLst>
          </p:cNvPr>
          <p:cNvSpPr>
            <a:spLocks noGrp="1" noChangeArrowheads="1"/>
          </p:cNvSpPr>
          <p:nvPr>
            <p:ph type="title"/>
          </p:nvPr>
        </p:nvSpPr>
        <p:spPr>
          <a:xfrm>
            <a:off x="650875" y="433388"/>
            <a:ext cx="11053763" cy="1625600"/>
          </a:xfrm>
        </p:spPr>
        <p:txBody>
          <a:bodyPr/>
          <a:lstStyle/>
          <a:p>
            <a:pPr eaLnBrk="1" hangingPunct="1">
              <a:defRPr/>
            </a:pPr>
            <a:r>
              <a:rPr lang="en-US">
                <a:latin typeface="Garamond" charset="0"/>
                <a:ea typeface="MS PGothic" charset="0"/>
                <a:sym typeface="Gill Sans Light" charset="0"/>
              </a:rPr>
              <a:t>Eksempel!</a:t>
            </a:r>
            <a:endParaRPr lang="sv-SE">
              <a:latin typeface="Garamond" charset="0"/>
              <a:ea typeface="MS PGothic" charset="0"/>
              <a:sym typeface="Gill Sans Light" charset="0"/>
            </a:endParaRPr>
          </a:p>
        </p:txBody>
      </p:sp>
      <p:grpSp>
        <p:nvGrpSpPr>
          <p:cNvPr id="53250" name="Group 3">
            <a:extLst>
              <a:ext uri="{FF2B5EF4-FFF2-40B4-BE49-F238E27FC236}">
                <a16:creationId xmlns:a16="http://schemas.microsoft.com/office/drawing/2014/main" id="{9441735C-97FF-4367-5CD7-C0CC547E622F}"/>
              </a:ext>
            </a:extLst>
          </p:cNvPr>
          <p:cNvGrpSpPr>
            <a:grpSpLocks/>
          </p:cNvGrpSpPr>
          <p:nvPr/>
        </p:nvGrpSpPr>
        <p:grpSpPr bwMode="auto">
          <a:xfrm>
            <a:off x="-107950" y="2063750"/>
            <a:ext cx="13112750" cy="6388100"/>
            <a:chOff x="-77" y="949"/>
            <a:chExt cx="5745" cy="2671"/>
          </a:xfrm>
        </p:grpSpPr>
        <p:sp>
          <p:nvSpPr>
            <p:cNvPr id="53251" name="Line 4">
              <a:extLst>
                <a:ext uri="{FF2B5EF4-FFF2-40B4-BE49-F238E27FC236}">
                  <a16:creationId xmlns:a16="http://schemas.microsoft.com/office/drawing/2014/main" id="{4ACEAA6B-B4B9-EC52-C189-DC0B9401F96D}"/>
                </a:ext>
              </a:extLst>
            </p:cNvPr>
            <p:cNvSpPr>
              <a:spLocks noChangeShapeType="1"/>
            </p:cNvSpPr>
            <p:nvPr/>
          </p:nvSpPr>
          <p:spPr bwMode="auto">
            <a:xfrm>
              <a:off x="3123" y="1391"/>
              <a:ext cx="1339" cy="1343"/>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53252" name="Freeform 5">
              <a:extLst>
                <a:ext uri="{FF2B5EF4-FFF2-40B4-BE49-F238E27FC236}">
                  <a16:creationId xmlns:a16="http://schemas.microsoft.com/office/drawing/2014/main" id="{C26C6BF4-92FC-BDE7-D1D2-F01051954B72}"/>
                </a:ext>
              </a:extLst>
            </p:cNvPr>
            <p:cNvSpPr>
              <a:spLocks/>
            </p:cNvSpPr>
            <p:nvPr/>
          </p:nvSpPr>
          <p:spPr bwMode="auto">
            <a:xfrm rot="5645918">
              <a:off x="-158" y="2241"/>
              <a:ext cx="887" cy="84"/>
            </a:xfrm>
            <a:custGeom>
              <a:avLst/>
              <a:gdLst>
                <a:gd name="T0" fmla="*/ 0 w 254"/>
                <a:gd name="T1" fmla="*/ 0 h 184"/>
                <a:gd name="T2" fmla="*/ 0 w 254"/>
                <a:gd name="T3" fmla="*/ 0 h 184"/>
                <a:gd name="T4" fmla="*/ 2147483647 w 254"/>
                <a:gd name="T5" fmla="*/ 0 h 184"/>
                <a:gd name="T6" fmla="*/ 2147483647 w 254"/>
                <a:gd name="T7" fmla="*/ 0 h 184"/>
                <a:gd name="T8" fmla="*/ 2147483647 w 254"/>
                <a:gd name="T9" fmla="*/ 0 h 184"/>
                <a:gd name="T10" fmla="*/ 2147483647 w 254"/>
                <a:gd name="T11" fmla="*/ 0 h 184"/>
                <a:gd name="T12" fmla="*/ 2147483647 w 254"/>
                <a:gd name="T13" fmla="*/ 0 h 184"/>
                <a:gd name="T14" fmla="*/ 0 w 254"/>
                <a:gd name="T15" fmla="*/ 0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nvGrpSpPr>
            <p:cNvPr id="53253" name="Group 6">
              <a:extLst>
                <a:ext uri="{FF2B5EF4-FFF2-40B4-BE49-F238E27FC236}">
                  <a16:creationId xmlns:a16="http://schemas.microsoft.com/office/drawing/2014/main" id="{8B8F4CDF-F239-E818-7CB2-50D44DFE42F2}"/>
                </a:ext>
              </a:extLst>
            </p:cNvPr>
            <p:cNvGrpSpPr>
              <a:grpSpLocks/>
            </p:cNvGrpSpPr>
            <p:nvPr/>
          </p:nvGrpSpPr>
          <p:grpSpPr bwMode="auto">
            <a:xfrm>
              <a:off x="186" y="997"/>
              <a:ext cx="384" cy="428"/>
              <a:chOff x="205" y="850"/>
              <a:chExt cx="417" cy="428"/>
            </a:xfrm>
          </p:grpSpPr>
          <p:grpSp>
            <p:nvGrpSpPr>
              <p:cNvPr id="53524" name="Group 7">
                <a:extLst>
                  <a:ext uri="{FF2B5EF4-FFF2-40B4-BE49-F238E27FC236}">
                    <a16:creationId xmlns:a16="http://schemas.microsoft.com/office/drawing/2014/main" id="{F6203BA7-E758-BFE0-E642-B7F431C98307}"/>
                  </a:ext>
                </a:extLst>
              </p:cNvPr>
              <p:cNvGrpSpPr>
                <a:grpSpLocks/>
              </p:cNvGrpSpPr>
              <p:nvPr/>
            </p:nvGrpSpPr>
            <p:grpSpPr bwMode="auto">
              <a:xfrm>
                <a:off x="205" y="850"/>
                <a:ext cx="417" cy="321"/>
                <a:chOff x="3251" y="859"/>
                <a:chExt cx="385" cy="321"/>
              </a:xfrm>
            </p:grpSpPr>
            <p:sp>
              <p:nvSpPr>
                <p:cNvPr id="53526" name="Freeform 8">
                  <a:extLst>
                    <a:ext uri="{FF2B5EF4-FFF2-40B4-BE49-F238E27FC236}">
                      <a16:creationId xmlns:a16="http://schemas.microsoft.com/office/drawing/2014/main" id="{FABCE84E-5DA4-5EB2-750D-9C36D7B3D243}"/>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27" name="Rectangle 9">
                  <a:extLst>
                    <a:ext uri="{FF2B5EF4-FFF2-40B4-BE49-F238E27FC236}">
                      <a16:creationId xmlns:a16="http://schemas.microsoft.com/office/drawing/2014/main" id="{AFA975E0-7998-840F-0A15-8B00104813FE}"/>
                    </a:ext>
                  </a:extLst>
                </p:cNvPr>
                <p:cNvSpPr>
                  <a:spLocks noChangeAspect="1" noChangeArrowheads="1"/>
                </p:cNvSpPr>
                <p:nvPr/>
              </p:nvSpPr>
              <p:spPr bwMode="auto">
                <a:xfrm>
                  <a:off x="3322" y="981"/>
                  <a:ext cx="18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solidFill>
                        <a:srgbClr val="000000"/>
                      </a:solidFill>
                    </a:rPr>
                    <a:t>Foretak</a:t>
                  </a:r>
                  <a:endParaRPr lang="en-US" altLang="nb-NO" sz="1100"/>
                </a:p>
              </p:txBody>
            </p:sp>
          </p:grpSp>
          <p:sp>
            <p:nvSpPr>
              <p:cNvPr id="53525" name="Rectangle 10">
                <a:extLst>
                  <a:ext uri="{FF2B5EF4-FFF2-40B4-BE49-F238E27FC236}">
                    <a16:creationId xmlns:a16="http://schemas.microsoft.com/office/drawing/2014/main" id="{84EC550D-472F-B2C6-27BC-7E0F363E1D4A}"/>
                  </a:ext>
                </a:extLst>
              </p:cNvPr>
              <p:cNvSpPr>
                <a:spLocks noChangeArrowheads="1"/>
              </p:cNvSpPr>
              <p:nvPr/>
            </p:nvSpPr>
            <p:spPr bwMode="auto">
              <a:xfrm>
                <a:off x="265" y="1194"/>
                <a:ext cx="35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Supplier</a:t>
                </a:r>
              </a:p>
            </p:txBody>
          </p:sp>
        </p:grpSp>
        <p:sp>
          <p:nvSpPr>
            <p:cNvPr id="53254" name="Line 11">
              <a:extLst>
                <a:ext uri="{FF2B5EF4-FFF2-40B4-BE49-F238E27FC236}">
                  <a16:creationId xmlns:a16="http://schemas.microsoft.com/office/drawing/2014/main" id="{8E6AA9A0-7F70-FA0B-F841-C7B9F5CA8474}"/>
                </a:ext>
              </a:extLst>
            </p:cNvPr>
            <p:cNvSpPr>
              <a:spLocks noChangeShapeType="1"/>
            </p:cNvSpPr>
            <p:nvPr/>
          </p:nvSpPr>
          <p:spPr bwMode="auto">
            <a:xfrm>
              <a:off x="3233" y="1399"/>
              <a:ext cx="2083" cy="1349"/>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53255" name="Freeform 12">
              <a:extLst>
                <a:ext uri="{FF2B5EF4-FFF2-40B4-BE49-F238E27FC236}">
                  <a16:creationId xmlns:a16="http://schemas.microsoft.com/office/drawing/2014/main" id="{EB444F53-17B6-38EB-C0D7-2044F9922A67}"/>
                </a:ext>
              </a:extLst>
            </p:cNvPr>
            <p:cNvSpPr>
              <a:spLocks/>
            </p:cNvSpPr>
            <p:nvPr/>
          </p:nvSpPr>
          <p:spPr bwMode="auto">
            <a:xfrm rot="515017">
              <a:off x="3250" y="1070"/>
              <a:ext cx="1905" cy="119"/>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53256" name="Freeform 13">
              <a:extLst>
                <a:ext uri="{FF2B5EF4-FFF2-40B4-BE49-F238E27FC236}">
                  <a16:creationId xmlns:a16="http://schemas.microsoft.com/office/drawing/2014/main" id="{079AA94F-E01A-B53E-39DD-4513FB8F692D}"/>
                </a:ext>
              </a:extLst>
            </p:cNvPr>
            <p:cNvSpPr>
              <a:spLocks/>
            </p:cNvSpPr>
            <p:nvPr/>
          </p:nvSpPr>
          <p:spPr bwMode="auto">
            <a:xfrm rot="-5889734">
              <a:off x="4943" y="2261"/>
              <a:ext cx="855" cy="101"/>
            </a:xfrm>
            <a:custGeom>
              <a:avLst/>
              <a:gdLst>
                <a:gd name="T0" fmla="*/ 0 w 254"/>
                <a:gd name="T1" fmla="*/ 1 h 184"/>
                <a:gd name="T2" fmla="*/ 0 w 254"/>
                <a:gd name="T3" fmla="*/ 1 h 184"/>
                <a:gd name="T4" fmla="*/ 2147483647 w 254"/>
                <a:gd name="T5" fmla="*/ 1 h 184"/>
                <a:gd name="T6" fmla="*/ 2147483647 w 254"/>
                <a:gd name="T7" fmla="*/ 1 h 184"/>
                <a:gd name="T8" fmla="*/ 2147483647 w 254"/>
                <a:gd name="T9" fmla="*/ 1 h 184"/>
                <a:gd name="T10" fmla="*/ 2147483647 w 254"/>
                <a:gd name="T11" fmla="*/ 0 h 184"/>
                <a:gd name="T12" fmla="*/ 2147483647 w 254"/>
                <a:gd name="T13" fmla="*/ 1 h 184"/>
                <a:gd name="T14" fmla="*/ 0 w 254"/>
                <a:gd name="T15" fmla="*/ 1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nvGrpSpPr>
            <p:cNvPr id="53257" name="Group 14">
              <a:extLst>
                <a:ext uri="{FF2B5EF4-FFF2-40B4-BE49-F238E27FC236}">
                  <a16:creationId xmlns:a16="http://schemas.microsoft.com/office/drawing/2014/main" id="{218DD9D2-199B-E638-9F73-F9D25B6D8266}"/>
                </a:ext>
              </a:extLst>
            </p:cNvPr>
            <p:cNvGrpSpPr>
              <a:grpSpLocks/>
            </p:cNvGrpSpPr>
            <p:nvPr/>
          </p:nvGrpSpPr>
          <p:grpSpPr bwMode="auto">
            <a:xfrm>
              <a:off x="2543" y="949"/>
              <a:ext cx="697" cy="456"/>
              <a:chOff x="3883" y="2316"/>
              <a:chExt cx="464" cy="282"/>
            </a:xfrm>
          </p:grpSpPr>
          <p:sp>
            <p:nvSpPr>
              <p:cNvPr id="53522" name="Freeform 15">
                <a:extLst>
                  <a:ext uri="{FF2B5EF4-FFF2-40B4-BE49-F238E27FC236}">
                    <a16:creationId xmlns:a16="http://schemas.microsoft.com/office/drawing/2014/main" id="{40F3F250-577D-7831-0213-5D802EE711D3}"/>
                  </a:ext>
                </a:extLst>
              </p:cNvPr>
              <p:cNvSpPr>
                <a:spLocks noEditPoints="1"/>
              </p:cNvSpPr>
              <p:nvPr/>
            </p:nvSpPr>
            <p:spPr bwMode="auto">
              <a:xfrm>
                <a:off x="3883" y="2316"/>
                <a:ext cx="464" cy="282"/>
              </a:xfrm>
              <a:custGeom>
                <a:avLst/>
                <a:gdLst>
                  <a:gd name="T0" fmla="*/ 1 w 722"/>
                  <a:gd name="T1" fmla="*/ 1 h 439"/>
                  <a:gd name="T2" fmla="*/ 0 w 722"/>
                  <a:gd name="T3" fmla="*/ 1 h 439"/>
                  <a:gd name="T4" fmla="*/ 0 w 722"/>
                  <a:gd name="T5" fmla="*/ 1 h 439"/>
                  <a:gd name="T6" fmla="*/ 1 w 722"/>
                  <a:gd name="T7" fmla="*/ 1 h 439"/>
                  <a:gd name="T8" fmla="*/ 1 w 722"/>
                  <a:gd name="T9" fmla="*/ 1 h 439"/>
                  <a:gd name="T10" fmla="*/ 1 w 722"/>
                  <a:gd name="T11" fmla="*/ 1 h 439"/>
                  <a:gd name="T12" fmla="*/ 1 w 722"/>
                  <a:gd name="T13" fmla="*/ 1 h 439"/>
                  <a:gd name="T14" fmla="*/ 1 w 722"/>
                  <a:gd name="T15" fmla="*/ 1 h 439"/>
                  <a:gd name="T16" fmla="*/ 0 w 722"/>
                  <a:gd name="T17" fmla="*/ 1 h 439"/>
                  <a:gd name="T18" fmla="*/ 0 w 722"/>
                  <a:gd name="T19" fmla="*/ 1 h 439"/>
                  <a:gd name="T20" fmla="*/ 1 w 722"/>
                  <a:gd name="T21" fmla="*/ 1 h 439"/>
                  <a:gd name="T22" fmla="*/ 1 w 722"/>
                  <a:gd name="T23" fmla="*/ 1 h 439"/>
                  <a:gd name="T24" fmla="*/ 1 w 722"/>
                  <a:gd name="T25" fmla="*/ 1 h 439"/>
                  <a:gd name="T26" fmla="*/ 1 w 722"/>
                  <a:gd name="T27" fmla="*/ 1 h 439"/>
                  <a:gd name="T28" fmla="*/ 1 w 722"/>
                  <a:gd name="T29" fmla="*/ 1 h 439"/>
                  <a:gd name="T30" fmla="*/ 1 w 722"/>
                  <a:gd name="T31" fmla="*/ 1 h 439"/>
                  <a:gd name="T32" fmla="*/ 1 w 722"/>
                  <a:gd name="T33" fmla="*/ 1 h 439"/>
                  <a:gd name="T34" fmla="*/ 1 w 722"/>
                  <a:gd name="T35" fmla="*/ 1 h 439"/>
                  <a:gd name="T36" fmla="*/ 1 w 722"/>
                  <a:gd name="T37" fmla="*/ 1 h 439"/>
                  <a:gd name="T38" fmla="*/ 1 w 722"/>
                  <a:gd name="T39" fmla="*/ 1 h 439"/>
                  <a:gd name="T40" fmla="*/ 1 w 722"/>
                  <a:gd name="T41" fmla="*/ 1 h 439"/>
                  <a:gd name="T42" fmla="*/ 1 w 722"/>
                  <a:gd name="T43" fmla="*/ 1 h 439"/>
                  <a:gd name="T44" fmla="*/ 1 w 722"/>
                  <a:gd name="T45" fmla="*/ 1 h 439"/>
                  <a:gd name="T46" fmla="*/ 1 w 722"/>
                  <a:gd name="T47" fmla="*/ 1 h 439"/>
                  <a:gd name="T48" fmla="*/ 1 w 722"/>
                  <a:gd name="T49" fmla="*/ 1 h 439"/>
                  <a:gd name="T50" fmla="*/ 1 w 722"/>
                  <a:gd name="T51" fmla="*/ 1 h 439"/>
                  <a:gd name="T52" fmla="*/ 1 w 722"/>
                  <a:gd name="T53" fmla="*/ 1 h 439"/>
                  <a:gd name="T54" fmla="*/ 1 w 722"/>
                  <a:gd name="T55" fmla="*/ 1 h 439"/>
                  <a:gd name="T56" fmla="*/ 1 w 722"/>
                  <a:gd name="T57" fmla="*/ 1 h 439"/>
                  <a:gd name="T58" fmla="*/ 1 w 722"/>
                  <a:gd name="T59" fmla="*/ 1 h 439"/>
                  <a:gd name="T60" fmla="*/ 1 w 722"/>
                  <a:gd name="T61" fmla="*/ 1 h 439"/>
                  <a:gd name="T62" fmla="*/ 1 w 722"/>
                  <a:gd name="T63" fmla="*/ 1 h 439"/>
                  <a:gd name="T64" fmla="*/ 1 w 722"/>
                  <a:gd name="T65" fmla="*/ 1 h 439"/>
                  <a:gd name="T66" fmla="*/ 1 w 722"/>
                  <a:gd name="T67" fmla="*/ 1 h 439"/>
                  <a:gd name="T68" fmla="*/ 1 w 722"/>
                  <a:gd name="T69" fmla="*/ 1 h 439"/>
                  <a:gd name="T70" fmla="*/ 1 w 722"/>
                  <a:gd name="T71" fmla="*/ 1 h 439"/>
                  <a:gd name="T72" fmla="*/ 1 w 722"/>
                  <a:gd name="T73" fmla="*/ 1 h 439"/>
                  <a:gd name="T74" fmla="*/ 1 w 722"/>
                  <a:gd name="T75" fmla="*/ 1 h 439"/>
                  <a:gd name="T76" fmla="*/ 1 w 722"/>
                  <a:gd name="T77" fmla="*/ 0 h 439"/>
                  <a:gd name="T78" fmla="*/ 1 w 722"/>
                  <a:gd name="T79" fmla="*/ 1 h 439"/>
                  <a:gd name="T80" fmla="*/ 1 w 722"/>
                  <a:gd name="T81" fmla="*/ 1 h 439"/>
                  <a:gd name="T82" fmla="*/ 1 w 722"/>
                  <a:gd name="T83" fmla="*/ 1 h 439"/>
                  <a:gd name="T84" fmla="*/ 1 w 722"/>
                  <a:gd name="T85" fmla="*/ 0 h 439"/>
                  <a:gd name="T86" fmla="*/ 1 w 722"/>
                  <a:gd name="T87" fmla="*/ 0 h 439"/>
                  <a:gd name="T88" fmla="*/ 1 w 722"/>
                  <a:gd name="T89" fmla="*/ 1 h 439"/>
                  <a:gd name="T90" fmla="*/ 1 w 722"/>
                  <a:gd name="T91" fmla="*/ 1 h 439"/>
                  <a:gd name="T92" fmla="*/ 1 w 722"/>
                  <a:gd name="T93" fmla="*/ 1 h 439"/>
                  <a:gd name="T94" fmla="*/ 1 w 722"/>
                  <a:gd name="T95" fmla="*/ 1 h 439"/>
                  <a:gd name="T96" fmla="*/ 1 w 722"/>
                  <a:gd name="T97" fmla="*/ 1 h 439"/>
                  <a:gd name="T98" fmla="*/ 1 w 722"/>
                  <a:gd name="T99" fmla="*/ 0 h 439"/>
                  <a:gd name="T100" fmla="*/ 1 w 722"/>
                  <a:gd name="T101" fmla="*/ 0 h 439"/>
                  <a:gd name="T102" fmla="*/ 1 w 722"/>
                  <a:gd name="T103" fmla="*/ 1 h 439"/>
                  <a:gd name="T104" fmla="*/ 1 w 722"/>
                  <a:gd name="T105" fmla="*/ 1 h 439"/>
                  <a:gd name="T106" fmla="*/ 1 w 722"/>
                  <a:gd name="T107" fmla="*/ 1 h 439"/>
                  <a:gd name="T108" fmla="*/ 1 w 722"/>
                  <a:gd name="T109" fmla="*/ 1 h 439"/>
                  <a:gd name="T110" fmla="*/ 1 w 722"/>
                  <a:gd name="T111" fmla="*/ 1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439"/>
                  <a:gd name="T170" fmla="*/ 722 w 7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439">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5"/>
                      <a:pt x="4" y="352"/>
                      <a:pt x="8" y="352"/>
                    </a:cubicBezTo>
                    <a:cubicBezTo>
                      <a:pt x="13" y="352"/>
                      <a:pt x="16" y="355"/>
                      <a:pt x="16" y="360"/>
                    </a:cubicBezTo>
                    <a:close/>
                    <a:moveTo>
                      <a:pt x="16" y="408"/>
                    </a:moveTo>
                    <a:lnTo>
                      <a:pt x="16" y="424"/>
                    </a:lnTo>
                    <a:cubicBezTo>
                      <a:pt x="16" y="428"/>
                      <a:pt x="13" y="432"/>
                      <a:pt x="8" y="432"/>
                    </a:cubicBezTo>
                    <a:cubicBezTo>
                      <a:pt x="4" y="432"/>
                      <a:pt x="0" y="428"/>
                      <a:pt x="0" y="424"/>
                    </a:cubicBezTo>
                    <a:lnTo>
                      <a:pt x="0" y="408"/>
                    </a:lnTo>
                    <a:cubicBezTo>
                      <a:pt x="0" y="403"/>
                      <a:pt x="4" y="400"/>
                      <a:pt x="8" y="400"/>
                    </a:cubicBezTo>
                    <a:cubicBezTo>
                      <a:pt x="13" y="400"/>
                      <a:pt x="16" y="403"/>
                      <a:pt x="16" y="408"/>
                    </a:cubicBezTo>
                    <a:close/>
                    <a:moveTo>
                      <a:pt x="33" y="423"/>
                    </a:moveTo>
                    <a:lnTo>
                      <a:pt x="49" y="423"/>
                    </a:lnTo>
                    <a:cubicBezTo>
                      <a:pt x="54" y="423"/>
                      <a:pt x="57" y="427"/>
                      <a:pt x="57" y="431"/>
                    </a:cubicBezTo>
                    <a:cubicBezTo>
                      <a:pt x="57" y="435"/>
                      <a:pt x="54" y="439"/>
                      <a:pt x="49" y="439"/>
                    </a:cubicBezTo>
                    <a:lnTo>
                      <a:pt x="33" y="439"/>
                    </a:lnTo>
                    <a:cubicBezTo>
                      <a:pt x="29" y="439"/>
                      <a:pt x="25" y="435"/>
                      <a:pt x="25" y="431"/>
                    </a:cubicBezTo>
                    <a:cubicBezTo>
                      <a:pt x="25" y="427"/>
                      <a:pt x="29" y="423"/>
                      <a:pt x="33" y="423"/>
                    </a:cubicBezTo>
                    <a:close/>
                    <a:moveTo>
                      <a:pt x="81" y="423"/>
                    </a:moveTo>
                    <a:lnTo>
                      <a:pt x="97" y="423"/>
                    </a:lnTo>
                    <a:cubicBezTo>
                      <a:pt x="102" y="423"/>
                      <a:pt x="105" y="427"/>
                      <a:pt x="105" y="431"/>
                    </a:cubicBezTo>
                    <a:cubicBezTo>
                      <a:pt x="105" y="435"/>
                      <a:pt x="102" y="439"/>
                      <a:pt x="97" y="439"/>
                    </a:cubicBezTo>
                    <a:lnTo>
                      <a:pt x="81" y="439"/>
                    </a:lnTo>
                    <a:cubicBezTo>
                      <a:pt x="77" y="439"/>
                      <a:pt x="73" y="435"/>
                      <a:pt x="73" y="431"/>
                    </a:cubicBezTo>
                    <a:cubicBezTo>
                      <a:pt x="73" y="427"/>
                      <a:pt x="77" y="423"/>
                      <a:pt x="81" y="423"/>
                    </a:cubicBezTo>
                    <a:close/>
                    <a:moveTo>
                      <a:pt x="129" y="423"/>
                    </a:moveTo>
                    <a:lnTo>
                      <a:pt x="145" y="423"/>
                    </a:lnTo>
                    <a:cubicBezTo>
                      <a:pt x="150" y="423"/>
                      <a:pt x="153" y="427"/>
                      <a:pt x="153" y="431"/>
                    </a:cubicBezTo>
                    <a:cubicBezTo>
                      <a:pt x="153" y="435"/>
                      <a:pt x="150" y="439"/>
                      <a:pt x="145" y="439"/>
                    </a:cubicBezTo>
                    <a:lnTo>
                      <a:pt x="129" y="439"/>
                    </a:lnTo>
                    <a:cubicBezTo>
                      <a:pt x="125" y="439"/>
                      <a:pt x="121" y="435"/>
                      <a:pt x="121" y="431"/>
                    </a:cubicBezTo>
                    <a:cubicBezTo>
                      <a:pt x="121" y="427"/>
                      <a:pt x="125" y="423"/>
                      <a:pt x="129" y="423"/>
                    </a:cubicBezTo>
                    <a:close/>
                    <a:moveTo>
                      <a:pt x="177" y="423"/>
                    </a:moveTo>
                    <a:lnTo>
                      <a:pt x="193" y="423"/>
                    </a:lnTo>
                    <a:cubicBezTo>
                      <a:pt x="198" y="423"/>
                      <a:pt x="201" y="427"/>
                      <a:pt x="201" y="431"/>
                    </a:cubicBezTo>
                    <a:cubicBezTo>
                      <a:pt x="201" y="435"/>
                      <a:pt x="198" y="439"/>
                      <a:pt x="193" y="439"/>
                    </a:cubicBezTo>
                    <a:lnTo>
                      <a:pt x="177" y="439"/>
                    </a:lnTo>
                    <a:cubicBezTo>
                      <a:pt x="173" y="439"/>
                      <a:pt x="169" y="435"/>
                      <a:pt x="169" y="431"/>
                    </a:cubicBezTo>
                    <a:cubicBezTo>
                      <a:pt x="169" y="427"/>
                      <a:pt x="173" y="423"/>
                      <a:pt x="177" y="423"/>
                    </a:cubicBezTo>
                    <a:close/>
                    <a:moveTo>
                      <a:pt x="225" y="423"/>
                    </a:moveTo>
                    <a:lnTo>
                      <a:pt x="241" y="423"/>
                    </a:lnTo>
                    <a:cubicBezTo>
                      <a:pt x="246" y="423"/>
                      <a:pt x="249" y="427"/>
                      <a:pt x="249" y="431"/>
                    </a:cubicBezTo>
                    <a:cubicBezTo>
                      <a:pt x="249" y="435"/>
                      <a:pt x="246" y="439"/>
                      <a:pt x="241" y="439"/>
                    </a:cubicBezTo>
                    <a:lnTo>
                      <a:pt x="225" y="439"/>
                    </a:lnTo>
                    <a:cubicBezTo>
                      <a:pt x="221" y="439"/>
                      <a:pt x="217" y="435"/>
                      <a:pt x="217" y="431"/>
                    </a:cubicBezTo>
                    <a:cubicBezTo>
                      <a:pt x="217" y="427"/>
                      <a:pt x="221" y="423"/>
                      <a:pt x="225" y="423"/>
                    </a:cubicBezTo>
                    <a:close/>
                    <a:moveTo>
                      <a:pt x="273" y="423"/>
                    </a:moveTo>
                    <a:lnTo>
                      <a:pt x="289" y="423"/>
                    </a:lnTo>
                    <a:cubicBezTo>
                      <a:pt x="294" y="423"/>
                      <a:pt x="297" y="427"/>
                      <a:pt x="297" y="431"/>
                    </a:cubicBezTo>
                    <a:cubicBezTo>
                      <a:pt x="297" y="435"/>
                      <a:pt x="294" y="439"/>
                      <a:pt x="289" y="439"/>
                    </a:cubicBezTo>
                    <a:lnTo>
                      <a:pt x="273" y="439"/>
                    </a:lnTo>
                    <a:cubicBezTo>
                      <a:pt x="269" y="439"/>
                      <a:pt x="265" y="435"/>
                      <a:pt x="265" y="431"/>
                    </a:cubicBezTo>
                    <a:cubicBezTo>
                      <a:pt x="265" y="427"/>
                      <a:pt x="269" y="423"/>
                      <a:pt x="273" y="423"/>
                    </a:cubicBezTo>
                    <a:close/>
                    <a:moveTo>
                      <a:pt x="321" y="423"/>
                    </a:moveTo>
                    <a:lnTo>
                      <a:pt x="337" y="423"/>
                    </a:lnTo>
                    <a:cubicBezTo>
                      <a:pt x="342" y="423"/>
                      <a:pt x="345" y="427"/>
                      <a:pt x="345" y="431"/>
                    </a:cubicBezTo>
                    <a:cubicBezTo>
                      <a:pt x="345" y="435"/>
                      <a:pt x="342" y="439"/>
                      <a:pt x="337" y="439"/>
                    </a:cubicBezTo>
                    <a:lnTo>
                      <a:pt x="321" y="439"/>
                    </a:lnTo>
                    <a:cubicBezTo>
                      <a:pt x="317" y="439"/>
                      <a:pt x="313" y="435"/>
                      <a:pt x="313" y="431"/>
                    </a:cubicBezTo>
                    <a:cubicBezTo>
                      <a:pt x="313" y="427"/>
                      <a:pt x="317" y="423"/>
                      <a:pt x="321" y="423"/>
                    </a:cubicBezTo>
                    <a:close/>
                    <a:moveTo>
                      <a:pt x="369" y="423"/>
                    </a:moveTo>
                    <a:lnTo>
                      <a:pt x="385" y="423"/>
                    </a:lnTo>
                    <a:cubicBezTo>
                      <a:pt x="390" y="423"/>
                      <a:pt x="393" y="427"/>
                      <a:pt x="393" y="431"/>
                    </a:cubicBezTo>
                    <a:cubicBezTo>
                      <a:pt x="393" y="435"/>
                      <a:pt x="390" y="439"/>
                      <a:pt x="385" y="439"/>
                    </a:cubicBezTo>
                    <a:lnTo>
                      <a:pt x="369" y="439"/>
                    </a:lnTo>
                    <a:cubicBezTo>
                      <a:pt x="365" y="439"/>
                      <a:pt x="361" y="435"/>
                      <a:pt x="361" y="431"/>
                    </a:cubicBezTo>
                    <a:cubicBezTo>
                      <a:pt x="361" y="427"/>
                      <a:pt x="365" y="423"/>
                      <a:pt x="369" y="423"/>
                    </a:cubicBezTo>
                    <a:close/>
                    <a:moveTo>
                      <a:pt x="417" y="423"/>
                    </a:moveTo>
                    <a:lnTo>
                      <a:pt x="433" y="423"/>
                    </a:lnTo>
                    <a:cubicBezTo>
                      <a:pt x="438" y="423"/>
                      <a:pt x="441" y="427"/>
                      <a:pt x="441" y="431"/>
                    </a:cubicBezTo>
                    <a:cubicBezTo>
                      <a:pt x="441" y="435"/>
                      <a:pt x="438" y="439"/>
                      <a:pt x="433" y="439"/>
                    </a:cubicBezTo>
                    <a:lnTo>
                      <a:pt x="417" y="439"/>
                    </a:lnTo>
                    <a:cubicBezTo>
                      <a:pt x="413" y="439"/>
                      <a:pt x="409" y="435"/>
                      <a:pt x="409" y="431"/>
                    </a:cubicBezTo>
                    <a:cubicBezTo>
                      <a:pt x="409" y="427"/>
                      <a:pt x="413" y="423"/>
                      <a:pt x="417" y="423"/>
                    </a:cubicBezTo>
                    <a:close/>
                    <a:moveTo>
                      <a:pt x="465" y="423"/>
                    </a:moveTo>
                    <a:lnTo>
                      <a:pt x="481" y="423"/>
                    </a:lnTo>
                    <a:cubicBezTo>
                      <a:pt x="486" y="423"/>
                      <a:pt x="489" y="427"/>
                      <a:pt x="489" y="431"/>
                    </a:cubicBezTo>
                    <a:cubicBezTo>
                      <a:pt x="489" y="435"/>
                      <a:pt x="486" y="439"/>
                      <a:pt x="481" y="439"/>
                    </a:cubicBezTo>
                    <a:lnTo>
                      <a:pt x="465" y="439"/>
                    </a:lnTo>
                    <a:cubicBezTo>
                      <a:pt x="461" y="439"/>
                      <a:pt x="457" y="435"/>
                      <a:pt x="457" y="431"/>
                    </a:cubicBezTo>
                    <a:cubicBezTo>
                      <a:pt x="457" y="427"/>
                      <a:pt x="461" y="423"/>
                      <a:pt x="465" y="423"/>
                    </a:cubicBezTo>
                    <a:close/>
                    <a:moveTo>
                      <a:pt x="513" y="423"/>
                    </a:moveTo>
                    <a:lnTo>
                      <a:pt x="529" y="423"/>
                    </a:lnTo>
                    <a:cubicBezTo>
                      <a:pt x="534" y="423"/>
                      <a:pt x="537" y="427"/>
                      <a:pt x="537" y="431"/>
                    </a:cubicBezTo>
                    <a:cubicBezTo>
                      <a:pt x="537" y="435"/>
                      <a:pt x="534" y="439"/>
                      <a:pt x="529" y="439"/>
                    </a:cubicBezTo>
                    <a:lnTo>
                      <a:pt x="513" y="439"/>
                    </a:lnTo>
                    <a:cubicBezTo>
                      <a:pt x="509" y="439"/>
                      <a:pt x="505" y="435"/>
                      <a:pt x="505" y="431"/>
                    </a:cubicBezTo>
                    <a:cubicBezTo>
                      <a:pt x="505" y="427"/>
                      <a:pt x="509" y="423"/>
                      <a:pt x="513" y="423"/>
                    </a:cubicBezTo>
                    <a:close/>
                    <a:moveTo>
                      <a:pt x="561" y="423"/>
                    </a:moveTo>
                    <a:lnTo>
                      <a:pt x="577" y="423"/>
                    </a:lnTo>
                    <a:cubicBezTo>
                      <a:pt x="582" y="423"/>
                      <a:pt x="585" y="427"/>
                      <a:pt x="585" y="431"/>
                    </a:cubicBezTo>
                    <a:cubicBezTo>
                      <a:pt x="585" y="435"/>
                      <a:pt x="582" y="439"/>
                      <a:pt x="577" y="439"/>
                    </a:cubicBezTo>
                    <a:lnTo>
                      <a:pt x="561" y="439"/>
                    </a:lnTo>
                    <a:cubicBezTo>
                      <a:pt x="557" y="439"/>
                      <a:pt x="553" y="435"/>
                      <a:pt x="553" y="431"/>
                    </a:cubicBezTo>
                    <a:cubicBezTo>
                      <a:pt x="553" y="427"/>
                      <a:pt x="557" y="423"/>
                      <a:pt x="561" y="423"/>
                    </a:cubicBezTo>
                    <a:close/>
                    <a:moveTo>
                      <a:pt x="609" y="423"/>
                    </a:moveTo>
                    <a:lnTo>
                      <a:pt x="625" y="423"/>
                    </a:lnTo>
                    <a:cubicBezTo>
                      <a:pt x="630" y="423"/>
                      <a:pt x="633" y="427"/>
                      <a:pt x="633" y="431"/>
                    </a:cubicBezTo>
                    <a:cubicBezTo>
                      <a:pt x="633" y="435"/>
                      <a:pt x="630" y="439"/>
                      <a:pt x="625" y="439"/>
                    </a:cubicBezTo>
                    <a:lnTo>
                      <a:pt x="609" y="439"/>
                    </a:lnTo>
                    <a:cubicBezTo>
                      <a:pt x="605" y="439"/>
                      <a:pt x="601" y="435"/>
                      <a:pt x="601" y="431"/>
                    </a:cubicBezTo>
                    <a:cubicBezTo>
                      <a:pt x="601" y="427"/>
                      <a:pt x="605" y="423"/>
                      <a:pt x="609" y="423"/>
                    </a:cubicBezTo>
                    <a:close/>
                    <a:moveTo>
                      <a:pt x="657" y="423"/>
                    </a:moveTo>
                    <a:lnTo>
                      <a:pt x="673" y="423"/>
                    </a:lnTo>
                    <a:cubicBezTo>
                      <a:pt x="678" y="423"/>
                      <a:pt x="681" y="427"/>
                      <a:pt x="681" y="431"/>
                    </a:cubicBezTo>
                    <a:cubicBezTo>
                      <a:pt x="681" y="435"/>
                      <a:pt x="678" y="439"/>
                      <a:pt x="673" y="439"/>
                    </a:cubicBezTo>
                    <a:lnTo>
                      <a:pt x="657" y="439"/>
                    </a:lnTo>
                    <a:cubicBezTo>
                      <a:pt x="653" y="439"/>
                      <a:pt x="649" y="435"/>
                      <a:pt x="649" y="431"/>
                    </a:cubicBezTo>
                    <a:cubicBezTo>
                      <a:pt x="649" y="427"/>
                      <a:pt x="653" y="423"/>
                      <a:pt x="657" y="423"/>
                    </a:cubicBezTo>
                    <a:close/>
                    <a:moveTo>
                      <a:pt x="705" y="423"/>
                    </a:moveTo>
                    <a:lnTo>
                      <a:pt x="714" y="423"/>
                    </a:lnTo>
                    <a:lnTo>
                      <a:pt x="706" y="431"/>
                    </a:lnTo>
                    <a:lnTo>
                      <a:pt x="706" y="424"/>
                    </a:lnTo>
                    <a:cubicBezTo>
                      <a:pt x="706" y="419"/>
                      <a:pt x="710" y="416"/>
                      <a:pt x="714" y="416"/>
                    </a:cubicBezTo>
                    <a:cubicBezTo>
                      <a:pt x="718" y="416"/>
                      <a:pt x="722" y="419"/>
                      <a:pt x="722" y="424"/>
                    </a:cubicBezTo>
                    <a:lnTo>
                      <a:pt x="722" y="431"/>
                    </a:lnTo>
                    <a:cubicBezTo>
                      <a:pt x="722" y="435"/>
                      <a:pt x="718" y="439"/>
                      <a:pt x="714" y="439"/>
                    </a:cubicBezTo>
                    <a:lnTo>
                      <a:pt x="705" y="439"/>
                    </a:lnTo>
                    <a:cubicBezTo>
                      <a:pt x="701" y="439"/>
                      <a:pt x="697" y="435"/>
                      <a:pt x="697" y="431"/>
                    </a:cubicBezTo>
                    <a:cubicBezTo>
                      <a:pt x="697" y="427"/>
                      <a:pt x="701" y="423"/>
                      <a:pt x="705" y="423"/>
                    </a:cubicBezTo>
                    <a:close/>
                    <a:moveTo>
                      <a:pt x="706" y="392"/>
                    </a:moveTo>
                    <a:lnTo>
                      <a:pt x="706" y="376"/>
                    </a:lnTo>
                    <a:cubicBezTo>
                      <a:pt x="706" y="371"/>
                      <a:pt x="710" y="368"/>
                      <a:pt x="714" y="368"/>
                    </a:cubicBezTo>
                    <a:cubicBezTo>
                      <a:pt x="718" y="368"/>
                      <a:pt x="722" y="371"/>
                      <a:pt x="722" y="376"/>
                    </a:cubicBezTo>
                    <a:lnTo>
                      <a:pt x="722" y="392"/>
                    </a:lnTo>
                    <a:cubicBezTo>
                      <a:pt x="722" y="396"/>
                      <a:pt x="718" y="400"/>
                      <a:pt x="714" y="400"/>
                    </a:cubicBezTo>
                    <a:cubicBezTo>
                      <a:pt x="710" y="400"/>
                      <a:pt x="706" y="396"/>
                      <a:pt x="706" y="392"/>
                    </a:cubicBezTo>
                    <a:close/>
                    <a:moveTo>
                      <a:pt x="706" y="344"/>
                    </a:moveTo>
                    <a:lnTo>
                      <a:pt x="706" y="328"/>
                    </a:lnTo>
                    <a:cubicBezTo>
                      <a:pt x="706" y="323"/>
                      <a:pt x="710" y="320"/>
                      <a:pt x="714" y="320"/>
                    </a:cubicBezTo>
                    <a:cubicBezTo>
                      <a:pt x="718" y="320"/>
                      <a:pt x="722" y="323"/>
                      <a:pt x="722" y="328"/>
                    </a:cubicBezTo>
                    <a:lnTo>
                      <a:pt x="722" y="344"/>
                    </a:lnTo>
                    <a:cubicBezTo>
                      <a:pt x="722" y="348"/>
                      <a:pt x="718" y="352"/>
                      <a:pt x="714" y="352"/>
                    </a:cubicBezTo>
                    <a:cubicBezTo>
                      <a:pt x="710" y="352"/>
                      <a:pt x="706" y="348"/>
                      <a:pt x="706" y="344"/>
                    </a:cubicBezTo>
                    <a:close/>
                    <a:moveTo>
                      <a:pt x="706" y="296"/>
                    </a:moveTo>
                    <a:lnTo>
                      <a:pt x="706" y="280"/>
                    </a:lnTo>
                    <a:cubicBezTo>
                      <a:pt x="706" y="275"/>
                      <a:pt x="710" y="272"/>
                      <a:pt x="714" y="272"/>
                    </a:cubicBezTo>
                    <a:cubicBezTo>
                      <a:pt x="718" y="272"/>
                      <a:pt x="722" y="275"/>
                      <a:pt x="722" y="280"/>
                    </a:cubicBezTo>
                    <a:lnTo>
                      <a:pt x="722" y="296"/>
                    </a:lnTo>
                    <a:cubicBezTo>
                      <a:pt x="722" y="300"/>
                      <a:pt x="718" y="304"/>
                      <a:pt x="714" y="304"/>
                    </a:cubicBezTo>
                    <a:cubicBezTo>
                      <a:pt x="710" y="304"/>
                      <a:pt x="706" y="300"/>
                      <a:pt x="706" y="296"/>
                    </a:cubicBezTo>
                    <a:close/>
                    <a:moveTo>
                      <a:pt x="706" y="248"/>
                    </a:moveTo>
                    <a:lnTo>
                      <a:pt x="706" y="232"/>
                    </a:lnTo>
                    <a:cubicBezTo>
                      <a:pt x="706" y="227"/>
                      <a:pt x="710" y="224"/>
                      <a:pt x="714" y="224"/>
                    </a:cubicBezTo>
                    <a:cubicBezTo>
                      <a:pt x="718" y="224"/>
                      <a:pt x="722" y="227"/>
                      <a:pt x="722" y="232"/>
                    </a:cubicBezTo>
                    <a:lnTo>
                      <a:pt x="722" y="248"/>
                    </a:lnTo>
                    <a:cubicBezTo>
                      <a:pt x="722" y="252"/>
                      <a:pt x="718" y="256"/>
                      <a:pt x="714" y="256"/>
                    </a:cubicBezTo>
                    <a:cubicBezTo>
                      <a:pt x="710" y="256"/>
                      <a:pt x="706" y="252"/>
                      <a:pt x="706" y="248"/>
                    </a:cubicBezTo>
                    <a:close/>
                    <a:moveTo>
                      <a:pt x="706" y="200"/>
                    </a:moveTo>
                    <a:lnTo>
                      <a:pt x="706" y="184"/>
                    </a:lnTo>
                    <a:cubicBezTo>
                      <a:pt x="706" y="179"/>
                      <a:pt x="710" y="176"/>
                      <a:pt x="714" y="176"/>
                    </a:cubicBezTo>
                    <a:cubicBezTo>
                      <a:pt x="718" y="176"/>
                      <a:pt x="722" y="179"/>
                      <a:pt x="722" y="184"/>
                    </a:cubicBezTo>
                    <a:lnTo>
                      <a:pt x="722" y="200"/>
                    </a:lnTo>
                    <a:cubicBezTo>
                      <a:pt x="722" y="204"/>
                      <a:pt x="718" y="208"/>
                      <a:pt x="714" y="208"/>
                    </a:cubicBezTo>
                    <a:cubicBezTo>
                      <a:pt x="710" y="208"/>
                      <a:pt x="706" y="204"/>
                      <a:pt x="706" y="200"/>
                    </a:cubicBezTo>
                    <a:close/>
                    <a:moveTo>
                      <a:pt x="706" y="152"/>
                    </a:moveTo>
                    <a:lnTo>
                      <a:pt x="706" y="136"/>
                    </a:lnTo>
                    <a:cubicBezTo>
                      <a:pt x="706" y="131"/>
                      <a:pt x="710" y="128"/>
                      <a:pt x="714" y="128"/>
                    </a:cubicBezTo>
                    <a:cubicBezTo>
                      <a:pt x="718" y="128"/>
                      <a:pt x="722" y="131"/>
                      <a:pt x="722" y="136"/>
                    </a:cubicBezTo>
                    <a:lnTo>
                      <a:pt x="722" y="152"/>
                    </a:lnTo>
                    <a:cubicBezTo>
                      <a:pt x="722" y="156"/>
                      <a:pt x="718" y="160"/>
                      <a:pt x="714" y="160"/>
                    </a:cubicBezTo>
                    <a:cubicBezTo>
                      <a:pt x="710" y="160"/>
                      <a:pt x="706" y="156"/>
                      <a:pt x="706" y="152"/>
                    </a:cubicBezTo>
                    <a:close/>
                    <a:moveTo>
                      <a:pt x="706" y="104"/>
                    </a:moveTo>
                    <a:lnTo>
                      <a:pt x="706" y="88"/>
                    </a:lnTo>
                    <a:cubicBezTo>
                      <a:pt x="706" y="83"/>
                      <a:pt x="710" y="80"/>
                      <a:pt x="714" y="80"/>
                    </a:cubicBezTo>
                    <a:cubicBezTo>
                      <a:pt x="718" y="80"/>
                      <a:pt x="722" y="83"/>
                      <a:pt x="722" y="88"/>
                    </a:cubicBezTo>
                    <a:lnTo>
                      <a:pt x="722" y="104"/>
                    </a:lnTo>
                    <a:cubicBezTo>
                      <a:pt x="722" y="108"/>
                      <a:pt x="718" y="112"/>
                      <a:pt x="714" y="112"/>
                    </a:cubicBezTo>
                    <a:cubicBezTo>
                      <a:pt x="710" y="112"/>
                      <a:pt x="706" y="108"/>
                      <a:pt x="706" y="104"/>
                    </a:cubicBezTo>
                    <a:close/>
                    <a:moveTo>
                      <a:pt x="706" y="56"/>
                    </a:moveTo>
                    <a:lnTo>
                      <a:pt x="706" y="40"/>
                    </a:lnTo>
                    <a:cubicBezTo>
                      <a:pt x="706" y="35"/>
                      <a:pt x="710" y="32"/>
                      <a:pt x="714" y="32"/>
                    </a:cubicBezTo>
                    <a:cubicBezTo>
                      <a:pt x="718" y="32"/>
                      <a:pt x="722" y="35"/>
                      <a:pt x="722" y="40"/>
                    </a:cubicBezTo>
                    <a:lnTo>
                      <a:pt x="722" y="56"/>
                    </a:lnTo>
                    <a:cubicBezTo>
                      <a:pt x="722" y="60"/>
                      <a:pt x="718" y="64"/>
                      <a:pt x="714" y="64"/>
                    </a:cubicBezTo>
                    <a:cubicBezTo>
                      <a:pt x="710" y="64"/>
                      <a:pt x="706" y="60"/>
                      <a:pt x="706" y="56"/>
                    </a:cubicBezTo>
                    <a:close/>
                    <a:moveTo>
                      <a:pt x="706" y="8"/>
                    </a:moveTo>
                    <a:lnTo>
                      <a:pt x="706" y="8"/>
                    </a:lnTo>
                    <a:lnTo>
                      <a:pt x="714" y="16"/>
                    </a:lnTo>
                    <a:lnTo>
                      <a:pt x="698" y="16"/>
                    </a:lnTo>
                    <a:cubicBezTo>
                      <a:pt x="694" y="16"/>
                      <a:pt x="690" y="12"/>
                      <a:pt x="690" y="8"/>
                    </a:cubicBezTo>
                    <a:cubicBezTo>
                      <a:pt x="690" y="3"/>
                      <a:pt x="694" y="0"/>
                      <a:pt x="698" y="0"/>
                    </a:cubicBezTo>
                    <a:lnTo>
                      <a:pt x="714" y="0"/>
                    </a:lnTo>
                    <a:cubicBezTo>
                      <a:pt x="718" y="0"/>
                      <a:pt x="722" y="3"/>
                      <a:pt x="722" y="8"/>
                    </a:cubicBezTo>
                    <a:cubicBezTo>
                      <a:pt x="722" y="12"/>
                      <a:pt x="718" y="16"/>
                      <a:pt x="714" y="16"/>
                    </a:cubicBezTo>
                    <a:cubicBezTo>
                      <a:pt x="710" y="16"/>
                      <a:pt x="706" y="12"/>
                      <a:pt x="706" y="8"/>
                    </a:cubicBezTo>
                    <a:close/>
                    <a:moveTo>
                      <a:pt x="666" y="16"/>
                    </a:moveTo>
                    <a:lnTo>
                      <a:pt x="650" y="16"/>
                    </a:lnTo>
                    <a:cubicBezTo>
                      <a:pt x="646" y="16"/>
                      <a:pt x="642" y="12"/>
                      <a:pt x="642" y="8"/>
                    </a:cubicBezTo>
                    <a:cubicBezTo>
                      <a:pt x="642" y="3"/>
                      <a:pt x="646" y="0"/>
                      <a:pt x="650" y="0"/>
                    </a:cubicBezTo>
                    <a:lnTo>
                      <a:pt x="666" y="0"/>
                    </a:lnTo>
                    <a:cubicBezTo>
                      <a:pt x="671" y="0"/>
                      <a:pt x="674" y="3"/>
                      <a:pt x="674" y="8"/>
                    </a:cubicBezTo>
                    <a:cubicBezTo>
                      <a:pt x="674" y="12"/>
                      <a:pt x="671" y="16"/>
                      <a:pt x="666" y="16"/>
                    </a:cubicBezTo>
                    <a:close/>
                    <a:moveTo>
                      <a:pt x="618" y="16"/>
                    </a:moveTo>
                    <a:lnTo>
                      <a:pt x="602" y="16"/>
                    </a:lnTo>
                    <a:cubicBezTo>
                      <a:pt x="598" y="16"/>
                      <a:pt x="594" y="12"/>
                      <a:pt x="594" y="8"/>
                    </a:cubicBezTo>
                    <a:cubicBezTo>
                      <a:pt x="594" y="3"/>
                      <a:pt x="598" y="0"/>
                      <a:pt x="602" y="0"/>
                    </a:cubicBezTo>
                    <a:lnTo>
                      <a:pt x="618" y="0"/>
                    </a:lnTo>
                    <a:cubicBezTo>
                      <a:pt x="623" y="0"/>
                      <a:pt x="626" y="3"/>
                      <a:pt x="626" y="8"/>
                    </a:cubicBezTo>
                    <a:cubicBezTo>
                      <a:pt x="626" y="12"/>
                      <a:pt x="623" y="16"/>
                      <a:pt x="618" y="16"/>
                    </a:cubicBezTo>
                    <a:close/>
                    <a:moveTo>
                      <a:pt x="570" y="16"/>
                    </a:moveTo>
                    <a:lnTo>
                      <a:pt x="554" y="16"/>
                    </a:lnTo>
                    <a:cubicBezTo>
                      <a:pt x="550" y="16"/>
                      <a:pt x="546" y="12"/>
                      <a:pt x="546" y="8"/>
                    </a:cubicBezTo>
                    <a:cubicBezTo>
                      <a:pt x="546" y="3"/>
                      <a:pt x="550" y="0"/>
                      <a:pt x="554" y="0"/>
                    </a:cubicBezTo>
                    <a:lnTo>
                      <a:pt x="570" y="0"/>
                    </a:lnTo>
                    <a:cubicBezTo>
                      <a:pt x="575" y="0"/>
                      <a:pt x="578" y="3"/>
                      <a:pt x="578" y="8"/>
                    </a:cubicBezTo>
                    <a:cubicBezTo>
                      <a:pt x="578" y="12"/>
                      <a:pt x="575" y="16"/>
                      <a:pt x="570" y="16"/>
                    </a:cubicBezTo>
                    <a:close/>
                    <a:moveTo>
                      <a:pt x="522" y="16"/>
                    </a:moveTo>
                    <a:lnTo>
                      <a:pt x="506" y="16"/>
                    </a:lnTo>
                    <a:cubicBezTo>
                      <a:pt x="502" y="16"/>
                      <a:pt x="498" y="12"/>
                      <a:pt x="498" y="8"/>
                    </a:cubicBezTo>
                    <a:cubicBezTo>
                      <a:pt x="498" y="3"/>
                      <a:pt x="502" y="0"/>
                      <a:pt x="506" y="0"/>
                    </a:cubicBezTo>
                    <a:lnTo>
                      <a:pt x="522" y="0"/>
                    </a:lnTo>
                    <a:cubicBezTo>
                      <a:pt x="527" y="0"/>
                      <a:pt x="530" y="3"/>
                      <a:pt x="530" y="8"/>
                    </a:cubicBezTo>
                    <a:cubicBezTo>
                      <a:pt x="530" y="12"/>
                      <a:pt x="527" y="16"/>
                      <a:pt x="522" y="16"/>
                    </a:cubicBezTo>
                    <a:close/>
                    <a:moveTo>
                      <a:pt x="474" y="16"/>
                    </a:moveTo>
                    <a:lnTo>
                      <a:pt x="458" y="16"/>
                    </a:lnTo>
                    <a:cubicBezTo>
                      <a:pt x="454" y="16"/>
                      <a:pt x="450" y="12"/>
                      <a:pt x="450" y="8"/>
                    </a:cubicBezTo>
                    <a:cubicBezTo>
                      <a:pt x="450" y="3"/>
                      <a:pt x="454" y="0"/>
                      <a:pt x="458" y="0"/>
                    </a:cubicBezTo>
                    <a:lnTo>
                      <a:pt x="474" y="0"/>
                    </a:lnTo>
                    <a:cubicBezTo>
                      <a:pt x="479" y="0"/>
                      <a:pt x="482" y="3"/>
                      <a:pt x="482" y="8"/>
                    </a:cubicBezTo>
                    <a:cubicBezTo>
                      <a:pt x="482" y="12"/>
                      <a:pt x="479" y="16"/>
                      <a:pt x="474" y="16"/>
                    </a:cubicBezTo>
                    <a:close/>
                    <a:moveTo>
                      <a:pt x="426" y="16"/>
                    </a:moveTo>
                    <a:lnTo>
                      <a:pt x="410" y="16"/>
                    </a:lnTo>
                    <a:cubicBezTo>
                      <a:pt x="406" y="16"/>
                      <a:pt x="402" y="12"/>
                      <a:pt x="402" y="8"/>
                    </a:cubicBezTo>
                    <a:cubicBezTo>
                      <a:pt x="402" y="3"/>
                      <a:pt x="406" y="0"/>
                      <a:pt x="410" y="0"/>
                    </a:cubicBezTo>
                    <a:lnTo>
                      <a:pt x="426" y="0"/>
                    </a:lnTo>
                    <a:cubicBezTo>
                      <a:pt x="431" y="0"/>
                      <a:pt x="434" y="3"/>
                      <a:pt x="434" y="8"/>
                    </a:cubicBezTo>
                    <a:cubicBezTo>
                      <a:pt x="434" y="12"/>
                      <a:pt x="431" y="16"/>
                      <a:pt x="426" y="16"/>
                    </a:cubicBezTo>
                    <a:close/>
                    <a:moveTo>
                      <a:pt x="378" y="16"/>
                    </a:moveTo>
                    <a:lnTo>
                      <a:pt x="362" y="16"/>
                    </a:lnTo>
                    <a:cubicBezTo>
                      <a:pt x="358" y="16"/>
                      <a:pt x="354" y="12"/>
                      <a:pt x="354" y="8"/>
                    </a:cubicBezTo>
                    <a:cubicBezTo>
                      <a:pt x="354" y="3"/>
                      <a:pt x="358" y="0"/>
                      <a:pt x="362" y="0"/>
                    </a:cubicBezTo>
                    <a:lnTo>
                      <a:pt x="378" y="0"/>
                    </a:lnTo>
                    <a:cubicBezTo>
                      <a:pt x="383" y="0"/>
                      <a:pt x="386" y="3"/>
                      <a:pt x="386" y="8"/>
                    </a:cubicBezTo>
                    <a:cubicBezTo>
                      <a:pt x="386" y="12"/>
                      <a:pt x="383" y="16"/>
                      <a:pt x="378" y="16"/>
                    </a:cubicBezTo>
                    <a:close/>
                    <a:moveTo>
                      <a:pt x="330" y="16"/>
                    </a:moveTo>
                    <a:lnTo>
                      <a:pt x="314" y="16"/>
                    </a:lnTo>
                    <a:cubicBezTo>
                      <a:pt x="310" y="16"/>
                      <a:pt x="306" y="12"/>
                      <a:pt x="306" y="8"/>
                    </a:cubicBezTo>
                    <a:cubicBezTo>
                      <a:pt x="306" y="3"/>
                      <a:pt x="310" y="0"/>
                      <a:pt x="314" y="0"/>
                    </a:cubicBezTo>
                    <a:lnTo>
                      <a:pt x="330" y="0"/>
                    </a:lnTo>
                    <a:cubicBezTo>
                      <a:pt x="335" y="0"/>
                      <a:pt x="338" y="3"/>
                      <a:pt x="338" y="8"/>
                    </a:cubicBezTo>
                    <a:cubicBezTo>
                      <a:pt x="338" y="12"/>
                      <a:pt x="335" y="16"/>
                      <a:pt x="330" y="16"/>
                    </a:cubicBezTo>
                    <a:close/>
                    <a:moveTo>
                      <a:pt x="282" y="16"/>
                    </a:moveTo>
                    <a:lnTo>
                      <a:pt x="266" y="16"/>
                    </a:lnTo>
                    <a:cubicBezTo>
                      <a:pt x="262" y="16"/>
                      <a:pt x="258" y="12"/>
                      <a:pt x="258" y="8"/>
                    </a:cubicBezTo>
                    <a:cubicBezTo>
                      <a:pt x="258" y="3"/>
                      <a:pt x="262" y="0"/>
                      <a:pt x="266" y="0"/>
                    </a:cubicBezTo>
                    <a:lnTo>
                      <a:pt x="282" y="0"/>
                    </a:lnTo>
                    <a:cubicBezTo>
                      <a:pt x="287" y="0"/>
                      <a:pt x="290" y="3"/>
                      <a:pt x="290" y="8"/>
                    </a:cubicBezTo>
                    <a:cubicBezTo>
                      <a:pt x="290" y="12"/>
                      <a:pt x="287" y="16"/>
                      <a:pt x="282" y="16"/>
                    </a:cubicBezTo>
                    <a:close/>
                    <a:moveTo>
                      <a:pt x="234" y="16"/>
                    </a:moveTo>
                    <a:lnTo>
                      <a:pt x="218" y="16"/>
                    </a:lnTo>
                    <a:cubicBezTo>
                      <a:pt x="214" y="16"/>
                      <a:pt x="210" y="12"/>
                      <a:pt x="210" y="8"/>
                    </a:cubicBezTo>
                    <a:cubicBezTo>
                      <a:pt x="210" y="3"/>
                      <a:pt x="214" y="0"/>
                      <a:pt x="218" y="0"/>
                    </a:cubicBezTo>
                    <a:lnTo>
                      <a:pt x="234" y="0"/>
                    </a:lnTo>
                    <a:cubicBezTo>
                      <a:pt x="239" y="0"/>
                      <a:pt x="242" y="3"/>
                      <a:pt x="242" y="8"/>
                    </a:cubicBezTo>
                    <a:cubicBezTo>
                      <a:pt x="242" y="12"/>
                      <a:pt x="239" y="16"/>
                      <a:pt x="234" y="16"/>
                    </a:cubicBezTo>
                    <a:close/>
                    <a:moveTo>
                      <a:pt x="186" y="16"/>
                    </a:moveTo>
                    <a:lnTo>
                      <a:pt x="170" y="16"/>
                    </a:lnTo>
                    <a:cubicBezTo>
                      <a:pt x="166" y="16"/>
                      <a:pt x="162" y="12"/>
                      <a:pt x="162" y="8"/>
                    </a:cubicBezTo>
                    <a:cubicBezTo>
                      <a:pt x="162" y="3"/>
                      <a:pt x="166" y="0"/>
                      <a:pt x="170" y="0"/>
                    </a:cubicBezTo>
                    <a:lnTo>
                      <a:pt x="186" y="0"/>
                    </a:lnTo>
                    <a:cubicBezTo>
                      <a:pt x="191" y="0"/>
                      <a:pt x="194" y="3"/>
                      <a:pt x="194" y="8"/>
                    </a:cubicBezTo>
                    <a:cubicBezTo>
                      <a:pt x="194" y="12"/>
                      <a:pt x="191" y="16"/>
                      <a:pt x="186" y="16"/>
                    </a:cubicBezTo>
                    <a:close/>
                    <a:moveTo>
                      <a:pt x="138" y="16"/>
                    </a:moveTo>
                    <a:lnTo>
                      <a:pt x="122" y="16"/>
                    </a:lnTo>
                    <a:cubicBezTo>
                      <a:pt x="118" y="16"/>
                      <a:pt x="114" y="12"/>
                      <a:pt x="114" y="8"/>
                    </a:cubicBezTo>
                    <a:cubicBezTo>
                      <a:pt x="114" y="3"/>
                      <a:pt x="118" y="0"/>
                      <a:pt x="122" y="0"/>
                    </a:cubicBezTo>
                    <a:lnTo>
                      <a:pt x="138" y="0"/>
                    </a:lnTo>
                    <a:cubicBezTo>
                      <a:pt x="143" y="0"/>
                      <a:pt x="146" y="3"/>
                      <a:pt x="146" y="8"/>
                    </a:cubicBezTo>
                    <a:cubicBezTo>
                      <a:pt x="146" y="12"/>
                      <a:pt x="143" y="16"/>
                      <a:pt x="138" y="16"/>
                    </a:cubicBezTo>
                    <a:close/>
                    <a:moveTo>
                      <a:pt x="90" y="16"/>
                    </a:moveTo>
                    <a:lnTo>
                      <a:pt x="74" y="16"/>
                    </a:lnTo>
                    <a:cubicBezTo>
                      <a:pt x="70" y="16"/>
                      <a:pt x="66" y="12"/>
                      <a:pt x="66" y="8"/>
                    </a:cubicBezTo>
                    <a:cubicBezTo>
                      <a:pt x="66" y="3"/>
                      <a:pt x="70" y="0"/>
                      <a:pt x="74" y="0"/>
                    </a:cubicBezTo>
                    <a:lnTo>
                      <a:pt x="90" y="0"/>
                    </a:lnTo>
                    <a:cubicBezTo>
                      <a:pt x="95" y="0"/>
                      <a:pt x="98" y="3"/>
                      <a:pt x="98" y="8"/>
                    </a:cubicBezTo>
                    <a:cubicBezTo>
                      <a:pt x="98" y="12"/>
                      <a:pt x="95" y="16"/>
                      <a:pt x="90" y="16"/>
                    </a:cubicBezTo>
                    <a:close/>
                    <a:moveTo>
                      <a:pt x="42" y="16"/>
                    </a:moveTo>
                    <a:lnTo>
                      <a:pt x="26" y="16"/>
                    </a:lnTo>
                    <a:cubicBezTo>
                      <a:pt x="22" y="16"/>
                      <a:pt x="18" y="12"/>
                      <a:pt x="18" y="8"/>
                    </a:cubicBezTo>
                    <a:cubicBezTo>
                      <a:pt x="18" y="3"/>
                      <a:pt x="22" y="0"/>
                      <a:pt x="26" y="0"/>
                    </a:cubicBezTo>
                    <a:lnTo>
                      <a:pt x="42" y="0"/>
                    </a:lnTo>
                    <a:cubicBezTo>
                      <a:pt x="47" y="0"/>
                      <a:pt x="50" y="3"/>
                      <a:pt x="50" y="8"/>
                    </a:cubicBezTo>
                    <a:cubicBezTo>
                      <a:pt x="50" y="12"/>
                      <a:pt x="47" y="16"/>
                      <a:pt x="42" y="16"/>
                    </a:cubicBezTo>
                    <a:close/>
                  </a:path>
                </a:pathLst>
              </a:custGeom>
              <a:solidFill>
                <a:srgbClr val="000000"/>
              </a:solidFill>
              <a:ln w="15875">
                <a:solidFill>
                  <a:srgbClr val="000000"/>
                </a:solidFill>
                <a:bevel/>
                <a:headEnd/>
                <a:tailEnd/>
              </a:ln>
            </p:spPr>
            <p:txBody>
              <a:bodyPr/>
              <a:lstStyle/>
              <a:p>
                <a:endParaRPr lang="nb-NO"/>
              </a:p>
            </p:txBody>
          </p:sp>
          <p:sp>
            <p:nvSpPr>
              <p:cNvPr id="53523" name="Rectangle 16">
                <a:extLst>
                  <a:ext uri="{FF2B5EF4-FFF2-40B4-BE49-F238E27FC236}">
                    <a16:creationId xmlns:a16="http://schemas.microsoft.com/office/drawing/2014/main" id="{E47FC97A-F376-D8D6-9231-933C42FE525A}"/>
                  </a:ext>
                </a:extLst>
              </p:cNvPr>
              <p:cNvSpPr>
                <a:spLocks noChangeArrowheads="1"/>
              </p:cNvSpPr>
              <p:nvPr/>
            </p:nvSpPr>
            <p:spPr bwMode="auto">
              <a:xfrm>
                <a:off x="3918" y="2380"/>
                <a:ext cx="393"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solidFill>
                      <a:srgbClr val="000000"/>
                    </a:solidFill>
                  </a:rPr>
                  <a:t>Produksjonsplanlegging</a:t>
                </a:r>
                <a:endParaRPr lang="en-US" altLang="nb-NO" sz="1000"/>
              </a:p>
            </p:txBody>
          </p:sp>
        </p:grpSp>
        <p:grpSp>
          <p:nvGrpSpPr>
            <p:cNvPr id="53258" name="Group 17">
              <a:extLst>
                <a:ext uri="{FF2B5EF4-FFF2-40B4-BE49-F238E27FC236}">
                  <a16:creationId xmlns:a16="http://schemas.microsoft.com/office/drawing/2014/main" id="{F1437481-EF89-5E40-48D1-EEEC3529B91A}"/>
                </a:ext>
              </a:extLst>
            </p:cNvPr>
            <p:cNvGrpSpPr>
              <a:grpSpLocks/>
            </p:cNvGrpSpPr>
            <p:nvPr/>
          </p:nvGrpSpPr>
          <p:grpSpPr bwMode="auto">
            <a:xfrm>
              <a:off x="5171" y="1135"/>
              <a:ext cx="385" cy="321"/>
              <a:chOff x="3251" y="859"/>
              <a:chExt cx="385" cy="321"/>
            </a:xfrm>
          </p:grpSpPr>
          <p:sp>
            <p:nvSpPr>
              <p:cNvPr id="53520" name="Freeform 18">
                <a:extLst>
                  <a:ext uri="{FF2B5EF4-FFF2-40B4-BE49-F238E27FC236}">
                    <a16:creationId xmlns:a16="http://schemas.microsoft.com/office/drawing/2014/main" id="{FDE9CABA-A4C5-0298-02EF-5A5658F3B35A}"/>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21" name="Rectangle 19">
                <a:extLst>
                  <a:ext uri="{FF2B5EF4-FFF2-40B4-BE49-F238E27FC236}">
                    <a16:creationId xmlns:a16="http://schemas.microsoft.com/office/drawing/2014/main" id="{C91742DF-0F3F-E549-FCE3-5D4C16D56781}"/>
                  </a:ext>
                </a:extLst>
              </p:cNvPr>
              <p:cNvSpPr>
                <a:spLocks noChangeAspect="1" noChangeArrowheads="1"/>
              </p:cNvSpPr>
              <p:nvPr/>
            </p:nvSpPr>
            <p:spPr bwMode="auto">
              <a:xfrm>
                <a:off x="3322" y="981"/>
                <a:ext cx="18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t>Foretak</a:t>
                </a:r>
              </a:p>
            </p:txBody>
          </p:sp>
        </p:grpSp>
        <p:sp>
          <p:nvSpPr>
            <p:cNvPr id="53259" name="Line 20">
              <a:extLst>
                <a:ext uri="{FF2B5EF4-FFF2-40B4-BE49-F238E27FC236}">
                  <a16:creationId xmlns:a16="http://schemas.microsoft.com/office/drawing/2014/main" id="{90FD30D5-E620-2523-7455-814CAB3DC842}"/>
                </a:ext>
              </a:extLst>
            </p:cNvPr>
            <p:cNvSpPr>
              <a:spLocks noChangeShapeType="1"/>
            </p:cNvSpPr>
            <p:nvPr/>
          </p:nvSpPr>
          <p:spPr bwMode="auto">
            <a:xfrm>
              <a:off x="2970" y="1383"/>
              <a:ext cx="553" cy="1341"/>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53260" name="Line 21">
              <a:extLst>
                <a:ext uri="{FF2B5EF4-FFF2-40B4-BE49-F238E27FC236}">
                  <a16:creationId xmlns:a16="http://schemas.microsoft.com/office/drawing/2014/main" id="{33D0BDAD-7458-B875-AA2A-59F7419D0969}"/>
                </a:ext>
              </a:extLst>
            </p:cNvPr>
            <p:cNvSpPr>
              <a:spLocks noChangeShapeType="1"/>
            </p:cNvSpPr>
            <p:nvPr/>
          </p:nvSpPr>
          <p:spPr bwMode="auto">
            <a:xfrm flipH="1">
              <a:off x="2573" y="1389"/>
              <a:ext cx="186" cy="1329"/>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53261" name="Line 22">
              <a:extLst>
                <a:ext uri="{FF2B5EF4-FFF2-40B4-BE49-F238E27FC236}">
                  <a16:creationId xmlns:a16="http://schemas.microsoft.com/office/drawing/2014/main" id="{D8FE8F2F-2154-BE27-FB20-F9FCAB4FC24A}"/>
                </a:ext>
              </a:extLst>
            </p:cNvPr>
            <p:cNvSpPr>
              <a:spLocks noChangeShapeType="1"/>
            </p:cNvSpPr>
            <p:nvPr/>
          </p:nvSpPr>
          <p:spPr bwMode="auto">
            <a:xfrm flipH="1">
              <a:off x="1646" y="1390"/>
              <a:ext cx="923" cy="1298"/>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53262" name="Line 23">
              <a:extLst>
                <a:ext uri="{FF2B5EF4-FFF2-40B4-BE49-F238E27FC236}">
                  <a16:creationId xmlns:a16="http://schemas.microsoft.com/office/drawing/2014/main" id="{90EB6912-B18C-F62C-4797-F3AEB1A9972C}"/>
                </a:ext>
              </a:extLst>
            </p:cNvPr>
            <p:cNvSpPr>
              <a:spLocks noChangeShapeType="1"/>
            </p:cNvSpPr>
            <p:nvPr/>
          </p:nvSpPr>
          <p:spPr bwMode="auto">
            <a:xfrm flipH="1">
              <a:off x="700" y="1384"/>
              <a:ext cx="1860" cy="1304"/>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53263" name="Freeform 24">
              <a:extLst>
                <a:ext uri="{FF2B5EF4-FFF2-40B4-BE49-F238E27FC236}">
                  <a16:creationId xmlns:a16="http://schemas.microsoft.com/office/drawing/2014/main" id="{49306CA2-FDF0-826B-0FB6-D5F93A8ED719}"/>
                </a:ext>
              </a:extLst>
            </p:cNvPr>
            <p:cNvSpPr>
              <a:spLocks/>
            </p:cNvSpPr>
            <p:nvPr/>
          </p:nvSpPr>
          <p:spPr bwMode="auto">
            <a:xfrm rot="388214">
              <a:off x="3237" y="1198"/>
              <a:ext cx="1916" cy="125"/>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53264" name="Freeform 25">
              <a:extLst>
                <a:ext uri="{FF2B5EF4-FFF2-40B4-BE49-F238E27FC236}">
                  <a16:creationId xmlns:a16="http://schemas.microsoft.com/office/drawing/2014/main" id="{8F8D75CC-E472-52F1-D8A9-CD3C64CB08AC}"/>
                </a:ext>
              </a:extLst>
            </p:cNvPr>
            <p:cNvSpPr>
              <a:spLocks/>
            </p:cNvSpPr>
            <p:nvPr/>
          </p:nvSpPr>
          <p:spPr bwMode="auto">
            <a:xfrm rot="323359">
              <a:off x="662" y="1237"/>
              <a:ext cx="1881" cy="120"/>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53265" name="Text Box 26">
              <a:extLst>
                <a:ext uri="{FF2B5EF4-FFF2-40B4-BE49-F238E27FC236}">
                  <a16:creationId xmlns:a16="http://schemas.microsoft.com/office/drawing/2014/main" id="{146D2B4A-FAB3-77FF-F042-7BECA2C3A220}"/>
                </a:ext>
              </a:extLst>
            </p:cNvPr>
            <p:cNvSpPr txBox="1">
              <a:spLocks noChangeArrowheads="1"/>
            </p:cNvSpPr>
            <p:nvPr/>
          </p:nvSpPr>
          <p:spPr bwMode="auto">
            <a:xfrm>
              <a:off x="4366" y="1004"/>
              <a:ext cx="550" cy="180"/>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100">
                  <a:solidFill>
                    <a:schemeClr val="tx1"/>
                  </a:solidFill>
                  <a:latin typeface="Arial" panose="020B0604020202020204" pitchFamily="34" charset="0"/>
                  <a:ea typeface="ＭＳ Ｐゴシック" panose="020B0600070205080204" pitchFamily="34" charset="-128"/>
                </a:rPr>
                <a:t>90/60/30 dagers prognose</a:t>
              </a:r>
            </a:p>
          </p:txBody>
        </p:sp>
        <p:sp>
          <p:nvSpPr>
            <p:cNvPr id="53266" name="Text Box 27">
              <a:extLst>
                <a:ext uri="{FF2B5EF4-FFF2-40B4-BE49-F238E27FC236}">
                  <a16:creationId xmlns:a16="http://schemas.microsoft.com/office/drawing/2014/main" id="{C2DF47A7-5DAB-9CDE-1CA9-BB9A1CD6E32C}"/>
                </a:ext>
              </a:extLst>
            </p:cNvPr>
            <p:cNvSpPr txBox="1">
              <a:spLocks noChangeArrowheads="1"/>
            </p:cNvSpPr>
            <p:nvPr/>
          </p:nvSpPr>
          <p:spPr bwMode="auto">
            <a:xfrm>
              <a:off x="3371" y="1131"/>
              <a:ext cx="573" cy="180"/>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100">
                  <a:solidFill>
                    <a:schemeClr val="tx1"/>
                  </a:solidFill>
                  <a:latin typeface="Arial" panose="020B0604020202020204" pitchFamily="34" charset="0"/>
                  <a:ea typeface="ＭＳ Ｐゴシック" panose="020B0600070205080204" pitchFamily="34" charset="-128"/>
                </a:rPr>
                <a:t>Daglig leveranse-skjema</a:t>
              </a:r>
            </a:p>
          </p:txBody>
        </p:sp>
        <p:sp>
          <p:nvSpPr>
            <p:cNvPr id="53267" name="Text Box 28">
              <a:extLst>
                <a:ext uri="{FF2B5EF4-FFF2-40B4-BE49-F238E27FC236}">
                  <a16:creationId xmlns:a16="http://schemas.microsoft.com/office/drawing/2014/main" id="{388F6A01-7752-6A8E-69E6-B7A5687B8544}"/>
                </a:ext>
              </a:extLst>
            </p:cNvPr>
            <p:cNvSpPr txBox="1">
              <a:spLocks noChangeArrowheads="1"/>
            </p:cNvSpPr>
            <p:nvPr/>
          </p:nvSpPr>
          <p:spPr bwMode="auto">
            <a:xfrm>
              <a:off x="947" y="1186"/>
              <a:ext cx="376" cy="180"/>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100">
                  <a:solidFill>
                    <a:schemeClr val="tx1"/>
                  </a:solidFill>
                  <a:latin typeface="Arial" panose="020B0604020202020204" pitchFamily="34" charset="0"/>
                  <a:ea typeface="ＭＳ Ｐゴシック" panose="020B0600070205080204" pitchFamily="34" charset="-128"/>
                </a:rPr>
                <a:t>Daglige fax</a:t>
              </a:r>
            </a:p>
          </p:txBody>
        </p:sp>
        <p:sp>
          <p:nvSpPr>
            <p:cNvPr id="53268" name="Text Box 29">
              <a:extLst>
                <a:ext uri="{FF2B5EF4-FFF2-40B4-BE49-F238E27FC236}">
                  <a16:creationId xmlns:a16="http://schemas.microsoft.com/office/drawing/2014/main" id="{A3431EA8-22EF-5603-CA7A-178B3B679CB0}"/>
                </a:ext>
              </a:extLst>
            </p:cNvPr>
            <p:cNvSpPr txBox="1">
              <a:spLocks noChangeArrowheads="1"/>
            </p:cNvSpPr>
            <p:nvPr/>
          </p:nvSpPr>
          <p:spPr bwMode="auto">
            <a:xfrm>
              <a:off x="4152" y="2024"/>
              <a:ext cx="598" cy="329"/>
            </a:xfrm>
            <a:prstGeom prst="rect">
              <a:avLst/>
            </a:prstGeom>
            <a:solidFill>
              <a:schemeClr val="bg1"/>
            </a:solidFill>
            <a:ln w="12700">
              <a:solidFill>
                <a:schemeClr val="tx1"/>
              </a:solidFill>
              <a:miter lim="800000"/>
              <a:headEnd/>
              <a:tailEnd/>
            </a:ln>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700">
                  <a:solidFill>
                    <a:schemeClr val="tx1"/>
                  </a:solidFill>
                  <a:latin typeface="Arial" panose="020B0604020202020204" pitchFamily="34" charset="0"/>
                  <a:ea typeface="ＭＳ Ｐゴシック" panose="020B0600070205080204" pitchFamily="34" charset="-128"/>
                </a:rPr>
                <a:t>Daglig leveranse-skjema</a:t>
              </a:r>
            </a:p>
          </p:txBody>
        </p:sp>
        <p:sp>
          <p:nvSpPr>
            <p:cNvPr id="53269" name="Text Box 30">
              <a:extLst>
                <a:ext uri="{FF2B5EF4-FFF2-40B4-BE49-F238E27FC236}">
                  <a16:creationId xmlns:a16="http://schemas.microsoft.com/office/drawing/2014/main" id="{6619235C-C639-CFC1-EF22-7665FED29AB4}"/>
                </a:ext>
              </a:extLst>
            </p:cNvPr>
            <p:cNvSpPr txBox="1">
              <a:spLocks noChangeArrowheads="1"/>
            </p:cNvSpPr>
            <p:nvPr/>
          </p:nvSpPr>
          <p:spPr bwMode="auto">
            <a:xfrm>
              <a:off x="1607" y="1841"/>
              <a:ext cx="2219" cy="148"/>
            </a:xfrm>
            <a:prstGeom prst="rect">
              <a:avLst/>
            </a:prstGeom>
            <a:solidFill>
              <a:schemeClr val="bg1"/>
            </a:solidFill>
            <a:ln w="12700">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700">
                  <a:solidFill>
                    <a:schemeClr val="tx1"/>
                  </a:solidFill>
                  <a:latin typeface="Arial" panose="020B0604020202020204" pitchFamily="34" charset="0"/>
                  <a:ea typeface="ＭＳ Ｐゴシック" panose="020B0600070205080204" pitchFamily="34" charset="-128"/>
                </a:rPr>
                <a:t>Ukentlig produksjonsskjema</a:t>
              </a:r>
            </a:p>
          </p:txBody>
        </p:sp>
        <p:grpSp>
          <p:nvGrpSpPr>
            <p:cNvPr id="53270" name="Group 31">
              <a:extLst>
                <a:ext uri="{FF2B5EF4-FFF2-40B4-BE49-F238E27FC236}">
                  <a16:creationId xmlns:a16="http://schemas.microsoft.com/office/drawing/2014/main" id="{85149184-C53D-E479-C7C8-867DF306E7ED}"/>
                </a:ext>
              </a:extLst>
            </p:cNvPr>
            <p:cNvGrpSpPr>
              <a:grpSpLocks/>
            </p:cNvGrpSpPr>
            <p:nvPr/>
          </p:nvGrpSpPr>
          <p:grpSpPr bwMode="auto">
            <a:xfrm>
              <a:off x="5086" y="2180"/>
              <a:ext cx="515" cy="272"/>
              <a:chOff x="5086" y="2504"/>
              <a:chExt cx="515" cy="272"/>
            </a:xfrm>
          </p:grpSpPr>
          <p:grpSp>
            <p:nvGrpSpPr>
              <p:cNvPr id="53510" name="Group 32">
                <a:extLst>
                  <a:ext uri="{FF2B5EF4-FFF2-40B4-BE49-F238E27FC236}">
                    <a16:creationId xmlns:a16="http://schemas.microsoft.com/office/drawing/2014/main" id="{BC40CE65-4B02-4D7A-B391-84BE7440D04C}"/>
                  </a:ext>
                </a:extLst>
              </p:cNvPr>
              <p:cNvGrpSpPr>
                <a:grpSpLocks/>
              </p:cNvGrpSpPr>
              <p:nvPr/>
            </p:nvGrpSpPr>
            <p:grpSpPr bwMode="auto">
              <a:xfrm>
                <a:off x="5148" y="2504"/>
                <a:ext cx="453" cy="272"/>
                <a:chOff x="5004" y="937"/>
                <a:chExt cx="453" cy="272"/>
              </a:xfrm>
            </p:grpSpPr>
            <p:sp>
              <p:nvSpPr>
                <p:cNvPr id="53512" name="Freeform 33">
                  <a:extLst>
                    <a:ext uri="{FF2B5EF4-FFF2-40B4-BE49-F238E27FC236}">
                      <a16:creationId xmlns:a16="http://schemas.microsoft.com/office/drawing/2014/main" id="{C51BD4CF-E8D1-DE8B-A922-47948BBA461C}"/>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513" name="Freeform 34">
                  <a:extLst>
                    <a:ext uri="{FF2B5EF4-FFF2-40B4-BE49-F238E27FC236}">
                      <a16:creationId xmlns:a16="http://schemas.microsoft.com/office/drawing/2014/main" id="{A442C86B-3548-8F97-CD1A-9660C4950172}"/>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14" name="Rectangle 35">
                  <a:extLst>
                    <a:ext uri="{FF2B5EF4-FFF2-40B4-BE49-F238E27FC236}">
                      <a16:creationId xmlns:a16="http://schemas.microsoft.com/office/drawing/2014/main" id="{39C9E259-A210-6A9B-8129-308CC00D0AB6}"/>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515" name="Rectangle 36">
                  <a:extLst>
                    <a:ext uri="{FF2B5EF4-FFF2-40B4-BE49-F238E27FC236}">
                      <a16:creationId xmlns:a16="http://schemas.microsoft.com/office/drawing/2014/main" id="{F992922E-74A1-18A2-21A9-34ACE13175FB}"/>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516" name="Freeform 37">
                  <a:extLst>
                    <a:ext uri="{FF2B5EF4-FFF2-40B4-BE49-F238E27FC236}">
                      <a16:creationId xmlns:a16="http://schemas.microsoft.com/office/drawing/2014/main" id="{BF7596F0-047B-D62F-4365-D7F29FE80E63}"/>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53517" name="Freeform 38">
                  <a:extLst>
                    <a:ext uri="{FF2B5EF4-FFF2-40B4-BE49-F238E27FC236}">
                      <a16:creationId xmlns:a16="http://schemas.microsoft.com/office/drawing/2014/main" id="{E432A02B-045E-A981-3A28-1BF19DC5EC3A}"/>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18" name="Freeform 39">
                  <a:extLst>
                    <a:ext uri="{FF2B5EF4-FFF2-40B4-BE49-F238E27FC236}">
                      <a16:creationId xmlns:a16="http://schemas.microsoft.com/office/drawing/2014/main" id="{C5E6DB84-E624-8BCC-11FF-691E61F46872}"/>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53519" name="Freeform 40">
                  <a:extLst>
                    <a:ext uri="{FF2B5EF4-FFF2-40B4-BE49-F238E27FC236}">
                      <a16:creationId xmlns:a16="http://schemas.microsoft.com/office/drawing/2014/main" id="{952650E7-30AA-6727-0C03-63B59E52D7C0}"/>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511" name="Text Box 41">
                <a:extLst>
                  <a:ext uri="{FF2B5EF4-FFF2-40B4-BE49-F238E27FC236}">
                    <a16:creationId xmlns:a16="http://schemas.microsoft.com/office/drawing/2014/main" id="{A5DD8F63-F759-4CDC-F57F-B2DAFC339C3A}"/>
                  </a:ext>
                </a:extLst>
              </p:cNvPr>
              <p:cNvSpPr txBox="1">
                <a:spLocks noChangeArrowheads="1"/>
              </p:cNvSpPr>
              <p:nvPr/>
            </p:nvSpPr>
            <p:spPr bwMode="auto">
              <a:xfrm>
                <a:off x="5086" y="2540"/>
                <a:ext cx="41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x dag</a:t>
                </a:r>
              </a:p>
            </p:txBody>
          </p:sp>
        </p:grpSp>
        <p:grpSp>
          <p:nvGrpSpPr>
            <p:cNvPr id="53271" name="Group 42">
              <a:extLst>
                <a:ext uri="{FF2B5EF4-FFF2-40B4-BE49-F238E27FC236}">
                  <a16:creationId xmlns:a16="http://schemas.microsoft.com/office/drawing/2014/main" id="{5527CA1C-04B3-C816-A054-E670508E4092}"/>
                </a:ext>
              </a:extLst>
            </p:cNvPr>
            <p:cNvGrpSpPr>
              <a:grpSpLocks/>
            </p:cNvGrpSpPr>
            <p:nvPr/>
          </p:nvGrpSpPr>
          <p:grpSpPr bwMode="auto">
            <a:xfrm>
              <a:off x="36" y="2039"/>
              <a:ext cx="669" cy="384"/>
              <a:chOff x="80" y="1601"/>
              <a:chExt cx="669" cy="384"/>
            </a:xfrm>
          </p:grpSpPr>
          <p:grpSp>
            <p:nvGrpSpPr>
              <p:cNvPr id="53500" name="Group 43">
                <a:extLst>
                  <a:ext uri="{FF2B5EF4-FFF2-40B4-BE49-F238E27FC236}">
                    <a16:creationId xmlns:a16="http://schemas.microsoft.com/office/drawing/2014/main" id="{4B0BC428-DF6A-E56F-DDE9-0366C3F891E8}"/>
                  </a:ext>
                </a:extLst>
              </p:cNvPr>
              <p:cNvGrpSpPr>
                <a:grpSpLocks/>
              </p:cNvGrpSpPr>
              <p:nvPr/>
            </p:nvGrpSpPr>
            <p:grpSpPr bwMode="auto">
              <a:xfrm>
                <a:off x="143" y="1601"/>
                <a:ext cx="606" cy="384"/>
                <a:chOff x="5004" y="937"/>
                <a:chExt cx="453" cy="272"/>
              </a:xfrm>
            </p:grpSpPr>
            <p:sp>
              <p:nvSpPr>
                <p:cNvPr id="53502" name="Freeform 44">
                  <a:extLst>
                    <a:ext uri="{FF2B5EF4-FFF2-40B4-BE49-F238E27FC236}">
                      <a16:creationId xmlns:a16="http://schemas.microsoft.com/office/drawing/2014/main" id="{F3D119F8-AB59-556E-F9C8-EDD2488ECF6C}"/>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503" name="Freeform 45">
                  <a:extLst>
                    <a:ext uri="{FF2B5EF4-FFF2-40B4-BE49-F238E27FC236}">
                      <a16:creationId xmlns:a16="http://schemas.microsoft.com/office/drawing/2014/main" id="{A5692656-B8E9-AE00-8AAA-898AE8DC1F8B}"/>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04" name="Rectangle 46">
                  <a:extLst>
                    <a:ext uri="{FF2B5EF4-FFF2-40B4-BE49-F238E27FC236}">
                      <a16:creationId xmlns:a16="http://schemas.microsoft.com/office/drawing/2014/main" id="{98A70C2E-69D7-9231-AB72-7A287B14A88B}"/>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505" name="Rectangle 47">
                  <a:extLst>
                    <a:ext uri="{FF2B5EF4-FFF2-40B4-BE49-F238E27FC236}">
                      <a16:creationId xmlns:a16="http://schemas.microsoft.com/office/drawing/2014/main" id="{62FF09E1-BB2C-A1AF-80CC-59F680056A43}"/>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506" name="Freeform 48">
                  <a:extLst>
                    <a:ext uri="{FF2B5EF4-FFF2-40B4-BE49-F238E27FC236}">
                      <a16:creationId xmlns:a16="http://schemas.microsoft.com/office/drawing/2014/main" id="{346782E2-BFCC-729B-048A-F28BABD27136}"/>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53507" name="Freeform 49">
                  <a:extLst>
                    <a:ext uri="{FF2B5EF4-FFF2-40B4-BE49-F238E27FC236}">
                      <a16:creationId xmlns:a16="http://schemas.microsoft.com/office/drawing/2014/main" id="{11F80DFC-E1CC-FAE3-365F-AF4877F88465}"/>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08" name="Freeform 50">
                  <a:extLst>
                    <a:ext uri="{FF2B5EF4-FFF2-40B4-BE49-F238E27FC236}">
                      <a16:creationId xmlns:a16="http://schemas.microsoft.com/office/drawing/2014/main" id="{96CFB1ED-C479-3D18-4F50-3B9D0CE859DD}"/>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53509" name="Freeform 51">
                  <a:extLst>
                    <a:ext uri="{FF2B5EF4-FFF2-40B4-BE49-F238E27FC236}">
                      <a16:creationId xmlns:a16="http://schemas.microsoft.com/office/drawing/2014/main" id="{44B134B8-101E-F575-9DD5-A2B29FB9B709}"/>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501" name="Text Box 52">
                <a:extLst>
                  <a:ext uri="{FF2B5EF4-FFF2-40B4-BE49-F238E27FC236}">
                    <a16:creationId xmlns:a16="http://schemas.microsoft.com/office/drawing/2014/main" id="{568AFB96-6965-73CE-AC8D-203092D7C934}"/>
                  </a:ext>
                </a:extLst>
              </p:cNvPr>
              <p:cNvSpPr txBox="1">
                <a:spLocks noChangeArrowheads="1"/>
              </p:cNvSpPr>
              <p:nvPr/>
            </p:nvSpPr>
            <p:spPr bwMode="auto">
              <a:xfrm>
                <a:off x="80" y="1637"/>
                <a:ext cx="48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Tirsdag, Torsdag</a:t>
                </a:r>
              </a:p>
            </p:txBody>
          </p:sp>
        </p:grpSp>
        <p:sp>
          <p:nvSpPr>
            <p:cNvPr id="53272" name="Freeform 53">
              <a:extLst>
                <a:ext uri="{FF2B5EF4-FFF2-40B4-BE49-F238E27FC236}">
                  <a16:creationId xmlns:a16="http://schemas.microsoft.com/office/drawing/2014/main" id="{844CCFDD-FBBA-7D89-D2A6-FDB95C3A6C92}"/>
                </a:ext>
              </a:extLst>
            </p:cNvPr>
            <p:cNvSpPr>
              <a:spLocks/>
            </p:cNvSpPr>
            <p:nvPr/>
          </p:nvSpPr>
          <p:spPr bwMode="auto">
            <a:xfrm rot="258961">
              <a:off x="662" y="1022"/>
              <a:ext cx="1887" cy="117"/>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53273" name="Text Box 54">
              <a:extLst>
                <a:ext uri="{FF2B5EF4-FFF2-40B4-BE49-F238E27FC236}">
                  <a16:creationId xmlns:a16="http://schemas.microsoft.com/office/drawing/2014/main" id="{6A09EDC9-24E0-6E35-B021-07BF9141357D}"/>
                </a:ext>
              </a:extLst>
            </p:cNvPr>
            <p:cNvSpPr txBox="1">
              <a:spLocks noChangeArrowheads="1"/>
            </p:cNvSpPr>
            <p:nvPr/>
          </p:nvSpPr>
          <p:spPr bwMode="auto">
            <a:xfrm>
              <a:off x="1853" y="988"/>
              <a:ext cx="376" cy="167"/>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000">
                  <a:solidFill>
                    <a:schemeClr val="tx1"/>
                  </a:solidFill>
                  <a:latin typeface="Arial" panose="020B0604020202020204" pitchFamily="34" charset="0"/>
                  <a:ea typeface="ＭＳ Ｐゴシック" panose="020B0600070205080204" pitchFamily="34" charset="-128"/>
                </a:rPr>
                <a:t>6 ukers- prognose</a:t>
              </a:r>
            </a:p>
          </p:txBody>
        </p:sp>
        <p:grpSp>
          <p:nvGrpSpPr>
            <p:cNvPr id="53274" name="Group 55">
              <a:extLst>
                <a:ext uri="{FF2B5EF4-FFF2-40B4-BE49-F238E27FC236}">
                  <a16:creationId xmlns:a16="http://schemas.microsoft.com/office/drawing/2014/main" id="{7CDB2CC8-9524-445E-F656-35FADFCD0FA5}"/>
                </a:ext>
              </a:extLst>
            </p:cNvPr>
            <p:cNvGrpSpPr>
              <a:grpSpLocks/>
            </p:cNvGrpSpPr>
            <p:nvPr/>
          </p:nvGrpSpPr>
          <p:grpSpPr bwMode="auto">
            <a:xfrm>
              <a:off x="2583" y="1217"/>
              <a:ext cx="250" cy="150"/>
              <a:chOff x="3883" y="2316"/>
              <a:chExt cx="464" cy="282"/>
            </a:xfrm>
          </p:grpSpPr>
          <p:sp>
            <p:nvSpPr>
              <p:cNvPr id="53498" name="Freeform 56">
                <a:extLst>
                  <a:ext uri="{FF2B5EF4-FFF2-40B4-BE49-F238E27FC236}">
                    <a16:creationId xmlns:a16="http://schemas.microsoft.com/office/drawing/2014/main" id="{B1700262-340A-953E-52AF-C7489235E0DD}"/>
                  </a:ext>
                </a:extLst>
              </p:cNvPr>
              <p:cNvSpPr>
                <a:spLocks noEditPoints="1"/>
              </p:cNvSpPr>
              <p:nvPr/>
            </p:nvSpPr>
            <p:spPr bwMode="auto">
              <a:xfrm>
                <a:off x="3883" y="2316"/>
                <a:ext cx="464" cy="282"/>
              </a:xfrm>
              <a:custGeom>
                <a:avLst/>
                <a:gdLst>
                  <a:gd name="T0" fmla="*/ 1 w 722"/>
                  <a:gd name="T1" fmla="*/ 1 h 439"/>
                  <a:gd name="T2" fmla="*/ 0 w 722"/>
                  <a:gd name="T3" fmla="*/ 1 h 439"/>
                  <a:gd name="T4" fmla="*/ 0 w 722"/>
                  <a:gd name="T5" fmla="*/ 1 h 439"/>
                  <a:gd name="T6" fmla="*/ 1 w 722"/>
                  <a:gd name="T7" fmla="*/ 1 h 439"/>
                  <a:gd name="T8" fmla="*/ 1 w 722"/>
                  <a:gd name="T9" fmla="*/ 1 h 439"/>
                  <a:gd name="T10" fmla="*/ 1 w 722"/>
                  <a:gd name="T11" fmla="*/ 1 h 439"/>
                  <a:gd name="T12" fmla="*/ 1 w 722"/>
                  <a:gd name="T13" fmla="*/ 1 h 439"/>
                  <a:gd name="T14" fmla="*/ 1 w 722"/>
                  <a:gd name="T15" fmla="*/ 1 h 439"/>
                  <a:gd name="T16" fmla="*/ 0 w 722"/>
                  <a:gd name="T17" fmla="*/ 1 h 439"/>
                  <a:gd name="T18" fmla="*/ 0 w 722"/>
                  <a:gd name="T19" fmla="*/ 1 h 439"/>
                  <a:gd name="T20" fmla="*/ 1 w 722"/>
                  <a:gd name="T21" fmla="*/ 1 h 439"/>
                  <a:gd name="T22" fmla="*/ 1 w 722"/>
                  <a:gd name="T23" fmla="*/ 1 h 439"/>
                  <a:gd name="T24" fmla="*/ 1 w 722"/>
                  <a:gd name="T25" fmla="*/ 1 h 439"/>
                  <a:gd name="T26" fmla="*/ 1 w 722"/>
                  <a:gd name="T27" fmla="*/ 1 h 439"/>
                  <a:gd name="T28" fmla="*/ 1 w 722"/>
                  <a:gd name="T29" fmla="*/ 1 h 439"/>
                  <a:gd name="T30" fmla="*/ 1 w 722"/>
                  <a:gd name="T31" fmla="*/ 1 h 439"/>
                  <a:gd name="T32" fmla="*/ 1 w 722"/>
                  <a:gd name="T33" fmla="*/ 1 h 439"/>
                  <a:gd name="T34" fmla="*/ 1 w 722"/>
                  <a:gd name="T35" fmla="*/ 1 h 439"/>
                  <a:gd name="T36" fmla="*/ 1 w 722"/>
                  <a:gd name="T37" fmla="*/ 1 h 439"/>
                  <a:gd name="T38" fmla="*/ 1 w 722"/>
                  <a:gd name="T39" fmla="*/ 1 h 439"/>
                  <a:gd name="T40" fmla="*/ 1 w 722"/>
                  <a:gd name="T41" fmla="*/ 1 h 439"/>
                  <a:gd name="T42" fmla="*/ 1 w 722"/>
                  <a:gd name="T43" fmla="*/ 1 h 439"/>
                  <a:gd name="T44" fmla="*/ 1 w 722"/>
                  <a:gd name="T45" fmla="*/ 1 h 439"/>
                  <a:gd name="T46" fmla="*/ 1 w 722"/>
                  <a:gd name="T47" fmla="*/ 1 h 439"/>
                  <a:gd name="T48" fmla="*/ 1 w 722"/>
                  <a:gd name="T49" fmla="*/ 1 h 439"/>
                  <a:gd name="T50" fmla="*/ 1 w 722"/>
                  <a:gd name="T51" fmla="*/ 1 h 439"/>
                  <a:gd name="T52" fmla="*/ 1 w 722"/>
                  <a:gd name="T53" fmla="*/ 1 h 439"/>
                  <a:gd name="T54" fmla="*/ 1 w 722"/>
                  <a:gd name="T55" fmla="*/ 1 h 439"/>
                  <a:gd name="T56" fmla="*/ 1 w 722"/>
                  <a:gd name="T57" fmla="*/ 1 h 439"/>
                  <a:gd name="T58" fmla="*/ 1 w 722"/>
                  <a:gd name="T59" fmla="*/ 1 h 439"/>
                  <a:gd name="T60" fmla="*/ 1 w 722"/>
                  <a:gd name="T61" fmla="*/ 1 h 439"/>
                  <a:gd name="T62" fmla="*/ 1 w 722"/>
                  <a:gd name="T63" fmla="*/ 1 h 439"/>
                  <a:gd name="T64" fmla="*/ 1 w 722"/>
                  <a:gd name="T65" fmla="*/ 1 h 439"/>
                  <a:gd name="T66" fmla="*/ 1 w 722"/>
                  <a:gd name="T67" fmla="*/ 1 h 439"/>
                  <a:gd name="T68" fmla="*/ 1 w 722"/>
                  <a:gd name="T69" fmla="*/ 1 h 439"/>
                  <a:gd name="T70" fmla="*/ 1 w 722"/>
                  <a:gd name="T71" fmla="*/ 1 h 439"/>
                  <a:gd name="T72" fmla="*/ 1 w 722"/>
                  <a:gd name="T73" fmla="*/ 1 h 439"/>
                  <a:gd name="T74" fmla="*/ 1 w 722"/>
                  <a:gd name="T75" fmla="*/ 1 h 439"/>
                  <a:gd name="T76" fmla="*/ 1 w 722"/>
                  <a:gd name="T77" fmla="*/ 0 h 439"/>
                  <a:gd name="T78" fmla="*/ 1 w 722"/>
                  <a:gd name="T79" fmla="*/ 1 h 439"/>
                  <a:gd name="T80" fmla="*/ 1 w 722"/>
                  <a:gd name="T81" fmla="*/ 1 h 439"/>
                  <a:gd name="T82" fmla="*/ 1 w 722"/>
                  <a:gd name="T83" fmla="*/ 1 h 439"/>
                  <a:gd name="T84" fmla="*/ 1 w 722"/>
                  <a:gd name="T85" fmla="*/ 0 h 439"/>
                  <a:gd name="T86" fmla="*/ 1 w 722"/>
                  <a:gd name="T87" fmla="*/ 0 h 439"/>
                  <a:gd name="T88" fmla="*/ 1 w 722"/>
                  <a:gd name="T89" fmla="*/ 1 h 439"/>
                  <a:gd name="T90" fmla="*/ 1 w 722"/>
                  <a:gd name="T91" fmla="*/ 1 h 439"/>
                  <a:gd name="T92" fmla="*/ 1 w 722"/>
                  <a:gd name="T93" fmla="*/ 1 h 439"/>
                  <a:gd name="T94" fmla="*/ 1 w 722"/>
                  <a:gd name="T95" fmla="*/ 1 h 439"/>
                  <a:gd name="T96" fmla="*/ 1 w 722"/>
                  <a:gd name="T97" fmla="*/ 1 h 439"/>
                  <a:gd name="T98" fmla="*/ 1 w 722"/>
                  <a:gd name="T99" fmla="*/ 0 h 439"/>
                  <a:gd name="T100" fmla="*/ 1 w 722"/>
                  <a:gd name="T101" fmla="*/ 0 h 439"/>
                  <a:gd name="T102" fmla="*/ 1 w 722"/>
                  <a:gd name="T103" fmla="*/ 1 h 439"/>
                  <a:gd name="T104" fmla="*/ 1 w 722"/>
                  <a:gd name="T105" fmla="*/ 1 h 439"/>
                  <a:gd name="T106" fmla="*/ 1 w 722"/>
                  <a:gd name="T107" fmla="*/ 1 h 439"/>
                  <a:gd name="T108" fmla="*/ 1 w 722"/>
                  <a:gd name="T109" fmla="*/ 1 h 439"/>
                  <a:gd name="T110" fmla="*/ 1 w 722"/>
                  <a:gd name="T111" fmla="*/ 1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439"/>
                  <a:gd name="T170" fmla="*/ 722 w 7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439">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5"/>
                      <a:pt x="4" y="352"/>
                      <a:pt x="8" y="352"/>
                    </a:cubicBezTo>
                    <a:cubicBezTo>
                      <a:pt x="13" y="352"/>
                      <a:pt x="16" y="355"/>
                      <a:pt x="16" y="360"/>
                    </a:cubicBezTo>
                    <a:close/>
                    <a:moveTo>
                      <a:pt x="16" y="408"/>
                    </a:moveTo>
                    <a:lnTo>
                      <a:pt x="16" y="424"/>
                    </a:lnTo>
                    <a:cubicBezTo>
                      <a:pt x="16" y="428"/>
                      <a:pt x="13" y="432"/>
                      <a:pt x="8" y="432"/>
                    </a:cubicBezTo>
                    <a:cubicBezTo>
                      <a:pt x="4" y="432"/>
                      <a:pt x="0" y="428"/>
                      <a:pt x="0" y="424"/>
                    </a:cubicBezTo>
                    <a:lnTo>
                      <a:pt x="0" y="408"/>
                    </a:lnTo>
                    <a:cubicBezTo>
                      <a:pt x="0" y="403"/>
                      <a:pt x="4" y="400"/>
                      <a:pt x="8" y="400"/>
                    </a:cubicBezTo>
                    <a:cubicBezTo>
                      <a:pt x="13" y="400"/>
                      <a:pt x="16" y="403"/>
                      <a:pt x="16" y="408"/>
                    </a:cubicBezTo>
                    <a:close/>
                    <a:moveTo>
                      <a:pt x="33" y="423"/>
                    </a:moveTo>
                    <a:lnTo>
                      <a:pt x="49" y="423"/>
                    </a:lnTo>
                    <a:cubicBezTo>
                      <a:pt x="54" y="423"/>
                      <a:pt x="57" y="427"/>
                      <a:pt x="57" y="431"/>
                    </a:cubicBezTo>
                    <a:cubicBezTo>
                      <a:pt x="57" y="435"/>
                      <a:pt x="54" y="439"/>
                      <a:pt x="49" y="439"/>
                    </a:cubicBezTo>
                    <a:lnTo>
                      <a:pt x="33" y="439"/>
                    </a:lnTo>
                    <a:cubicBezTo>
                      <a:pt x="29" y="439"/>
                      <a:pt x="25" y="435"/>
                      <a:pt x="25" y="431"/>
                    </a:cubicBezTo>
                    <a:cubicBezTo>
                      <a:pt x="25" y="427"/>
                      <a:pt x="29" y="423"/>
                      <a:pt x="33" y="423"/>
                    </a:cubicBezTo>
                    <a:close/>
                    <a:moveTo>
                      <a:pt x="81" y="423"/>
                    </a:moveTo>
                    <a:lnTo>
                      <a:pt x="97" y="423"/>
                    </a:lnTo>
                    <a:cubicBezTo>
                      <a:pt x="102" y="423"/>
                      <a:pt x="105" y="427"/>
                      <a:pt x="105" y="431"/>
                    </a:cubicBezTo>
                    <a:cubicBezTo>
                      <a:pt x="105" y="435"/>
                      <a:pt x="102" y="439"/>
                      <a:pt x="97" y="439"/>
                    </a:cubicBezTo>
                    <a:lnTo>
                      <a:pt x="81" y="439"/>
                    </a:lnTo>
                    <a:cubicBezTo>
                      <a:pt x="77" y="439"/>
                      <a:pt x="73" y="435"/>
                      <a:pt x="73" y="431"/>
                    </a:cubicBezTo>
                    <a:cubicBezTo>
                      <a:pt x="73" y="427"/>
                      <a:pt x="77" y="423"/>
                      <a:pt x="81" y="423"/>
                    </a:cubicBezTo>
                    <a:close/>
                    <a:moveTo>
                      <a:pt x="129" y="423"/>
                    </a:moveTo>
                    <a:lnTo>
                      <a:pt x="145" y="423"/>
                    </a:lnTo>
                    <a:cubicBezTo>
                      <a:pt x="150" y="423"/>
                      <a:pt x="153" y="427"/>
                      <a:pt x="153" y="431"/>
                    </a:cubicBezTo>
                    <a:cubicBezTo>
                      <a:pt x="153" y="435"/>
                      <a:pt x="150" y="439"/>
                      <a:pt x="145" y="439"/>
                    </a:cubicBezTo>
                    <a:lnTo>
                      <a:pt x="129" y="439"/>
                    </a:lnTo>
                    <a:cubicBezTo>
                      <a:pt x="125" y="439"/>
                      <a:pt x="121" y="435"/>
                      <a:pt x="121" y="431"/>
                    </a:cubicBezTo>
                    <a:cubicBezTo>
                      <a:pt x="121" y="427"/>
                      <a:pt x="125" y="423"/>
                      <a:pt x="129" y="423"/>
                    </a:cubicBezTo>
                    <a:close/>
                    <a:moveTo>
                      <a:pt x="177" y="423"/>
                    </a:moveTo>
                    <a:lnTo>
                      <a:pt x="193" y="423"/>
                    </a:lnTo>
                    <a:cubicBezTo>
                      <a:pt x="198" y="423"/>
                      <a:pt x="201" y="427"/>
                      <a:pt x="201" y="431"/>
                    </a:cubicBezTo>
                    <a:cubicBezTo>
                      <a:pt x="201" y="435"/>
                      <a:pt x="198" y="439"/>
                      <a:pt x="193" y="439"/>
                    </a:cubicBezTo>
                    <a:lnTo>
                      <a:pt x="177" y="439"/>
                    </a:lnTo>
                    <a:cubicBezTo>
                      <a:pt x="173" y="439"/>
                      <a:pt x="169" y="435"/>
                      <a:pt x="169" y="431"/>
                    </a:cubicBezTo>
                    <a:cubicBezTo>
                      <a:pt x="169" y="427"/>
                      <a:pt x="173" y="423"/>
                      <a:pt x="177" y="423"/>
                    </a:cubicBezTo>
                    <a:close/>
                    <a:moveTo>
                      <a:pt x="225" y="423"/>
                    </a:moveTo>
                    <a:lnTo>
                      <a:pt x="241" y="423"/>
                    </a:lnTo>
                    <a:cubicBezTo>
                      <a:pt x="246" y="423"/>
                      <a:pt x="249" y="427"/>
                      <a:pt x="249" y="431"/>
                    </a:cubicBezTo>
                    <a:cubicBezTo>
                      <a:pt x="249" y="435"/>
                      <a:pt x="246" y="439"/>
                      <a:pt x="241" y="439"/>
                    </a:cubicBezTo>
                    <a:lnTo>
                      <a:pt x="225" y="439"/>
                    </a:lnTo>
                    <a:cubicBezTo>
                      <a:pt x="221" y="439"/>
                      <a:pt x="217" y="435"/>
                      <a:pt x="217" y="431"/>
                    </a:cubicBezTo>
                    <a:cubicBezTo>
                      <a:pt x="217" y="427"/>
                      <a:pt x="221" y="423"/>
                      <a:pt x="225" y="423"/>
                    </a:cubicBezTo>
                    <a:close/>
                    <a:moveTo>
                      <a:pt x="273" y="423"/>
                    </a:moveTo>
                    <a:lnTo>
                      <a:pt x="289" y="423"/>
                    </a:lnTo>
                    <a:cubicBezTo>
                      <a:pt x="294" y="423"/>
                      <a:pt x="297" y="427"/>
                      <a:pt x="297" y="431"/>
                    </a:cubicBezTo>
                    <a:cubicBezTo>
                      <a:pt x="297" y="435"/>
                      <a:pt x="294" y="439"/>
                      <a:pt x="289" y="439"/>
                    </a:cubicBezTo>
                    <a:lnTo>
                      <a:pt x="273" y="439"/>
                    </a:lnTo>
                    <a:cubicBezTo>
                      <a:pt x="269" y="439"/>
                      <a:pt x="265" y="435"/>
                      <a:pt x="265" y="431"/>
                    </a:cubicBezTo>
                    <a:cubicBezTo>
                      <a:pt x="265" y="427"/>
                      <a:pt x="269" y="423"/>
                      <a:pt x="273" y="423"/>
                    </a:cubicBezTo>
                    <a:close/>
                    <a:moveTo>
                      <a:pt x="321" y="423"/>
                    </a:moveTo>
                    <a:lnTo>
                      <a:pt x="337" y="423"/>
                    </a:lnTo>
                    <a:cubicBezTo>
                      <a:pt x="342" y="423"/>
                      <a:pt x="345" y="427"/>
                      <a:pt x="345" y="431"/>
                    </a:cubicBezTo>
                    <a:cubicBezTo>
                      <a:pt x="345" y="435"/>
                      <a:pt x="342" y="439"/>
                      <a:pt x="337" y="439"/>
                    </a:cubicBezTo>
                    <a:lnTo>
                      <a:pt x="321" y="439"/>
                    </a:lnTo>
                    <a:cubicBezTo>
                      <a:pt x="317" y="439"/>
                      <a:pt x="313" y="435"/>
                      <a:pt x="313" y="431"/>
                    </a:cubicBezTo>
                    <a:cubicBezTo>
                      <a:pt x="313" y="427"/>
                      <a:pt x="317" y="423"/>
                      <a:pt x="321" y="423"/>
                    </a:cubicBezTo>
                    <a:close/>
                    <a:moveTo>
                      <a:pt x="369" y="423"/>
                    </a:moveTo>
                    <a:lnTo>
                      <a:pt x="385" y="423"/>
                    </a:lnTo>
                    <a:cubicBezTo>
                      <a:pt x="390" y="423"/>
                      <a:pt x="393" y="427"/>
                      <a:pt x="393" y="431"/>
                    </a:cubicBezTo>
                    <a:cubicBezTo>
                      <a:pt x="393" y="435"/>
                      <a:pt x="390" y="439"/>
                      <a:pt x="385" y="439"/>
                    </a:cubicBezTo>
                    <a:lnTo>
                      <a:pt x="369" y="439"/>
                    </a:lnTo>
                    <a:cubicBezTo>
                      <a:pt x="365" y="439"/>
                      <a:pt x="361" y="435"/>
                      <a:pt x="361" y="431"/>
                    </a:cubicBezTo>
                    <a:cubicBezTo>
                      <a:pt x="361" y="427"/>
                      <a:pt x="365" y="423"/>
                      <a:pt x="369" y="423"/>
                    </a:cubicBezTo>
                    <a:close/>
                    <a:moveTo>
                      <a:pt x="417" y="423"/>
                    </a:moveTo>
                    <a:lnTo>
                      <a:pt x="433" y="423"/>
                    </a:lnTo>
                    <a:cubicBezTo>
                      <a:pt x="438" y="423"/>
                      <a:pt x="441" y="427"/>
                      <a:pt x="441" y="431"/>
                    </a:cubicBezTo>
                    <a:cubicBezTo>
                      <a:pt x="441" y="435"/>
                      <a:pt x="438" y="439"/>
                      <a:pt x="433" y="439"/>
                    </a:cubicBezTo>
                    <a:lnTo>
                      <a:pt x="417" y="439"/>
                    </a:lnTo>
                    <a:cubicBezTo>
                      <a:pt x="413" y="439"/>
                      <a:pt x="409" y="435"/>
                      <a:pt x="409" y="431"/>
                    </a:cubicBezTo>
                    <a:cubicBezTo>
                      <a:pt x="409" y="427"/>
                      <a:pt x="413" y="423"/>
                      <a:pt x="417" y="423"/>
                    </a:cubicBezTo>
                    <a:close/>
                    <a:moveTo>
                      <a:pt x="465" y="423"/>
                    </a:moveTo>
                    <a:lnTo>
                      <a:pt x="481" y="423"/>
                    </a:lnTo>
                    <a:cubicBezTo>
                      <a:pt x="486" y="423"/>
                      <a:pt x="489" y="427"/>
                      <a:pt x="489" y="431"/>
                    </a:cubicBezTo>
                    <a:cubicBezTo>
                      <a:pt x="489" y="435"/>
                      <a:pt x="486" y="439"/>
                      <a:pt x="481" y="439"/>
                    </a:cubicBezTo>
                    <a:lnTo>
                      <a:pt x="465" y="439"/>
                    </a:lnTo>
                    <a:cubicBezTo>
                      <a:pt x="461" y="439"/>
                      <a:pt x="457" y="435"/>
                      <a:pt x="457" y="431"/>
                    </a:cubicBezTo>
                    <a:cubicBezTo>
                      <a:pt x="457" y="427"/>
                      <a:pt x="461" y="423"/>
                      <a:pt x="465" y="423"/>
                    </a:cubicBezTo>
                    <a:close/>
                    <a:moveTo>
                      <a:pt x="513" y="423"/>
                    </a:moveTo>
                    <a:lnTo>
                      <a:pt x="529" y="423"/>
                    </a:lnTo>
                    <a:cubicBezTo>
                      <a:pt x="534" y="423"/>
                      <a:pt x="537" y="427"/>
                      <a:pt x="537" y="431"/>
                    </a:cubicBezTo>
                    <a:cubicBezTo>
                      <a:pt x="537" y="435"/>
                      <a:pt x="534" y="439"/>
                      <a:pt x="529" y="439"/>
                    </a:cubicBezTo>
                    <a:lnTo>
                      <a:pt x="513" y="439"/>
                    </a:lnTo>
                    <a:cubicBezTo>
                      <a:pt x="509" y="439"/>
                      <a:pt x="505" y="435"/>
                      <a:pt x="505" y="431"/>
                    </a:cubicBezTo>
                    <a:cubicBezTo>
                      <a:pt x="505" y="427"/>
                      <a:pt x="509" y="423"/>
                      <a:pt x="513" y="423"/>
                    </a:cubicBezTo>
                    <a:close/>
                    <a:moveTo>
                      <a:pt x="561" y="423"/>
                    </a:moveTo>
                    <a:lnTo>
                      <a:pt x="577" y="423"/>
                    </a:lnTo>
                    <a:cubicBezTo>
                      <a:pt x="582" y="423"/>
                      <a:pt x="585" y="427"/>
                      <a:pt x="585" y="431"/>
                    </a:cubicBezTo>
                    <a:cubicBezTo>
                      <a:pt x="585" y="435"/>
                      <a:pt x="582" y="439"/>
                      <a:pt x="577" y="439"/>
                    </a:cubicBezTo>
                    <a:lnTo>
                      <a:pt x="561" y="439"/>
                    </a:lnTo>
                    <a:cubicBezTo>
                      <a:pt x="557" y="439"/>
                      <a:pt x="553" y="435"/>
                      <a:pt x="553" y="431"/>
                    </a:cubicBezTo>
                    <a:cubicBezTo>
                      <a:pt x="553" y="427"/>
                      <a:pt x="557" y="423"/>
                      <a:pt x="561" y="423"/>
                    </a:cubicBezTo>
                    <a:close/>
                    <a:moveTo>
                      <a:pt x="609" y="423"/>
                    </a:moveTo>
                    <a:lnTo>
                      <a:pt x="625" y="423"/>
                    </a:lnTo>
                    <a:cubicBezTo>
                      <a:pt x="630" y="423"/>
                      <a:pt x="633" y="427"/>
                      <a:pt x="633" y="431"/>
                    </a:cubicBezTo>
                    <a:cubicBezTo>
                      <a:pt x="633" y="435"/>
                      <a:pt x="630" y="439"/>
                      <a:pt x="625" y="439"/>
                    </a:cubicBezTo>
                    <a:lnTo>
                      <a:pt x="609" y="439"/>
                    </a:lnTo>
                    <a:cubicBezTo>
                      <a:pt x="605" y="439"/>
                      <a:pt x="601" y="435"/>
                      <a:pt x="601" y="431"/>
                    </a:cubicBezTo>
                    <a:cubicBezTo>
                      <a:pt x="601" y="427"/>
                      <a:pt x="605" y="423"/>
                      <a:pt x="609" y="423"/>
                    </a:cubicBezTo>
                    <a:close/>
                    <a:moveTo>
                      <a:pt x="657" y="423"/>
                    </a:moveTo>
                    <a:lnTo>
                      <a:pt x="673" y="423"/>
                    </a:lnTo>
                    <a:cubicBezTo>
                      <a:pt x="678" y="423"/>
                      <a:pt x="681" y="427"/>
                      <a:pt x="681" y="431"/>
                    </a:cubicBezTo>
                    <a:cubicBezTo>
                      <a:pt x="681" y="435"/>
                      <a:pt x="678" y="439"/>
                      <a:pt x="673" y="439"/>
                    </a:cubicBezTo>
                    <a:lnTo>
                      <a:pt x="657" y="439"/>
                    </a:lnTo>
                    <a:cubicBezTo>
                      <a:pt x="653" y="439"/>
                      <a:pt x="649" y="435"/>
                      <a:pt x="649" y="431"/>
                    </a:cubicBezTo>
                    <a:cubicBezTo>
                      <a:pt x="649" y="427"/>
                      <a:pt x="653" y="423"/>
                      <a:pt x="657" y="423"/>
                    </a:cubicBezTo>
                    <a:close/>
                    <a:moveTo>
                      <a:pt x="705" y="423"/>
                    </a:moveTo>
                    <a:lnTo>
                      <a:pt x="714" y="423"/>
                    </a:lnTo>
                    <a:lnTo>
                      <a:pt x="706" y="431"/>
                    </a:lnTo>
                    <a:lnTo>
                      <a:pt x="706" y="424"/>
                    </a:lnTo>
                    <a:cubicBezTo>
                      <a:pt x="706" y="419"/>
                      <a:pt x="710" y="416"/>
                      <a:pt x="714" y="416"/>
                    </a:cubicBezTo>
                    <a:cubicBezTo>
                      <a:pt x="718" y="416"/>
                      <a:pt x="722" y="419"/>
                      <a:pt x="722" y="424"/>
                    </a:cubicBezTo>
                    <a:lnTo>
                      <a:pt x="722" y="431"/>
                    </a:lnTo>
                    <a:cubicBezTo>
                      <a:pt x="722" y="435"/>
                      <a:pt x="718" y="439"/>
                      <a:pt x="714" y="439"/>
                    </a:cubicBezTo>
                    <a:lnTo>
                      <a:pt x="705" y="439"/>
                    </a:lnTo>
                    <a:cubicBezTo>
                      <a:pt x="701" y="439"/>
                      <a:pt x="697" y="435"/>
                      <a:pt x="697" y="431"/>
                    </a:cubicBezTo>
                    <a:cubicBezTo>
                      <a:pt x="697" y="427"/>
                      <a:pt x="701" y="423"/>
                      <a:pt x="705" y="423"/>
                    </a:cubicBezTo>
                    <a:close/>
                    <a:moveTo>
                      <a:pt x="706" y="392"/>
                    </a:moveTo>
                    <a:lnTo>
                      <a:pt x="706" y="376"/>
                    </a:lnTo>
                    <a:cubicBezTo>
                      <a:pt x="706" y="371"/>
                      <a:pt x="710" y="368"/>
                      <a:pt x="714" y="368"/>
                    </a:cubicBezTo>
                    <a:cubicBezTo>
                      <a:pt x="718" y="368"/>
                      <a:pt x="722" y="371"/>
                      <a:pt x="722" y="376"/>
                    </a:cubicBezTo>
                    <a:lnTo>
                      <a:pt x="722" y="392"/>
                    </a:lnTo>
                    <a:cubicBezTo>
                      <a:pt x="722" y="396"/>
                      <a:pt x="718" y="400"/>
                      <a:pt x="714" y="400"/>
                    </a:cubicBezTo>
                    <a:cubicBezTo>
                      <a:pt x="710" y="400"/>
                      <a:pt x="706" y="396"/>
                      <a:pt x="706" y="392"/>
                    </a:cubicBezTo>
                    <a:close/>
                    <a:moveTo>
                      <a:pt x="706" y="344"/>
                    </a:moveTo>
                    <a:lnTo>
                      <a:pt x="706" y="328"/>
                    </a:lnTo>
                    <a:cubicBezTo>
                      <a:pt x="706" y="323"/>
                      <a:pt x="710" y="320"/>
                      <a:pt x="714" y="320"/>
                    </a:cubicBezTo>
                    <a:cubicBezTo>
                      <a:pt x="718" y="320"/>
                      <a:pt x="722" y="323"/>
                      <a:pt x="722" y="328"/>
                    </a:cubicBezTo>
                    <a:lnTo>
                      <a:pt x="722" y="344"/>
                    </a:lnTo>
                    <a:cubicBezTo>
                      <a:pt x="722" y="348"/>
                      <a:pt x="718" y="352"/>
                      <a:pt x="714" y="352"/>
                    </a:cubicBezTo>
                    <a:cubicBezTo>
                      <a:pt x="710" y="352"/>
                      <a:pt x="706" y="348"/>
                      <a:pt x="706" y="344"/>
                    </a:cubicBezTo>
                    <a:close/>
                    <a:moveTo>
                      <a:pt x="706" y="296"/>
                    </a:moveTo>
                    <a:lnTo>
                      <a:pt x="706" y="280"/>
                    </a:lnTo>
                    <a:cubicBezTo>
                      <a:pt x="706" y="275"/>
                      <a:pt x="710" y="272"/>
                      <a:pt x="714" y="272"/>
                    </a:cubicBezTo>
                    <a:cubicBezTo>
                      <a:pt x="718" y="272"/>
                      <a:pt x="722" y="275"/>
                      <a:pt x="722" y="280"/>
                    </a:cubicBezTo>
                    <a:lnTo>
                      <a:pt x="722" y="296"/>
                    </a:lnTo>
                    <a:cubicBezTo>
                      <a:pt x="722" y="300"/>
                      <a:pt x="718" y="304"/>
                      <a:pt x="714" y="304"/>
                    </a:cubicBezTo>
                    <a:cubicBezTo>
                      <a:pt x="710" y="304"/>
                      <a:pt x="706" y="300"/>
                      <a:pt x="706" y="296"/>
                    </a:cubicBezTo>
                    <a:close/>
                    <a:moveTo>
                      <a:pt x="706" y="248"/>
                    </a:moveTo>
                    <a:lnTo>
                      <a:pt x="706" y="232"/>
                    </a:lnTo>
                    <a:cubicBezTo>
                      <a:pt x="706" y="227"/>
                      <a:pt x="710" y="224"/>
                      <a:pt x="714" y="224"/>
                    </a:cubicBezTo>
                    <a:cubicBezTo>
                      <a:pt x="718" y="224"/>
                      <a:pt x="722" y="227"/>
                      <a:pt x="722" y="232"/>
                    </a:cubicBezTo>
                    <a:lnTo>
                      <a:pt x="722" y="248"/>
                    </a:lnTo>
                    <a:cubicBezTo>
                      <a:pt x="722" y="252"/>
                      <a:pt x="718" y="256"/>
                      <a:pt x="714" y="256"/>
                    </a:cubicBezTo>
                    <a:cubicBezTo>
                      <a:pt x="710" y="256"/>
                      <a:pt x="706" y="252"/>
                      <a:pt x="706" y="248"/>
                    </a:cubicBezTo>
                    <a:close/>
                    <a:moveTo>
                      <a:pt x="706" y="200"/>
                    </a:moveTo>
                    <a:lnTo>
                      <a:pt x="706" y="184"/>
                    </a:lnTo>
                    <a:cubicBezTo>
                      <a:pt x="706" y="179"/>
                      <a:pt x="710" y="176"/>
                      <a:pt x="714" y="176"/>
                    </a:cubicBezTo>
                    <a:cubicBezTo>
                      <a:pt x="718" y="176"/>
                      <a:pt x="722" y="179"/>
                      <a:pt x="722" y="184"/>
                    </a:cubicBezTo>
                    <a:lnTo>
                      <a:pt x="722" y="200"/>
                    </a:lnTo>
                    <a:cubicBezTo>
                      <a:pt x="722" y="204"/>
                      <a:pt x="718" y="208"/>
                      <a:pt x="714" y="208"/>
                    </a:cubicBezTo>
                    <a:cubicBezTo>
                      <a:pt x="710" y="208"/>
                      <a:pt x="706" y="204"/>
                      <a:pt x="706" y="200"/>
                    </a:cubicBezTo>
                    <a:close/>
                    <a:moveTo>
                      <a:pt x="706" y="152"/>
                    </a:moveTo>
                    <a:lnTo>
                      <a:pt x="706" y="136"/>
                    </a:lnTo>
                    <a:cubicBezTo>
                      <a:pt x="706" y="131"/>
                      <a:pt x="710" y="128"/>
                      <a:pt x="714" y="128"/>
                    </a:cubicBezTo>
                    <a:cubicBezTo>
                      <a:pt x="718" y="128"/>
                      <a:pt x="722" y="131"/>
                      <a:pt x="722" y="136"/>
                    </a:cubicBezTo>
                    <a:lnTo>
                      <a:pt x="722" y="152"/>
                    </a:lnTo>
                    <a:cubicBezTo>
                      <a:pt x="722" y="156"/>
                      <a:pt x="718" y="160"/>
                      <a:pt x="714" y="160"/>
                    </a:cubicBezTo>
                    <a:cubicBezTo>
                      <a:pt x="710" y="160"/>
                      <a:pt x="706" y="156"/>
                      <a:pt x="706" y="152"/>
                    </a:cubicBezTo>
                    <a:close/>
                    <a:moveTo>
                      <a:pt x="706" y="104"/>
                    </a:moveTo>
                    <a:lnTo>
                      <a:pt x="706" y="88"/>
                    </a:lnTo>
                    <a:cubicBezTo>
                      <a:pt x="706" y="83"/>
                      <a:pt x="710" y="80"/>
                      <a:pt x="714" y="80"/>
                    </a:cubicBezTo>
                    <a:cubicBezTo>
                      <a:pt x="718" y="80"/>
                      <a:pt x="722" y="83"/>
                      <a:pt x="722" y="88"/>
                    </a:cubicBezTo>
                    <a:lnTo>
                      <a:pt x="722" y="104"/>
                    </a:lnTo>
                    <a:cubicBezTo>
                      <a:pt x="722" y="108"/>
                      <a:pt x="718" y="112"/>
                      <a:pt x="714" y="112"/>
                    </a:cubicBezTo>
                    <a:cubicBezTo>
                      <a:pt x="710" y="112"/>
                      <a:pt x="706" y="108"/>
                      <a:pt x="706" y="104"/>
                    </a:cubicBezTo>
                    <a:close/>
                    <a:moveTo>
                      <a:pt x="706" y="56"/>
                    </a:moveTo>
                    <a:lnTo>
                      <a:pt x="706" y="40"/>
                    </a:lnTo>
                    <a:cubicBezTo>
                      <a:pt x="706" y="35"/>
                      <a:pt x="710" y="32"/>
                      <a:pt x="714" y="32"/>
                    </a:cubicBezTo>
                    <a:cubicBezTo>
                      <a:pt x="718" y="32"/>
                      <a:pt x="722" y="35"/>
                      <a:pt x="722" y="40"/>
                    </a:cubicBezTo>
                    <a:lnTo>
                      <a:pt x="722" y="56"/>
                    </a:lnTo>
                    <a:cubicBezTo>
                      <a:pt x="722" y="60"/>
                      <a:pt x="718" y="64"/>
                      <a:pt x="714" y="64"/>
                    </a:cubicBezTo>
                    <a:cubicBezTo>
                      <a:pt x="710" y="64"/>
                      <a:pt x="706" y="60"/>
                      <a:pt x="706" y="56"/>
                    </a:cubicBezTo>
                    <a:close/>
                    <a:moveTo>
                      <a:pt x="706" y="8"/>
                    </a:moveTo>
                    <a:lnTo>
                      <a:pt x="706" y="8"/>
                    </a:lnTo>
                    <a:lnTo>
                      <a:pt x="714" y="16"/>
                    </a:lnTo>
                    <a:lnTo>
                      <a:pt x="698" y="16"/>
                    </a:lnTo>
                    <a:cubicBezTo>
                      <a:pt x="694" y="16"/>
                      <a:pt x="690" y="12"/>
                      <a:pt x="690" y="8"/>
                    </a:cubicBezTo>
                    <a:cubicBezTo>
                      <a:pt x="690" y="3"/>
                      <a:pt x="694" y="0"/>
                      <a:pt x="698" y="0"/>
                    </a:cubicBezTo>
                    <a:lnTo>
                      <a:pt x="714" y="0"/>
                    </a:lnTo>
                    <a:cubicBezTo>
                      <a:pt x="718" y="0"/>
                      <a:pt x="722" y="3"/>
                      <a:pt x="722" y="8"/>
                    </a:cubicBezTo>
                    <a:cubicBezTo>
                      <a:pt x="722" y="12"/>
                      <a:pt x="718" y="16"/>
                      <a:pt x="714" y="16"/>
                    </a:cubicBezTo>
                    <a:cubicBezTo>
                      <a:pt x="710" y="16"/>
                      <a:pt x="706" y="12"/>
                      <a:pt x="706" y="8"/>
                    </a:cubicBezTo>
                    <a:close/>
                    <a:moveTo>
                      <a:pt x="666" y="16"/>
                    </a:moveTo>
                    <a:lnTo>
                      <a:pt x="650" y="16"/>
                    </a:lnTo>
                    <a:cubicBezTo>
                      <a:pt x="646" y="16"/>
                      <a:pt x="642" y="12"/>
                      <a:pt x="642" y="8"/>
                    </a:cubicBezTo>
                    <a:cubicBezTo>
                      <a:pt x="642" y="3"/>
                      <a:pt x="646" y="0"/>
                      <a:pt x="650" y="0"/>
                    </a:cubicBezTo>
                    <a:lnTo>
                      <a:pt x="666" y="0"/>
                    </a:lnTo>
                    <a:cubicBezTo>
                      <a:pt x="671" y="0"/>
                      <a:pt x="674" y="3"/>
                      <a:pt x="674" y="8"/>
                    </a:cubicBezTo>
                    <a:cubicBezTo>
                      <a:pt x="674" y="12"/>
                      <a:pt x="671" y="16"/>
                      <a:pt x="666" y="16"/>
                    </a:cubicBezTo>
                    <a:close/>
                    <a:moveTo>
                      <a:pt x="618" y="16"/>
                    </a:moveTo>
                    <a:lnTo>
                      <a:pt x="602" y="16"/>
                    </a:lnTo>
                    <a:cubicBezTo>
                      <a:pt x="598" y="16"/>
                      <a:pt x="594" y="12"/>
                      <a:pt x="594" y="8"/>
                    </a:cubicBezTo>
                    <a:cubicBezTo>
                      <a:pt x="594" y="3"/>
                      <a:pt x="598" y="0"/>
                      <a:pt x="602" y="0"/>
                    </a:cubicBezTo>
                    <a:lnTo>
                      <a:pt x="618" y="0"/>
                    </a:lnTo>
                    <a:cubicBezTo>
                      <a:pt x="623" y="0"/>
                      <a:pt x="626" y="3"/>
                      <a:pt x="626" y="8"/>
                    </a:cubicBezTo>
                    <a:cubicBezTo>
                      <a:pt x="626" y="12"/>
                      <a:pt x="623" y="16"/>
                      <a:pt x="618" y="16"/>
                    </a:cubicBezTo>
                    <a:close/>
                    <a:moveTo>
                      <a:pt x="570" y="16"/>
                    </a:moveTo>
                    <a:lnTo>
                      <a:pt x="554" y="16"/>
                    </a:lnTo>
                    <a:cubicBezTo>
                      <a:pt x="550" y="16"/>
                      <a:pt x="546" y="12"/>
                      <a:pt x="546" y="8"/>
                    </a:cubicBezTo>
                    <a:cubicBezTo>
                      <a:pt x="546" y="3"/>
                      <a:pt x="550" y="0"/>
                      <a:pt x="554" y="0"/>
                    </a:cubicBezTo>
                    <a:lnTo>
                      <a:pt x="570" y="0"/>
                    </a:lnTo>
                    <a:cubicBezTo>
                      <a:pt x="575" y="0"/>
                      <a:pt x="578" y="3"/>
                      <a:pt x="578" y="8"/>
                    </a:cubicBezTo>
                    <a:cubicBezTo>
                      <a:pt x="578" y="12"/>
                      <a:pt x="575" y="16"/>
                      <a:pt x="570" y="16"/>
                    </a:cubicBezTo>
                    <a:close/>
                    <a:moveTo>
                      <a:pt x="522" y="16"/>
                    </a:moveTo>
                    <a:lnTo>
                      <a:pt x="506" y="16"/>
                    </a:lnTo>
                    <a:cubicBezTo>
                      <a:pt x="502" y="16"/>
                      <a:pt x="498" y="12"/>
                      <a:pt x="498" y="8"/>
                    </a:cubicBezTo>
                    <a:cubicBezTo>
                      <a:pt x="498" y="3"/>
                      <a:pt x="502" y="0"/>
                      <a:pt x="506" y="0"/>
                    </a:cubicBezTo>
                    <a:lnTo>
                      <a:pt x="522" y="0"/>
                    </a:lnTo>
                    <a:cubicBezTo>
                      <a:pt x="527" y="0"/>
                      <a:pt x="530" y="3"/>
                      <a:pt x="530" y="8"/>
                    </a:cubicBezTo>
                    <a:cubicBezTo>
                      <a:pt x="530" y="12"/>
                      <a:pt x="527" y="16"/>
                      <a:pt x="522" y="16"/>
                    </a:cubicBezTo>
                    <a:close/>
                    <a:moveTo>
                      <a:pt x="474" y="16"/>
                    </a:moveTo>
                    <a:lnTo>
                      <a:pt x="458" y="16"/>
                    </a:lnTo>
                    <a:cubicBezTo>
                      <a:pt x="454" y="16"/>
                      <a:pt x="450" y="12"/>
                      <a:pt x="450" y="8"/>
                    </a:cubicBezTo>
                    <a:cubicBezTo>
                      <a:pt x="450" y="3"/>
                      <a:pt x="454" y="0"/>
                      <a:pt x="458" y="0"/>
                    </a:cubicBezTo>
                    <a:lnTo>
                      <a:pt x="474" y="0"/>
                    </a:lnTo>
                    <a:cubicBezTo>
                      <a:pt x="479" y="0"/>
                      <a:pt x="482" y="3"/>
                      <a:pt x="482" y="8"/>
                    </a:cubicBezTo>
                    <a:cubicBezTo>
                      <a:pt x="482" y="12"/>
                      <a:pt x="479" y="16"/>
                      <a:pt x="474" y="16"/>
                    </a:cubicBezTo>
                    <a:close/>
                    <a:moveTo>
                      <a:pt x="426" y="16"/>
                    </a:moveTo>
                    <a:lnTo>
                      <a:pt x="410" y="16"/>
                    </a:lnTo>
                    <a:cubicBezTo>
                      <a:pt x="406" y="16"/>
                      <a:pt x="402" y="12"/>
                      <a:pt x="402" y="8"/>
                    </a:cubicBezTo>
                    <a:cubicBezTo>
                      <a:pt x="402" y="3"/>
                      <a:pt x="406" y="0"/>
                      <a:pt x="410" y="0"/>
                    </a:cubicBezTo>
                    <a:lnTo>
                      <a:pt x="426" y="0"/>
                    </a:lnTo>
                    <a:cubicBezTo>
                      <a:pt x="431" y="0"/>
                      <a:pt x="434" y="3"/>
                      <a:pt x="434" y="8"/>
                    </a:cubicBezTo>
                    <a:cubicBezTo>
                      <a:pt x="434" y="12"/>
                      <a:pt x="431" y="16"/>
                      <a:pt x="426" y="16"/>
                    </a:cubicBezTo>
                    <a:close/>
                    <a:moveTo>
                      <a:pt x="378" y="16"/>
                    </a:moveTo>
                    <a:lnTo>
                      <a:pt x="362" y="16"/>
                    </a:lnTo>
                    <a:cubicBezTo>
                      <a:pt x="358" y="16"/>
                      <a:pt x="354" y="12"/>
                      <a:pt x="354" y="8"/>
                    </a:cubicBezTo>
                    <a:cubicBezTo>
                      <a:pt x="354" y="3"/>
                      <a:pt x="358" y="0"/>
                      <a:pt x="362" y="0"/>
                    </a:cubicBezTo>
                    <a:lnTo>
                      <a:pt x="378" y="0"/>
                    </a:lnTo>
                    <a:cubicBezTo>
                      <a:pt x="383" y="0"/>
                      <a:pt x="386" y="3"/>
                      <a:pt x="386" y="8"/>
                    </a:cubicBezTo>
                    <a:cubicBezTo>
                      <a:pt x="386" y="12"/>
                      <a:pt x="383" y="16"/>
                      <a:pt x="378" y="16"/>
                    </a:cubicBezTo>
                    <a:close/>
                    <a:moveTo>
                      <a:pt x="330" y="16"/>
                    </a:moveTo>
                    <a:lnTo>
                      <a:pt x="314" y="16"/>
                    </a:lnTo>
                    <a:cubicBezTo>
                      <a:pt x="310" y="16"/>
                      <a:pt x="306" y="12"/>
                      <a:pt x="306" y="8"/>
                    </a:cubicBezTo>
                    <a:cubicBezTo>
                      <a:pt x="306" y="3"/>
                      <a:pt x="310" y="0"/>
                      <a:pt x="314" y="0"/>
                    </a:cubicBezTo>
                    <a:lnTo>
                      <a:pt x="330" y="0"/>
                    </a:lnTo>
                    <a:cubicBezTo>
                      <a:pt x="335" y="0"/>
                      <a:pt x="338" y="3"/>
                      <a:pt x="338" y="8"/>
                    </a:cubicBezTo>
                    <a:cubicBezTo>
                      <a:pt x="338" y="12"/>
                      <a:pt x="335" y="16"/>
                      <a:pt x="330" y="16"/>
                    </a:cubicBezTo>
                    <a:close/>
                    <a:moveTo>
                      <a:pt x="282" y="16"/>
                    </a:moveTo>
                    <a:lnTo>
                      <a:pt x="266" y="16"/>
                    </a:lnTo>
                    <a:cubicBezTo>
                      <a:pt x="262" y="16"/>
                      <a:pt x="258" y="12"/>
                      <a:pt x="258" y="8"/>
                    </a:cubicBezTo>
                    <a:cubicBezTo>
                      <a:pt x="258" y="3"/>
                      <a:pt x="262" y="0"/>
                      <a:pt x="266" y="0"/>
                    </a:cubicBezTo>
                    <a:lnTo>
                      <a:pt x="282" y="0"/>
                    </a:lnTo>
                    <a:cubicBezTo>
                      <a:pt x="287" y="0"/>
                      <a:pt x="290" y="3"/>
                      <a:pt x="290" y="8"/>
                    </a:cubicBezTo>
                    <a:cubicBezTo>
                      <a:pt x="290" y="12"/>
                      <a:pt x="287" y="16"/>
                      <a:pt x="282" y="16"/>
                    </a:cubicBezTo>
                    <a:close/>
                    <a:moveTo>
                      <a:pt x="234" y="16"/>
                    </a:moveTo>
                    <a:lnTo>
                      <a:pt x="218" y="16"/>
                    </a:lnTo>
                    <a:cubicBezTo>
                      <a:pt x="214" y="16"/>
                      <a:pt x="210" y="12"/>
                      <a:pt x="210" y="8"/>
                    </a:cubicBezTo>
                    <a:cubicBezTo>
                      <a:pt x="210" y="3"/>
                      <a:pt x="214" y="0"/>
                      <a:pt x="218" y="0"/>
                    </a:cubicBezTo>
                    <a:lnTo>
                      <a:pt x="234" y="0"/>
                    </a:lnTo>
                    <a:cubicBezTo>
                      <a:pt x="239" y="0"/>
                      <a:pt x="242" y="3"/>
                      <a:pt x="242" y="8"/>
                    </a:cubicBezTo>
                    <a:cubicBezTo>
                      <a:pt x="242" y="12"/>
                      <a:pt x="239" y="16"/>
                      <a:pt x="234" y="16"/>
                    </a:cubicBezTo>
                    <a:close/>
                    <a:moveTo>
                      <a:pt x="186" y="16"/>
                    </a:moveTo>
                    <a:lnTo>
                      <a:pt x="170" y="16"/>
                    </a:lnTo>
                    <a:cubicBezTo>
                      <a:pt x="166" y="16"/>
                      <a:pt x="162" y="12"/>
                      <a:pt x="162" y="8"/>
                    </a:cubicBezTo>
                    <a:cubicBezTo>
                      <a:pt x="162" y="3"/>
                      <a:pt x="166" y="0"/>
                      <a:pt x="170" y="0"/>
                    </a:cubicBezTo>
                    <a:lnTo>
                      <a:pt x="186" y="0"/>
                    </a:lnTo>
                    <a:cubicBezTo>
                      <a:pt x="191" y="0"/>
                      <a:pt x="194" y="3"/>
                      <a:pt x="194" y="8"/>
                    </a:cubicBezTo>
                    <a:cubicBezTo>
                      <a:pt x="194" y="12"/>
                      <a:pt x="191" y="16"/>
                      <a:pt x="186" y="16"/>
                    </a:cubicBezTo>
                    <a:close/>
                    <a:moveTo>
                      <a:pt x="138" y="16"/>
                    </a:moveTo>
                    <a:lnTo>
                      <a:pt x="122" y="16"/>
                    </a:lnTo>
                    <a:cubicBezTo>
                      <a:pt x="118" y="16"/>
                      <a:pt x="114" y="12"/>
                      <a:pt x="114" y="8"/>
                    </a:cubicBezTo>
                    <a:cubicBezTo>
                      <a:pt x="114" y="3"/>
                      <a:pt x="118" y="0"/>
                      <a:pt x="122" y="0"/>
                    </a:cubicBezTo>
                    <a:lnTo>
                      <a:pt x="138" y="0"/>
                    </a:lnTo>
                    <a:cubicBezTo>
                      <a:pt x="143" y="0"/>
                      <a:pt x="146" y="3"/>
                      <a:pt x="146" y="8"/>
                    </a:cubicBezTo>
                    <a:cubicBezTo>
                      <a:pt x="146" y="12"/>
                      <a:pt x="143" y="16"/>
                      <a:pt x="138" y="16"/>
                    </a:cubicBezTo>
                    <a:close/>
                    <a:moveTo>
                      <a:pt x="90" y="16"/>
                    </a:moveTo>
                    <a:lnTo>
                      <a:pt x="74" y="16"/>
                    </a:lnTo>
                    <a:cubicBezTo>
                      <a:pt x="70" y="16"/>
                      <a:pt x="66" y="12"/>
                      <a:pt x="66" y="8"/>
                    </a:cubicBezTo>
                    <a:cubicBezTo>
                      <a:pt x="66" y="3"/>
                      <a:pt x="70" y="0"/>
                      <a:pt x="74" y="0"/>
                    </a:cubicBezTo>
                    <a:lnTo>
                      <a:pt x="90" y="0"/>
                    </a:lnTo>
                    <a:cubicBezTo>
                      <a:pt x="95" y="0"/>
                      <a:pt x="98" y="3"/>
                      <a:pt x="98" y="8"/>
                    </a:cubicBezTo>
                    <a:cubicBezTo>
                      <a:pt x="98" y="12"/>
                      <a:pt x="95" y="16"/>
                      <a:pt x="90" y="16"/>
                    </a:cubicBezTo>
                    <a:close/>
                    <a:moveTo>
                      <a:pt x="42" y="16"/>
                    </a:moveTo>
                    <a:lnTo>
                      <a:pt x="26" y="16"/>
                    </a:lnTo>
                    <a:cubicBezTo>
                      <a:pt x="22" y="16"/>
                      <a:pt x="18" y="12"/>
                      <a:pt x="18" y="8"/>
                    </a:cubicBezTo>
                    <a:cubicBezTo>
                      <a:pt x="18" y="3"/>
                      <a:pt x="22" y="0"/>
                      <a:pt x="26" y="0"/>
                    </a:cubicBezTo>
                    <a:lnTo>
                      <a:pt x="42" y="0"/>
                    </a:lnTo>
                    <a:cubicBezTo>
                      <a:pt x="47" y="0"/>
                      <a:pt x="50" y="3"/>
                      <a:pt x="50" y="8"/>
                    </a:cubicBezTo>
                    <a:cubicBezTo>
                      <a:pt x="50" y="12"/>
                      <a:pt x="47" y="16"/>
                      <a:pt x="42" y="16"/>
                    </a:cubicBezTo>
                    <a:close/>
                  </a:path>
                </a:pathLst>
              </a:custGeom>
              <a:solidFill>
                <a:srgbClr val="000000"/>
              </a:solidFill>
              <a:ln w="15875">
                <a:solidFill>
                  <a:srgbClr val="000000"/>
                </a:solidFill>
                <a:bevel/>
                <a:headEnd/>
                <a:tailEnd/>
              </a:ln>
            </p:spPr>
            <p:txBody>
              <a:bodyPr/>
              <a:lstStyle/>
              <a:p>
                <a:endParaRPr lang="nb-NO"/>
              </a:p>
            </p:txBody>
          </p:sp>
          <p:sp>
            <p:nvSpPr>
              <p:cNvPr id="53499" name="Rectangle 57">
                <a:extLst>
                  <a:ext uri="{FF2B5EF4-FFF2-40B4-BE49-F238E27FC236}">
                    <a16:creationId xmlns:a16="http://schemas.microsoft.com/office/drawing/2014/main" id="{5204357D-3238-AA46-F44E-3F038D07DD8D}"/>
                  </a:ext>
                </a:extLst>
              </p:cNvPr>
              <p:cNvSpPr>
                <a:spLocks noChangeArrowheads="1"/>
              </p:cNvSpPr>
              <p:nvPr/>
            </p:nvSpPr>
            <p:spPr bwMode="auto">
              <a:xfrm>
                <a:off x="3918" y="2380"/>
                <a:ext cx="3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solidFill>
                      <a:srgbClr val="000000"/>
                    </a:solidFill>
                  </a:rPr>
                  <a:t>MPS</a:t>
                </a:r>
                <a:endParaRPr lang="en-US" altLang="nb-NO" sz="1100"/>
              </a:p>
            </p:txBody>
          </p:sp>
        </p:grpSp>
        <p:grpSp>
          <p:nvGrpSpPr>
            <p:cNvPr id="53275" name="Group 58">
              <a:extLst>
                <a:ext uri="{FF2B5EF4-FFF2-40B4-BE49-F238E27FC236}">
                  <a16:creationId xmlns:a16="http://schemas.microsoft.com/office/drawing/2014/main" id="{00C64F8D-4F10-51E0-C586-91FB9A8FAE7F}"/>
                </a:ext>
              </a:extLst>
            </p:cNvPr>
            <p:cNvGrpSpPr>
              <a:grpSpLocks/>
            </p:cNvGrpSpPr>
            <p:nvPr/>
          </p:nvGrpSpPr>
          <p:grpSpPr bwMode="auto">
            <a:xfrm>
              <a:off x="156" y="1477"/>
              <a:ext cx="492" cy="401"/>
              <a:chOff x="198" y="1309"/>
              <a:chExt cx="492" cy="401"/>
            </a:xfrm>
          </p:grpSpPr>
          <p:sp>
            <p:nvSpPr>
              <p:cNvPr id="53491" name="Rectangle 59">
                <a:extLst>
                  <a:ext uri="{FF2B5EF4-FFF2-40B4-BE49-F238E27FC236}">
                    <a16:creationId xmlns:a16="http://schemas.microsoft.com/office/drawing/2014/main" id="{29C4800A-B4D9-9986-EC46-5C20DF8CA0B0}"/>
                  </a:ext>
                </a:extLst>
              </p:cNvPr>
              <p:cNvSpPr>
                <a:spLocks noChangeArrowheads="1"/>
              </p:cNvSpPr>
              <p:nvPr/>
            </p:nvSpPr>
            <p:spPr bwMode="auto">
              <a:xfrm>
                <a:off x="198" y="137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1700 m/rulle</a:t>
                </a:r>
              </a:p>
            </p:txBody>
          </p:sp>
          <p:sp>
            <p:nvSpPr>
              <p:cNvPr id="53492" name="Rectangle 60">
                <a:extLst>
                  <a:ext uri="{FF2B5EF4-FFF2-40B4-BE49-F238E27FC236}">
                    <a16:creationId xmlns:a16="http://schemas.microsoft.com/office/drawing/2014/main" id="{1236F974-2E82-8F47-279B-8D2F7B6A5150}"/>
                  </a:ext>
                </a:extLst>
              </p:cNvPr>
              <p:cNvSpPr>
                <a:spLocks noChangeArrowheads="1"/>
              </p:cNvSpPr>
              <p:nvPr/>
            </p:nvSpPr>
            <p:spPr bwMode="auto">
              <a:xfrm>
                <a:off x="198" y="144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sz="1000"/>
              </a:p>
            </p:txBody>
          </p:sp>
          <p:sp>
            <p:nvSpPr>
              <p:cNvPr id="53493" name="Rectangle 61">
                <a:extLst>
                  <a:ext uri="{FF2B5EF4-FFF2-40B4-BE49-F238E27FC236}">
                    <a16:creationId xmlns:a16="http://schemas.microsoft.com/office/drawing/2014/main" id="{8302D143-AA6A-A1D5-A98D-E09F7BA8C805}"/>
                  </a:ext>
                </a:extLst>
              </p:cNvPr>
              <p:cNvSpPr>
                <a:spLocks noChangeArrowheads="1"/>
              </p:cNvSpPr>
              <p:nvPr/>
            </p:nvSpPr>
            <p:spPr bwMode="auto">
              <a:xfrm>
                <a:off x="198" y="151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94" name="Rectangle 62">
                <a:extLst>
                  <a:ext uri="{FF2B5EF4-FFF2-40B4-BE49-F238E27FC236}">
                    <a16:creationId xmlns:a16="http://schemas.microsoft.com/office/drawing/2014/main" id="{94808398-4E17-C686-DA76-42323F6C8A76}"/>
                  </a:ext>
                </a:extLst>
              </p:cNvPr>
              <p:cNvSpPr>
                <a:spLocks noChangeArrowheads="1"/>
              </p:cNvSpPr>
              <p:nvPr/>
            </p:nvSpPr>
            <p:spPr bwMode="auto">
              <a:xfrm>
                <a:off x="198" y="158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95" name="Line 63">
                <a:extLst>
                  <a:ext uri="{FF2B5EF4-FFF2-40B4-BE49-F238E27FC236}">
                    <a16:creationId xmlns:a16="http://schemas.microsoft.com/office/drawing/2014/main" id="{81FF2A86-8CD2-3612-04FC-5D03BDD041D7}"/>
                  </a:ext>
                </a:extLst>
              </p:cNvPr>
              <p:cNvSpPr>
                <a:spLocks noChangeShapeType="1"/>
              </p:cNvSpPr>
              <p:nvPr/>
            </p:nvSpPr>
            <p:spPr bwMode="auto">
              <a:xfrm>
                <a:off x="198" y="165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3496" name="Line 64">
                <a:extLst>
                  <a:ext uri="{FF2B5EF4-FFF2-40B4-BE49-F238E27FC236}">
                    <a16:creationId xmlns:a16="http://schemas.microsoft.com/office/drawing/2014/main" id="{28D73247-AB98-4A64-0711-B235578A2C70}"/>
                  </a:ext>
                </a:extLst>
              </p:cNvPr>
              <p:cNvSpPr>
                <a:spLocks noChangeShapeType="1"/>
              </p:cNvSpPr>
              <p:nvPr/>
            </p:nvSpPr>
            <p:spPr bwMode="auto">
              <a:xfrm>
                <a:off x="689" y="165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3497" name="Rectangle 65">
                <a:extLst>
                  <a:ext uri="{FF2B5EF4-FFF2-40B4-BE49-F238E27FC236}">
                    <a16:creationId xmlns:a16="http://schemas.microsoft.com/office/drawing/2014/main" id="{691C8033-EBDC-72D4-E454-84953CC2CCEB}"/>
                  </a:ext>
                </a:extLst>
              </p:cNvPr>
              <p:cNvSpPr>
                <a:spLocks noChangeArrowheads="1"/>
              </p:cNvSpPr>
              <p:nvPr/>
            </p:nvSpPr>
            <p:spPr bwMode="auto">
              <a:xfrm>
                <a:off x="198" y="1309"/>
                <a:ext cx="492"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Råmaterial</a:t>
                </a:r>
              </a:p>
            </p:txBody>
          </p:sp>
        </p:grpSp>
        <p:grpSp>
          <p:nvGrpSpPr>
            <p:cNvPr id="53276" name="Group 66">
              <a:extLst>
                <a:ext uri="{FF2B5EF4-FFF2-40B4-BE49-F238E27FC236}">
                  <a16:creationId xmlns:a16="http://schemas.microsoft.com/office/drawing/2014/main" id="{541004FA-F3E0-9A6B-05A0-6259E635A2AA}"/>
                </a:ext>
              </a:extLst>
            </p:cNvPr>
            <p:cNvGrpSpPr>
              <a:grpSpLocks/>
            </p:cNvGrpSpPr>
            <p:nvPr/>
          </p:nvGrpSpPr>
          <p:grpSpPr bwMode="auto">
            <a:xfrm>
              <a:off x="454" y="2708"/>
              <a:ext cx="5205" cy="728"/>
              <a:chOff x="454" y="2978"/>
              <a:chExt cx="5205" cy="728"/>
            </a:xfrm>
          </p:grpSpPr>
          <p:grpSp>
            <p:nvGrpSpPr>
              <p:cNvPr id="53328" name="Group 67">
                <a:extLst>
                  <a:ext uri="{FF2B5EF4-FFF2-40B4-BE49-F238E27FC236}">
                    <a16:creationId xmlns:a16="http://schemas.microsoft.com/office/drawing/2014/main" id="{F29357C4-D8DE-1B3A-6C92-D9CA486DA095}"/>
                  </a:ext>
                </a:extLst>
              </p:cNvPr>
              <p:cNvGrpSpPr>
                <a:grpSpLocks/>
              </p:cNvGrpSpPr>
              <p:nvPr/>
            </p:nvGrpSpPr>
            <p:grpSpPr bwMode="auto">
              <a:xfrm>
                <a:off x="1838" y="2980"/>
                <a:ext cx="560" cy="305"/>
                <a:chOff x="942" y="2790"/>
                <a:chExt cx="560" cy="305"/>
              </a:xfrm>
            </p:grpSpPr>
            <p:sp>
              <p:nvSpPr>
                <p:cNvPr id="53479" name="Freeform 68">
                  <a:extLst>
                    <a:ext uri="{FF2B5EF4-FFF2-40B4-BE49-F238E27FC236}">
                      <a16:creationId xmlns:a16="http://schemas.microsoft.com/office/drawing/2014/main" id="{750F6E95-C734-354F-068E-2E06CB948914}"/>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480" name="Rectangle 69">
                  <a:extLst>
                    <a:ext uri="{FF2B5EF4-FFF2-40B4-BE49-F238E27FC236}">
                      <a16:creationId xmlns:a16="http://schemas.microsoft.com/office/drawing/2014/main" id="{4B6C118B-A658-ABFF-0581-1B3CE49E5435}"/>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81" name="Rectangle 70">
                  <a:extLst>
                    <a:ext uri="{FF2B5EF4-FFF2-40B4-BE49-F238E27FC236}">
                      <a16:creationId xmlns:a16="http://schemas.microsoft.com/office/drawing/2014/main" id="{8A19A0F8-1387-EB14-19FF-44982E5A4F3E}"/>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53482" name="Group 71">
                  <a:extLst>
                    <a:ext uri="{FF2B5EF4-FFF2-40B4-BE49-F238E27FC236}">
                      <a16:creationId xmlns:a16="http://schemas.microsoft.com/office/drawing/2014/main" id="{F8A08BBD-1A3A-CAB5-8C7B-584D84C93AEA}"/>
                    </a:ext>
                  </a:extLst>
                </p:cNvPr>
                <p:cNvGrpSpPr>
                  <a:grpSpLocks/>
                </p:cNvGrpSpPr>
                <p:nvPr/>
              </p:nvGrpSpPr>
              <p:grpSpPr bwMode="auto">
                <a:xfrm>
                  <a:off x="1106" y="2914"/>
                  <a:ext cx="246" cy="56"/>
                  <a:chOff x="2995" y="384"/>
                  <a:chExt cx="252" cy="56"/>
                </a:xfrm>
              </p:grpSpPr>
              <p:sp>
                <p:nvSpPr>
                  <p:cNvPr id="53487" name="Rectangle 72">
                    <a:extLst>
                      <a:ext uri="{FF2B5EF4-FFF2-40B4-BE49-F238E27FC236}">
                        <a16:creationId xmlns:a16="http://schemas.microsoft.com/office/drawing/2014/main" id="{DA0E5717-486B-B414-217D-6256B3F86ED8}"/>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88" name="Rectangle 73">
                    <a:extLst>
                      <a:ext uri="{FF2B5EF4-FFF2-40B4-BE49-F238E27FC236}">
                        <a16:creationId xmlns:a16="http://schemas.microsoft.com/office/drawing/2014/main" id="{C7BB41A2-CD00-430A-2C37-95B92DBF5261}"/>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89" name="Rectangle 74">
                    <a:extLst>
                      <a:ext uri="{FF2B5EF4-FFF2-40B4-BE49-F238E27FC236}">
                        <a16:creationId xmlns:a16="http://schemas.microsoft.com/office/drawing/2014/main" id="{14A79595-E2BE-9643-607E-9E924C3456A0}"/>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90" name="Rectangle 75">
                    <a:extLst>
                      <a:ext uri="{FF2B5EF4-FFF2-40B4-BE49-F238E27FC236}">
                        <a16:creationId xmlns:a16="http://schemas.microsoft.com/office/drawing/2014/main" id="{CC13599A-01F2-02B3-7EBD-8346AEC3D46F}"/>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53483" name="Text Box 76">
                  <a:extLst>
                    <a:ext uri="{FF2B5EF4-FFF2-40B4-BE49-F238E27FC236}">
                      <a16:creationId xmlns:a16="http://schemas.microsoft.com/office/drawing/2014/main" id="{145FFB35-978E-E596-9ED8-E72547CD2562}"/>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53484" name="Group 77">
                  <a:extLst>
                    <a:ext uri="{FF2B5EF4-FFF2-40B4-BE49-F238E27FC236}">
                      <a16:creationId xmlns:a16="http://schemas.microsoft.com/office/drawing/2014/main" id="{A09AC3A5-980B-059D-368A-C987D1BD251E}"/>
                    </a:ext>
                  </a:extLst>
                </p:cNvPr>
                <p:cNvGrpSpPr>
                  <a:grpSpLocks/>
                </p:cNvGrpSpPr>
                <p:nvPr/>
              </p:nvGrpSpPr>
              <p:grpSpPr bwMode="auto">
                <a:xfrm>
                  <a:off x="1088" y="2826"/>
                  <a:ext cx="200" cy="186"/>
                  <a:chOff x="1014" y="2834"/>
                  <a:chExt cx="200" cy="186"/>
                </a:xfrm>
              </p:grpSpPr>
              <p:sp>
                <p:nvSpPr>
                  <p:cNvPr id="53485" name="Freeform 78">
                    <a:extLst>
                      <a:ext uri="{FF2B5EF4-FFF2-40B4-BE49-F238E27FC236}">
                        <a16:creationId xmlns:a16="http://schemas.microsoft.com/office/drawing/2014/main" id="{798F9ACF-E83B-FFBB-C35C-7D744301E080}"/>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53486" name="Rectangle 79">
                    <a:extLst>
                      <a:ext uri="{FF2B5EF4-FFF2-40B4-BE49-F238E27FC236}">
                        <a16:creationId xmlns:a16="http://schemas.microsoft.com/office/drawing/2014/main" id="{594DA6F1-E74D-B7BD-E750-8B397597CC01}"/>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grpSp>
            <p:nvGrpSpPr>
              <p:cNvPr id="53329" name="Group 80">
                <a:extLst>
                  <a:ext uri="{FF2B5EF4-FFF2-40B4-BE49-F238E27FC236}">
                    <a16:creationId xmlns:a16="http://schemas.microsoft.com/office/drawing/2014/main" id="{710EEAF0-6EB4-E84E-69D3-C48E1AD0904A}"/>
                  </a:ext>
                </a:extLst>
              </p:cNvPr>
              <p:cNvGrpSpPr>
                <a:grpSpLocks/>
              </p:cNvGrpSpPr>
              <p:nvPr/>
            </p:nvGrpSpPr>
            <p:grpSpPr bwMode="auto">
              <a:xfrm>
                <a:off x="2774" y="2980"/>
                <a:ext cx="560" cy="305"/>
                <a:chOff x="942" y="2790"/>
                <a:chExt cx="560" cy="305"/>
              </a:xfrm>
            </p:grpSpPr>
            <p:sp>
              <p:nvSpPr>
                <p:cNvPr id="53467" name="Freeform 81">
                  <a:extLst>
                    <a:ext uri="{FF2B5EF4-FFF2-40B4-BE49-F238E27FC236}">
                      <a16:creationId xmlns:a16="http://schemas.microsoft.com/office/drawing/2014/main" id="{3F64E453-12BB-596B-B27A-A21F27EC96ED}"/>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468" name="Rectangle 82">
                  <a:extLst>
                    <a:ext uri="{FF2B5EF4-FFF2-40B4-BE49-F238E27FC236}">
                      <a16:creationId xmlns:a16="http://schemas.microsoft.com/office/drawing/2014/main" id="{D71ADCF6-A3D6-DD6E-5A6E-C0E4598FD398}"/>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69" name="Rectangle 83">
                  <a:extLst>
                    <a:ext uri="{FF2B5EF4-FFF2-40B4-BE49-F238E27FC236}">
                      <a16:creationId xmlns:a16="http://schemas.microsoft.com/office/drawing/2014/main" id="{CC09E5D0-84C7-0C0A-7113-E07FE3E59361}"/>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53470" name="Group 84">
                  <a:extLst>
                    <a:ext uri="{FF2B5EF4-FFF2-40B4-BE49-F238E27FC236}">
                      <a16:creationId xmlns:a16="http://schemas.microsoft.com/office/drawing/2014/main" id="{8EF00272-42A6-E5BE-E43B-BB7A4EC13296}"/>
                    </a:ext>
                  </a:extLst>
                </p:cNvPr>
                <p:cNvGrpSpPr>
                  <a:grpSpLocks/>
                </p:cNvGrpSpPr>
                <p:nvPr/>
              </p:nvGrpSpPr>
              <p:grpSpPr bwMode="auto">
                <a:xfrm>
                  <a:off x="1106" y="2914"/>
                  <a:ext cx="246" cy="56"/>
                  <a:chOff x="2995" y="384"/>
                  <a:chExt cx="252" cy="56"/>
                </a:xfrm>
              </p:grpSpPr>
              <p:sp>
                <p:nvSpPr>
                  <p:cNvPr id="53475" name="Rectangle 85">
                    <a:extLst>
                      <a:ext uri="{FF2B5EF4-FFF2-40B4-BE49-F238E27FC236}">
                        <a16:creationId xmlns:a16="http://schemas.microsoft.com/office/drawing/2014/main" id="{7D0DBB7F-2FA7-A52E-2B25-768CDE8E45AC}"/>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76" name="Rectangle 86">
                    <a:extLst>
                      <a:ext uri="{FF2B5EF4-FFF2-40B4-BE49-F238E27FC236}">
                        <a16:creationId xmlns:a16="http://schemas.microsoft.com/office/drawing/2014/main" id="{08B8BA76-F1CA-124D-2A77-420831D72EAC}"/>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77" name="Rectangle 87">
                    <a:extLst>
                      <a:ext uri="{FF2B5EF4-FFF2-40B4-BE49-F238E27FC236}">
                        <a16:creationId xmlns:a16="http://schemas.microsoft.com/office/drawing/2014/main" id="{9B23EF1A-CAA4-D1CC-25D3-207148053DCD}"/>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78" name="Rectangle 88">
                    <a:extLst>
                      <a:ext uri="{FF2B5EF4-FFF2-40B4-BE49-F238E27FC236}">
                        <a16:creationId xmlns:a16="http://schemas.microsoft.com/office/drawing/2014/main" id="{96A8DF86-7AEB-D05E-C913-898870165845}"/>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53471" name="Text Box 89">
                  <a:extLst>
                    <a:ext uri="{FF2B5EF4-FFF2-40B4-BE49-F238E27FC236}">
                      <a16:creationId xmlns:a16="http://schemas.microsoft.com/office/drawing/2014/main" id="{4699C5BE-B0C0-7C8F-2479-3EC42E523881}"/>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53472" name="Group 90">
                  <a:extLst>
                    <a:ext uri="{FF2B5EF4-FFF2-40B4-BE49-F238E27FC236}">
                      <a16:creationId xmlns:a16="http://schemas.microsoft.com/office/drawing/2014/main" id="{BE8D02EF-378E-FC92-6B8D-EFE764FFD39C}"/>
                    </a:ext>
                  </a:extLst>
                </p:cNvPr>
                <p:cNvGrpSpPr>
                  <a:grpSpLocks/>
                </p:cNvGrpSpPr>
                <p:nvPr/>
              </p:nvGrpSpPr>
              <p:grpSpPr bwMode="auto">
                <a:xfrm>
                  <a:off x="1088" y="2826"/>
                  <a:ext cx="200" cy="186"/>
                  <a:chOff x="1014" y="2834"/>
                  <a:chExt cx="200" cy="186"/>
                </a:xfrm>
              </p:grpSpPr>
              <p:sp>
                <p:nvSpPr>
                  <p:cNvPr id="53473" name="Freeform 91">
                    <a:extLst>
                      <a:ext uri="{FF2B5EF4-FFF2-40B4-BE49-F238E27FC236}">
                        <a16:creationId xmlns:a16="http://schemas.microsoft.com/office/drawing/2014/main" id="{D984BAD1-D7FA-E81B-720C-35D54AB09997}"/>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53474" name="Rectangle 92">
                    <a:extLst>
                      <a:ext uri="{FF2B5EF4-FFF2-40B4-BE49-F238E27FC236}">
                        <a16:creationId xmlns:a16="http://schemas.microsoft.com/office/drawing/2014/main" id="{02F00FE6-62F8-7DB3-6E10-D8F52A29007E}"/>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grpSp>
            <p:nvGrpSpPr>
              <p:cNvPr id="53330" name="Group 93">
                <a:extLst>
                  <a:ext uri="{FF2B5EF4-FFF2-40B4-BE49-F238E27FC236}">
                    <a16:creationId xmlns:a16="http://schemas.microsoft.com/office/drawing/2014/main" id="{6ADF57AB-3A40-0E36-E240-144A5354C7ED}"/>
                  </a:ext>
                </a:extLst>
              </p:cNvPr>
              <p:cNvGrpSpPr>
                <a:grpSpLocks/>
              </p:cNvGrpSpPr>
              <p:nvPr/>
            </p:nvGrpSpPr>
            <p:grpSpPr bwMode="auto">
              <a:xfrm>
                <a:off x="454" y="2982"/>
                <a:ext cx="465" cy="684"/>
                <a:chOff x="346" y="2982"/>
                <a:chExt cx="465" cy="684"/>
              </a:xfrm>
            </p:grpSpPr>
            <p:grpSp>
              <p:nvGrpSpPr>
                <p:cNvPr id="53451" name="Group 94">
                  <a:extLst>
                    <a:ext uri="{FF2B5EF4-FFF2-40B4-BE49-F238E27FC236}">
                      <a16:creationId xmlns:a16="http://schemas.microsoft.com/office/drawing/2014/main" id="{442A5E19-7A64-FF99-9C6A-8437B789FFDA}"/>
                    </a:ext>
                  </a:extLst>
                </p:cNvPr>
                <p:cNvGrpSpPr>
                  <a:grpSpLocks/>
                </p:cNvGrpSpPr>
                <p:nvPr/>
              </p:nvGrpSpPr>
              <p:grpSpPr bwMode="auto">
                <a:xfrm>
                  <a:off x="371" y="2982"/>
                  <a:ext cx="420" cy="305"/>
                  <a:chOff x="407" y="2826"/>
                  <a:chExt cx="420" cy="305"/>
                </a:xfrm>
              </p:grpSpPr>
              <p:grpSp>
                <p:nvGrpSpPr>
                  <p:cNvPr id="53458" name="Group 95">
                    <a:extLst>
                      <a:ext uri="{FF2B5EF4-FFF2-40B4-BE49-F238E27FC236}">
                        <a16:creationId xmlns:a16="http://schemas.microsoft.com/office/drawing/2014/main" id="{8B2E834D-DF8E-9D96-F059-C7F8299C7BFE}"/>
                      </a:ext>
                    </a:extLst>
                  </p:cNvPr>
                  <p:cNvGrpSpPr>
                    <a:grpSpLocks noChangeAspect="1"/>
                  </p:cNvGrpSpPr>
                  <p:nvPr/>
                </p:nvGrpSpPr>
                <p:grpSpPr bwMode="auto">
                  <a:xfrm>
                    <a:off x="407" y="2826"/>
                    <a:ext cx="420" cy="305"/>
                    <a:chOff x="2600" y="939"/>
                    <a:chExt cx="486" cy="374"/>
                  </a:xfrm>
                </p:grpSpPr>
                <p:sp>
                  <p:nvSpPr>
                    <p:cNvPr id="53464" name="Rectangle 96">
                      <a:extLst>
                        <a:ext uri="{FF2B5EF4-FFF2-40B4-BE49-F238E27FC236}">
                          <a16:creationId xmlns:a16="http://schemas.microsoft.com/office/drawing/2014/main" id="{441C61D9-6908-4075-4FD9-BE94B57268F9}"/>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65" name="Rectangle 97">
                      <a:extLst>
                        <a:ext uri="{FF2B5EF4-FFF2-40B4-BE49-F238E27FC236}">
                          <a16:creationId xmlns:a16="http://schemas.microsoft.com/office/drawing/2014/main" id="{E74500C3-8810-99C8-9A0D-EC03612AEF65}"/>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66" name="Rectangle 98">
                      <a:extLst>
                        <a:ext uri="{FF2B5EF4-FFF2-40B4-BE49-F238E27FC236}">
                          <a16:creationId xmlns:a16="http://schemas.microsoft.com/office/drawing/2014/main" id="{9AE563A1-0F2E-5572-28A2-72EE093A44DB}"/>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Stansing</a:t>
                      </a:r>
                    </a:p>
                  </p:txBody>
                </p:sp>
              </p:grpSp>
              <p:grpSp>
                <p:nvGrpSpPr>
                  <p:cNvPr id="53459" name="Group 99">
                    <a:extLst>
                      <a:ext uri="{FF2B5EF4-FFF2-40B4-BE49-F238E27FC236}">
                        <a16:creationId xmlns:a16="http://schemas.microsoft.com/office/drawing/2014/main" id="{58E71E9F-38D1-A2C2-A04E-B7201FAD5300}"/>
                      </a:ext>
                    </a:extLst>
                  </p:cNvPr>
                  <p:cNvGrpSpPr>
                    <a:grpSpLocks/>
                  </p:cNvGrpSpPr>
                  <p:nvPr/>
                </p:nvGrpSpPr>
                <p:grpSpPr bwMode="auto">
                  <a:xfrm>
                    <a:off x="410" y="3038"/>
                    <a:ext cx="136" cy="72"/>
                    <a:chOff x="4541" y="3736"/>
                    <a:chExt cx="352" cy="186"/>
                  </a:xfrm>
                </p:grpSpPr>
                <p:sp>
                  <p:nvSpPr>
                    <p:cNvPr id="53461" name="Freeform 100">
                      <a:extLst>
                        <a:ext uri="{FF2B5EF4-FFF2-40B4-BE49-F238E27FC236}">
                          <a16:creationId xmlns:a16="http://schemas.microsoft.com/office/drawing/2014/main" id="{3211C964-C079-D0A4-8AF1-8E19268C012B}"/>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53462" name="Freeform 101">
                      <a:extLst>
                        <a:ext uri="{FF2B5EF4-FFF2-40B4-BE49-F238E27FC236}">
                          <a16:creationId xmlns:a16="http://schemas.microsoft.com/office/drawing/2014/main" id="{14607603-5C64-F8E0-EADC-CA48E58FDA72}"/>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463" name="Freeform 102">
                      <a:extLst>
                        <a:ext uri="{FF2B5EF4-FFF2-40B4-BE49-F238E27FC236}">
                          <a16:creationId xmlns:a16="http://schemas.microsoft.com/office/drawing/2014/main" id="{FA16952C-4C60-C1BB-CA59-2D30D7CCA6F8}"/>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460" name="Text Box 103">
                    <a:extLst>
                      <a:ext uri="{FF2B5EF4-FFF2-40B4-BE49-F238E27FC236}">
                        <a16:creationId xmlns:a16="http://schemas.microsoft.com/office/drawing/2014/main" id="{9FD3E2A8-9D7C-7D3A-A165-A672E787C5D4}"/>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nvGrpSpPr>
                <p:cNvPr id="53452" name="Group 104">
                  <a:extLst>
                    <a:ext uri="{FF2B5EF4-FFF2-40B4-BE49-F238E27FC236}">
                      <a16:creationId xmlns:a16="http://schemas.microsoft.com/office/drawing/2014/main" id="{CEA080C7-FFBF-4CBF-9EB0-AB4D6FEAEF87}"/>
                    </a:ext>
                  </a:extLst>
                </p:cNvPr>
                <p:cNvGrpSpPr>
                  <a:grpSpLocks/>
                </p:cNvGrpSpPr>
                <p:nvPr/>
              </p:nvGrpSpPr>
              <p:grpSpPr bwMode="auto">
                <a:xfrm>
                  <a:off x="346" y="3317"/>
                  <a:ext cx="465" cy="349"/>
                  <a:chOff x="1252" y="863"/>
                  <a:chExt cx="465" cy="349"/>
                </a:xfrm>
              </p:grpSpPr>
              <p:sp>
                <p:nvSpPr>
                  <p:cNvPr id="53453" name="Rectangle 105">
                    <a:extLst>
                      <a:ext uri="{FF2B5EF4-FFF2-40B4-BE49-F238E27FC236}">
                        <a16:creationId xmlns:a16="http://schemas.microsoft.com/office/drawing/2014/main" id="{21B10143-594E-EECA-D452-CCFA21F4F5DE}"/>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1 h</a:t>
                    </a:r>
                  </a:p>
                </p:txBody>
              </p:sp>
              <p:sp>
                <p:nvSpPr>
                  <p:cNvPr id="53454" name="Rectangle 106">
                    <a:extLst>
                      <a:ext uri="{FF2B5EF4-FFF2-40B4-BE49-F238E27FC236}">
                        <a16:creationId xmlns:a16="http://schemas.microsoft.com/office/drawing/2014/main" id="{29BCF59C-0081-5B07-52C3-40AC834C4D0D}"/>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85%</a:t>
                    </a:r>
                  </a:p>
                </p:txBody>
              </p:sp>
              <p:sp>
                <p:nvSpPr>
                  <p:cNvPr id="53455" name="Rectangle 107">
                    <a:extLst>
                      <a:ext uri="{FF2B5EF4-FFF2-40B4-BE49-F238E27FC236}">
                        <a16:creationId xmlns:a16="http://schemas.microsoft.com/office/drawing/2014/main" id="{09D5C372-2870-EDC8-3BE9-C0DA2B7917D6}"/>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56" name="Rectangle 108">
                    <a:extLst>
                      <a:ext uri="{FF2B5EF4-FFF2-40B4-BE49-F238E27FC236}">
                        <a16:creationId xmlns:a16="http://schemas.microsoft.com/office/drawing/2014/main" id="{9E00EA64-8100-2F6D-6850-53F9D453EAD2}"/>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57" name="Rectangle 109">
                    <a:extLst>
                      <a:ext uri="{FF2B5EF4-FFF2-40B4-BE49-F238E27FC236}">
                        <a16:creationId xmlns:a16="http://schemas.microsoft.com/office/drawing/2014/main" id="{5D2B0FA1-0509-C88D-0CEE-B0B39A8B1BCD}"/>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1 s</a:t>
                    </a:r>
                  </a:p>
                </p:txBody>
              </p:sp>
            </p:grpSp>
          </p:grpSp>
          <p:grpSp>
            <p:nvGrpSpPr>
              <p:cNvPr id="53331" name="Group 110">
                <a:extLst>
                  <a:ext uri="{FF2B5EF4-FFF2-40B4-BE49-F238E27FC236}">
                    <a16:creationId xmlns:a16="http://schemas.microsoft.com/office/drawing/2014/main" id="{53DFBE70-A33D-D401-6F98-7910E3FA3C37}"/>
                  </a:ext>
                </a:extLst>
              </p:cNvPr>
              <p:cNvGrpSpPr>
                <a:grpSpLocks/>
              </p:cNvGrpSpPr>
              <p:nvPr/>
            </p:nvGrpSpPr>
            <p:grpSpPr bwMode="auto">
              <a:xfrm>
                <a:off x="898" y="2982"/>
                <a:ext cx="560" cy="305"/>
                <a:chOff x="942" y="2790"/>
                <a:chExt cx="560" cy="305"/>
              </a:xfrm>
            </p:grpSpPr>
            <p:sp>
              <p:nvSpPr>
                <p:cNvPr id="53439" name="Freeform 111">
                  <a:extLst>
                    <a:ext uri="{FF2B5EF4-FFF2-40B4-BE49-F238E27FC236}">
                      <a16:creationId xmlns:a16="http://schemas.microsoft.com/office/drawing/2014/main" id="{CCCA996F-2FAE-42EC-A7CC-0DAA1B1C24A9}"/>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440" name="Rectangle 112">
                  <a:extLst>
                    <a:ext uri="{FF2B5EF4-FFF2-40B4-BE49-F238E27FC236}">
                      <a16:creationId xmlns:a16="http://schemas.microsoft.com/office/drawing/2014/main" id="{447D8834-BA5B-7E8A-837B-2D8D55F9F634}"/>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41" name="Rectangle 113">
                  <a:extLst>
                    <a:ext uri="{FF2B5EF4-FFF2-40B4-BE49-F238E27FC236}">
                      <a16:creationId xmlns:a16="http://schemas.microsoft.com/office/drawing/2014/main" id="{9F7B12B6-BE57-E694-505B-6B205766F917}"/>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53442" name="Group 114">
                  <a:extLst>
                    <a:ext uri="{FF2B5EF4-FFF2-40B4-BE49-F238E27FC236}">
                      <a16:creationId xmlns:a16="http://schemas.microsoft.com/office/drawing/2014/main" id="{AE449072-F5E1-F048-38B5-E26DB4117174}"/>
                    </a:ext>
                  </a:extLst>
                </p:cNvPr>
                <p:cNvGrpSpPr>
                  <a:grpSpLocks/>
                </p:cNvGrpSpPr>
                <p:nvPr/>
              </p:nvGrpSpPr>
              <p:grpSpPr bwMode="auto">
                <a:xfrm>
                  <a:off x="1106" y="2914"/>
                  <a:ext cx="246" cy="56"/>
                  <a:chOff x="2995" y="384"/>
                  <a:chExt cx="252" cy="56"/>
                </a:xfrm>
              </p:grpSpPr>
              <p:sp>
                <p:nvSpPr>
                  <p:cNvPr id="53447" name="Rectangle 115">
                    <a:extLst>
                      <a:ext uri="{FF2B5EF4-FFF2-40B4-BE49-F238E27FC236}">
                        <a16:creationId xmlns:a16="http://schemas.microsoft.com/office/drawing/2014/main" id="{059DE3BB-049C-9E7D-AE8F-8F73FE51F789}"/>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48" name="Rectangle 116">
                    <a:extLst>
                      <a:ext uri="{FF2B5EF4-FFF2-40B4-BE49-F238E27FC236}">
                        <a16:creationId xmlns:a16="http://schemas.microsoft.com/office/drawing/2014/main" id="{1B64F1A8-F3E2-2A9F-FAED-5F5F94BC43B1}"/>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49" name="Rectangle 117">
                    <a:extLst>
                      <a:ext uri="{FF2B5EF4-FFF2-40B4-BE49-F238E27FC236}">
                        <a16:creationId xmlns:a16="http://schemas.microsoft.com/office/drawing/2014/main" id="{D56763C4-1C64-3A7B-966F-671A87DA72D6}"/>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50" name="Rectangle 118">
                    <a:extLst>
                      <a:ext uri="{FF2B5EF4-FFF2-40B4-BE49-F238E27FC236}">
                        <a16:creationId xmlns:a16="http://schemas.microsoft.com/office/drawing/2014/main" id="{185D0E42-94FC-C834-C646-71CF8ACD9151}"/>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53443" name="Text Box 119">
                  <a:extLst>
                    <a:ext uri="{FF2B5EF4-FFF2-40B4-BE49-F238E27FC236}">
                      <a16:creationId xmlns:a16="http://schemas.microsoft.com/office/drawing/2014/main" id="{9B06D18E-7496-8E4C-B28F-374CB0F41A2B}"/>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53444" name="Group 120">
                  <a:extLst>
                    <a:ext uri="{FF2B5EF4-FFF2-40B4-BE49-F238E27FC236}">
                      <a16:creationId xmlns:a16="http://schemas.microsoft.com/office/drawing/2014/main" id="{200415DD-7824-3D19-93B5-7CDDCF7B3C08}"/>
                    </a:ext>
                  </a:extLst>
                </p:cNvPr>
                <p:cNvGrpSpPr>
                  <a:grpSpLocks/>
                </p:cNvGrpSpPr>
                <p:nvPr/>
              </p:nvGrpSpPr>
              <p:grpSpPr bwMode="auto">
                <a:xfrm>
                  <a:off x="1088" y="2826"/>
                  <a:ext cx="200" cy="186"/>
                  <a:chOff x="1014" y="2834"/>
                  <a:chExt cx="200" cy="186"/>
                </a:xfrm>
              </p:grpSpPr>
              <p:sp>
                <p:nvSpPr>
                  <p:cNvPr id="53445" name="Freeform 121">
                    <a:extLst>
                      <a:ext uri="{FF2B5EF4-FFF2-40B4-BE49-F238E27FC236}">
                        <a16:creationId xmlns:a16="http://schemas.microsoft.com/office/drawing/2014/main" id="{A6C5CC3C-B31C-77A3-5962-E60FD2439979}"/>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53446" name="Rectangle 122">
                    <a:extLst>
                      <a:ext uri="{FF2B5EF4-FFF2-40B4-BE49-F238E27FC236}">
                        <a16:creationId xmlns:a16="http://schemas.microsoft.com/office/drawing/2014/main" id="{C22DA2C9-1D59-253A-E747-0EC845A62FD3}"/>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sp>
            <p:nvSpPr>
              <p:cNvPr id="53332" name="Text Box 123">
                <a:extLst>
                  <a:ext uri="{FF2B5EF4-FFF2-40B4-BE49-F238E27FC236}">
                    <a16:creationId xmlns:a16="http://schemas.microsoft.com/office/drawing/2014/main" id="{4FCA7255-B55B-ACE3-1C37-7C40E00AA296}"/>
                  </a:ext>
                </a:extLst>
              </p:cNvPr>
              <p:cNvSpPr txBox="1">
                <a:spLocks noChangeArrowheads="1"/>
              </p:cNvSpPr>
              <p:nvPr/>
            </p:nvSpPr>
            <p:spPr bwMode="auto">
              <a:xfrm>
                <a:off x="890" y="3210"/>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4600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2400 st</a:t>
                </a:r>
              </a:p>
            </p:txBody>
          </p:sp>
          <p:grpSp>
            <p:nvGrpSpPr>
              <p:cNvPr id="53333" name="Group 124">
                <a:extLst>
                  <a:ext uri="{FF2B5EF4-FFF2-40B4-BE49-F238E27FC236}">
                    <a16:creationId xmlns:a16="http://schemas.microsoft.com/office/drawing/2014/main" id="{4E260A74-A86E-71FD-3C9F-706E9CF47832}"/>
                  </a:ext>
                </a:extLst>
              </p:cNvPr>
              <p:cNvGrpSpPr>
                <a:grpSpLocks/>
              </p:cNvGrpSpPr>
              <p:nvPr/>
            </p:nvGrpSpPr>
            <p:grpSpPr bwMode="auto">
              <a:xfrm>
                <a:off x="1418" y="2986"/>
                <a:ext cx="465" cy="684"/>
                <a:chOff x="1310" y="2986"/>
                <a:chExt cx="465" cy="684"/>
              </a:xfrm>
            </p:grpSpPr>
            <p:grpSp>
              <p:nvGrpSpPr>
                <p:cNvPr id="53423" name="Group 125">
                  <a:extLst>
                    <a:ext uri="{FF2B5EF4-FFF2-40B4-BE49-F238E27FC236}">
                      <a16:creationId xmlns:a16="http://schemas.microsoft.com/office/drawing/2014/main" id="{0FC5AF1C-F7A9-BF0E-4FD2-A7596D987E94}"/>
                    </a:ext>
                  </a:extLst>
                </p:cNvPr>
                <p:cNvGrpSpPr>
                  <a:grpSpLocks/>
                </p:cNvGrpSpPr>
                <p:nvPr/>
              </p:nvGrpSpPr>
              <p:grpSpPr bwMode="auto">
                <a:xfrm>
                  <a:off x="1335" y="2986"/>
                  <a:ext cx="420" cy="305"/>
                  <a:chOff x="407" y="2826"/>
                  <a:chExt cx="420" cy="305"/>
                </a:xfrm>
              </p:grpSpPr>
              <p:grpSp>
                <p:nvGrpSpPr>
                  <p:cNvPr id="53430" name="Group 126">
                    <a:extLst>
                      <a:ext uri="{FF2B5EF4-FFF2-40B4-BE49-F238E27FC236}">
                        <a16:creationId xmlns:a16="http://schemas.microsoft.com/office/drawing/2014/main" id="{46D5C4D7-4054-701A-9923-DE2C96232143}"/>
                      </a:ext>
                    </a:extLst>
                  </p:cNvPr>
                  <p:cNvGrpSpPr>
                    <a:grpSpLocks noChangeAspect="1"/>
                  </p:cNvGrpSpPr>
                  <p:nvPr/>
                </p:nvGrpSpPr>
                <p:grpSpPr bwMode="auto">
                  <a:xfrm>
                    <a:off x="407" y="2826"/>
                    <a:ext cx="420" cy="305"/>
                    <a:chOff x="2600" y="939"/>
                    <a:chExt cx="486" cy="374"/>
                  </a:xfrm>
                </p:grpSpPr>
                <p:sp>
                  <p:nvSpPr>
                    <p:cNvPr id="53436" name="Rectangle 127">
                      <a:extLst>
                        <a:ext uri="{FF2B5EF4-FFF2-40B4-BE49-F238E27FC236}">
                          <a16:creationId xmlns:a16="http://schemas.microsoft.com/office/drawing/2014/main" id="{3837FD6A-D6BA-7FA4-AE8A-0D95DDFD63E9}"/>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37" name="Rectangle 128">
                      <a:extLst>
                        <a:ext uri="{FF2B5EF4-FFF2-40B4-BE49-F238E27FC236}">
                          <a16:creationId xmlns:a16="http://schemas.microsoft.com/office/drawing/2014/main" id="{8859DDDB-3AD9-E5A9-E742-6B71C74A8F2C}"/>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38" name="Rectangle 129">
                      <a:extLst>
                        <a:ext uri="{FF2B5EF4-FFF2-40B4-BE49-F238E27FC236}">
                          <a16:creationId xmlns:a16="http://schemas.microsoft.com/office/drawing/2014/main" id="{C09EFEF4-46C3-DF1B-A6CC-B278990BEC6B}"/>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Sveising Nr 1</a:t>
                      </a:r>
                    </a:p>
                  </p:txBody>
                </p:sp>
              </p:grpSp>
              <p:grpSp>
                <p:nvGrpSpPr>
                  <p:cNvPr id="53431" name="Group 130">
                    <a:extLst>
                      <a:ext uri="{FF2B5EF4-FFF2-40B4-BE49-F238E27FC236}">
                        <a16:creationId xmlns:a16="http://schemas.microsoft.com/office/drawing/2014/main" id="{2C1897A2-18EB-82D3-1DB9-A64B760F2E0F}"/>
                      </a:ext>
                    </a:extLst>
                  </p:cNvPr>
                  <p:cNvGrpSpPr>
                    <a:grpSpLocks/>
                  </p:cNvGrpSpPr>
                  <p:nvPr/>
                </p:nvGrpSpPr>
                <p:grpSpPr bwMode="auto">
                  <a:xfrm>
                    <a:off x="410" y="3038"/>
                    <a:ext cx="136" cy="72"/>
                    <a:chOff x="4541" y="3736"/>
                    <a:chExt cx="352" cy="186"/>
                  </a:xfrm>
                </p:grpSpPr>
                <p:sp>
                  <p:nvSpPr>
                    <p:cNvPr id="53433" name="Freeform 131">
                      <a:extLst>
                        <a:ext uri="{FF2B5EF4-FFF2-40B4-BE49-F238E27FC236}">
                          <a16:creationId xmlns:a16="http://schemas.microsoft.com/office/drawing/2014/main" id="{3ECE3CC8-CD08-D3E0-8E58-DCD8FB97CA94}"/>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53434" name="Freeform 132">
                      <a:extLst>
                        <a:ext uri="{FF2B5EF4-FFF2-40B4-BE49-F238E27FC236}">
                          <a16:creationId xmlns:a16="http://schemas.microsoft.com/office/drawing/2014/main" id="{730F5992-FA2B-5273-7EA5-90D09CB1C7D0}"/>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435" name="Freeform 133">
                      <a:extLst>
                        <a:ext uri="{FF2B5EF4-FFF2-40B4-BE49-F238E27FC236}">
                          <a16:creationId xmlns:a16="http://schemas.microsoft.com/office/drawing/2014/main" id="{FD3B7F3B-9842-12D0-CC79-FA361E5EDB8C}"/>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432" name="Text Box 134">
                    <a:extLst>
                      <a:ext uri="{FF2B5EF4-FFF2-40B4-BE49-F238E27FC236}">
                        <a16:creationId xmlns:a16="http://schemas.microsoft.com/office/drawing/2014/main" id="{C5D895A0-DAB0-CC43-CD73-CDFF71FFFF3A}"/>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nvGrpSpPr>
                <p:cNvPr id="53424" name="Group 135">
                  <a:extLst>
                    <a:ext uri="{FF2B5EF4-FFF2-40B4-BE49-F238E27FC236}">
                      <a16:creationId xmlns:a16="http://schemas.microsoft.com/office/drawing/2014/main" id="{0076DAB1-259F-F2C7-10F8-CCE90277B1FB}"/>
                    </a:ext>
                  </a:extLst>
                </p:cNvPr>
                <p:cNvGrpSpPr>
                  <a:grpSpLocks/>
                </p:cNvGrpSpPr>
                <p:nvPr/>
              </p:nvGrpSpPr>
              <p:grpSpPr bwMode="auto">
                <a:xfrm>
                  <a:off x="1310" y="3321"/>
                  <a:ext cx="465" cy="349"/>
                  <a:chOff x="1252" y="863"/>
                  <a:chExt cx="465" cy="349"/>
                </a:xfrm>
              </p:grpSpPr>
              <p:sp>
                <p:nvSpPr>
                  <p:cNvPr id="53425" name="Rectangle 136">
                    <a:extLst>
                      <a:ext uri="{FF2B5EF4-FFF2-40B4-BE49-F238E27FC236}">
                        <a16:creationId xmlns:a16="http://schemas.microsoft.com/office/drawing/2014/main" id="{C167008C-DF68-D421-6EA5-76549BC390C3}"/>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10 mjn</a:t>
                    </a:r>
                  </a:p>
                </p:txBody>
              </p:sp>
              <p:sp>
                <p:nvSpPr>
                  <p:cNvPr id="53426" name="Rectangle 137">
                    <a:extLst>
                      <a:ext uri="{FF2B5EF4-FFF2-40B4-BE49-F238E27FC236}">
                        <a16:creationId xmlns:a16="http://schemas.microsoft.com/office/drawing/2014/main" id="{32F0342F-E2C0-8788-B7C4-FD54A10D3903}"/>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100%</a:t>
                    </a:r>
                  </a:p>
                </p:txBody>
              </p:sp>
              <p:sp>
                <p:nvSpPr>
                  <p:cNvPr id="53427" name="Rectangle 138">
                    <a:extLst>
                      <a:ext uri="{FF2B5EF4-FFF2-40B4-BE49-F238E27FC236}">
                        <a16:creationId xmlns:a16="http://schemas.microsoft.com/office/drawing/2014/main" id="{6769BF48-6C43-CBE2-CCC6-D40DC61D09D2}"/>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28" name="Rectangle 139">
                    <a:extLst>
                      <a:ext uri="{FF2B5EF4-FFF2-40B4-BE49-F238E27FC236}">
                        <a16:creationId xmlns:a16="http://schemas.microsoft.com/office/drawing/2014/main" id="{B788581E-FED5-ADD5-E2D0-D94299FBEDF1}"/>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29" name="Rectangle 140">
                    <a:extLst>
                      <a:ext uri="{FF2B5EF4-FFF2-40B4-BE49-F238E27FC236}">
                        <a16:creationId xmlns:a16="http://schemas.microsoft.com/office/drawing/2014/main" id="{68EADBD4-91C3-9E8C-FD06-9E285CA65E21}"/>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39 s</a:t>
                    </a:r>
                  </a:p>
                </p:txBody>
              </p:sp>
            </p:grpSp>
          </p:grpSp>
          <p:sp>
            <p:nvSpPr>
              <p:cNvPr id="53334" name="Text Box 141">
                <a:extLst>
                  <a:ext uri="{FF2B5EF4-FFF2-40B4-BE49-F238E27FC236}">
                    <a16:creationId xmlns:a16="http://schemas.microsoft.com/office/drawing/2014/main" id="{A59BAFD9-4C5C-9B93-5380-44CF6E40213F}"/>
                  </a:ext>
                </a:extLst>
              </p:cNvPr>
              <p:cNvSpPr txBox="1">
                <a:spLocks noChangeArrowheads="1"/>
              </p:cNvSpPr>
              <p:nvPr/>
            </p:nvSpPr>
            <p:spPr bwMode="auto">
              <a:xfrm>
                <a:off x="1830" y="3208"/>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1100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600 st</a:t>
                </a:r>
              </a:p>
            </p:txBody>
          </p:sp>
          <p:sp>
            <p:nvSpPr>
              <p:cNvPr id="53335" name="Text Box 142">
                <a:extLst>
                  <a:ext uri="{FF2B5EF4-FFF2-40B4-BE49-F238E27FC236}">
                    <a16:creationId xmlns:a16="http://schemas.microsoft.com/office/drawing/2014/main" id="{E4A3C8B9-0529-C1B5-989C-5BC1DFD8FBCE}"/>
                  </a:ext>
                </a:extLst>
              </p:cNvPr>
              <p:cNvSpPr txBox="1">
                <a:spLocks noChangeArrowheads="1"/>
              </p:cNvSpPr>
              <p:nvPr/>
            </p:nvSpPr>
            <p:spPr bwMode="auto">
              <a:xfrm>
                <a:off x="2766" y="3208"/>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1600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850 st</a:t>
                </a:r>
              </a:p>
            </p:txBody>
          </p:sp>
          <p:grpSp>
            <p:nvGrpSpPr>
              <p:cNvPr id="53336" name="Group 143">
                <a:extLst>
                  <a:ext uri="{FF2B5EF4-FFF2-40B4-BE49-F238E27FC236}">
                    <a16:creationId xmlns:a16="http://schemas.microsoft.com/office/drawing/2014/main" id="{0761B91B-158F-F2C8-8C5E-3F0E3D64F7D0}"/>
                  </a:ext>
                </a:extLst>
              </p:cNvPr>
              <p:cNvGrpSpPr>
                <a:grpSpLocks/>
              </p:cNvGrpSpPr>
              <p:nvPr/>
            </p:nvGrpSpPr>
            <p:grpSpPr bwMode="auto">
              <a:xfrm>
                <a:off x="3722" y="2980"/>
                <a:ext cx="560" cy="305"/>
                <a:chOff x="942" y="2790"/>
                <a:chExt cx="560" cy="305"/>
              </a:xfrm>
            </p:grpSpPr>
            <p:sp>
              <p:nvSpPr>
                <p:cNvPr id="53411" name="Freeform 144">
                  <a:extLst>
                    <a:ext uri="{FF2B5EF4-FFF2-40B4-BE49-F238E27FC236}">
                      <a16:creationId xmlns:a16="http://schemas.microsoft.com/office/drawing/2014/main" id="{A3A9C610-EA35-E71F-2498-F0344AE6A3AB}"/>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412" name="Rectangle 145">
                  <a:extLst>
                    <a:ext uri="{FF2B5EF4-FFF2-40B4-BE49-F238E27FC236}">
                      <a16:creationId xmlns:a16="http://schemas.microsoft.com/office/drawing/2014/main" id="{DE36F327-74DE-8C4F-71F4-0AAF0279E770}"/>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13" name="Rectangle 146">
                  <a:extLst>
                    <a:ext uri="{FF2B5EF4-FFF2-40B4-BE49-F238E27FC236}">
                      <a16:creationId xmlns:a16="http://schemas.microsoft.com/office/drawing/2014/main" id="{2AB86D42-DDB0-E069-5B95-7B2B7C51A49B}"/>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53414" name="Group 147">
                  <a:extLst>
                    <a:ext uri="{FF2B5EF4-FFF2-40B4-BE49-F238E27FC236}">
                      <a16:creationId xmlns:a16="http://schemas.microsoft.com/office/drawing/2014/main" id="{A8110DE1-B79B-8EB8-1B79-B3D15387229F}"/>
                    </a:ext>
                  </a:extLst>
                </p:cNvPr>
                <p:cNvGrpSpPr>
                  <a:grpSpLocks/>
                </p:cNvGrpSpPr>
                <p:nvPr/>
              </p:nvGrpSpPr>
              <p:grpSpPr bwMode="auto">
                <a:xfrm>
                  <a:off x="1106" y="2914"/>
                  <a:ext cx="246" cy="56"/>
                  <a:chOff x="2995" y="384"/>
                  <a:chExt cx="252" cy="56"/>
                </a:xfrm>
              </p:grpSpPr>
              <p:sp>
                <p:nvSpPr>
                  <p:cNvPr id="53419" name="Rectangle 148">
                    <a:extLst>
                      <a:ext uri="{FF2B5EF4-FFF2-40B4-BE49-F238E27FC236}">
                        <a16:creationId xmlns:a16="http://schemas.microsoft.com/office/drawing/2014/main" id="{F10B0921-C2CB-FC4F-9883-8B33CA8156C3}"/>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20" name="Rectangle 149">
                    <a:extLst>
                      <a:ext uri="{FF2B5EF4-FFF2-40B4-BE49-F238E27FC236}">
                        <a16:creationId xmlns:a16="http://schemas.microsoft.com/office/drawing/2014/main" id="{CD5D7966-AC62-AAE6-2190-61D5922CE275}"/>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21" name="Rectangle 150">
                    <a:extLst>
                      <a:ext uri="{FF2B5EF4-FFF2-40B4-BE49-F238E27FC236}">
                        <a16:creationId xmlns:a16="http://schemas.microsoft.com/office/drawing/2014/main" id="{6F89CCCC-F81A-1211-73DC-434FC62C1A2B}"/>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22" name="Rectangle 151">
                    <a:extLst>
                      <a:ext uri="{FF2B5EF4-FFF2-40B4-BE49-F238E27FC236}">
                        <a16:creationId xmlns:a16="http://schemas.microsoft.com/office/drawing/2014/main" id="{450FB15A-DC57-F07B-6B4C-B417068B0548}"/>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53415" name="Text Box 152">
                  <a:extLst>
                    <a:ext uri="{FF2B5EF4-FFF2-40B4-BE49-F238E27FC236}">
                      <a16:creationId xmlns:a16="http://schemas.microsoft.com/office/drawing/2014/main" id="{A60274D0-0772-C31A-53AC-2F6A22013917}"/>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53416" name="Group 153">
                  <a:extLst>
                    <a:ext uri="{FF2B5EF4-FFF2-40B4-BE49-F238E27FC236}">
                      <a16:creationId xmlns:a16="http://schemas.microsoft.com/office/drawing/2014/main" id="{335CA1BD-6669-7168-09CE-0910F0871E12}"/>
                    </a:ext>
                  </a:extLst>
                </p:cNvPr>
                <p:cNvGrpSpPr>
                  <a:grpSpLocks/>
                </p:cNvGrpSpPr>
                <p:nvPr/>
              </p:nvGrpSpPr>
              <p:grpSpPr bwMode="auto">
                <a:xfrm>
                  <a:off x="1088" y="2826"/>
                  <a:ext cx="200" cy="186"/>
                  <a:chOff x="1014" y="2834"/>
                  <a:chExt cx="200" cy="186"/>
                </a:xfrm>
              </p:grpSpPr>
              <p:sp>
                <p:nvSpPr>
                  <p:cNvPr id="53417" name="Freeform 154">
                    <a:extLst>
                      <a:ext uri="{FF2B5EF4-FFF2-40B4-BE49-F238E27FC236}">
                        <a16:creationId xmlns:a16="http://schemas.microsoft.com/office/drawing/2014/main" id="{0A22EB92-13E9-E53B-B5FC-6FD8ACC31400}"/>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53418" name="Rectangle 155">
                    <a:extLst>
                      <a:ext uri="{FF2B5EF4-FFF2-40B4-BE49-F238E27FC236}">
                        <a16:creationId xmlns:a16="http://schemas.microsoft.com/office/drawing/2014/main" id="{33E59D11-E881-5F2B-A623-8EE1D1290065}"/>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sp>
            <p:nvSpPr>
              <p:cNvPr id="53337" name="Text Box 156">
                <a:extLst>
                  <a:ext uri="{FF2B5EF4-FFF2-40B4-BE49-F238E27FC236}">
                    <a16:creationId xmlns:a16="http://schemas.microsoft.com/office/drawing/2014/main" id="{877326C7-CEF2-676B-2F35-161B48E7B85F}"/>
                  </a:ext>
                </a:extLst>
              </p:cNvPr>
              <p:cNvSpPr txBox="1">
                <a:spLocks noChangeArrowheads="1"/>
              </p:cNvSpPr>
              <p:nvPr/>
            </p:nvSpPr>
            <p:spPr bwMode="auto">
              <a:xfrm>
                <a:off x="3714" y="3208"/>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1200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640 st</a:t>
                </a:r>
              </a:p>
            </p:txBody>
          </p:sp>
          <p:grpSp>
            <p:nvGrpSpPr>
              <p:cNvPr id="53338" name="Group 157">
                <a:extLst>
                  <a:ext uri="{FF2B5EF4-FFF2-40B4-BE49-F238E27FC236}">
                    <a16:creationId xmlns:a16="http://schemas.microsoft.com/office/drawing/2014/main" id="{8C6C8F43-B6C6-701E-BAD4-7B7636457F48}"/>
                  </a:ext>
                </a:extLst>
              </p:cNvPr>
              <p:cNvGrpSpPr>
                <a:grpSpLocks/>
              </p:cNvGrpSpPr>
              <p:nvPr/>
            </p:nvGrpSpPr>
            <p:grpSpPr bwMode="auto">
              <a:xfrm>
                <a:off x="2354" y="3022"/>
                <a:ext cx="465" cy="684"/>
                <a:chOff x="2246" y="3022"/>
                <a:chExt cx="465" cy="684"/>
              </a:xfrm>
            </p:grpSpPr>
            <p:grpSp>
              <p:nvGrpSpPr>
                <p:cNvPr id="53395" name="Group 158">
                  <a:extLst>
                    <a:ext uri="{FF2B5EF4-FFF2-40B4-BE49-F238E27FC236}">
                      <a16:creationId xmlns:a16="http://schemas.microsoft.com/office/drawing/2014/main" id="{72C7DBCD-0860-3CF8-CBE6-E46FC6E62D78}"/>
                    </a:ext>
                  </a:extLst>
                </p:cNvPr>
                <p:cNvGrpSpPr>
                  <a:grpSpLocks/>
                </p:cNvGrpSpPr>
                <p:nvPr/>
              </p:nvGrpSpPr>
              <p:grpSpPr bwMode="auto">
                <a:xfrm>
                  <a:off x="2246" y="3357"/>
                  <a:ext cx="465" cy="349"/>
                  <a:chOff x="1252" y="863"/>
                  <a:chExt cx="465" cy="349"/>
                </a:xfrm>
              </p:grpSpPr>
              <p:sp>
                <p:nvSpPr>
                  <p:cNvPr id="53406" name="Rectangle 159">
                    <a:extLst>
                      <a:ext uri="{FF2B5EF4-FFF2-40B4-BE49-F238E27FC236}">
                        <a16:creationId xmlns:a16="http://schemas.microsoft.com/office/drawing/2014/main" id="{E9747527-1346-2349-1607-A61FF4007C81}"/>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10 min</a:t>
                    </a:r>
                  </a:p>
                </p:txBody>
              </p:sp>
              <p:sp>
                <p:nvSpPr>
                  <p:cNvPr id="53407" name="Rectangle 160">
                    <a:extLst>
                      <a:ext uri="{FF2B5EF4-FFF2-40B4-BE49-F238E27FC236}">
                        <a16:creationId xmlns:a16="http://schemas.microsoft.com/office/drawing/2014/main" id="{50E298D9-4CE0-7B84-0C2F-0725C76317FC}"/>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80%</a:t>
                    </a:r>
                  </a:p>
                </p:txBody>
              </p:sp>
              <p:sp>
                <p:nvSpPr>
                  <p:cNvPr id="53408" name="Rectangle 161">
                    <a:extLst>
                      <a:ext uri="{FF2B5EF4-FFF2-40B4-BE49-F238E27FC236}">
                        <a16:creationId xmlns:a16="http://schemas.microsoft.com/office/drawing/2014/main" id="{021CC61D-D6F8-DE35-14EB-66A12AE90303}"/>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09" name="Rectangle 162">
                    <a:extLst>
                      <a:ext uri="{FF2B5EF4-FFF2-40B4-BE49-F238E27FC236}">
                        <a16:creationId xmlns:a16="http://schemas.microsoft.com/office/drawing/2014/main" id="{D12A6706-55FC-D7F8-5E97-AE9D89F9DE51}"/>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10" name="Rectangle 163">
                    <a:extLst>
                      <a:ext uri="{FF2B5EF4-FFF2-40B4-BE49-F238E27FC236}">
                        <a16:creationId xmlns:a16="http://schemas.microsoft.com/office/drawing/2014/main" id="{B782C4E1-DC30-76DF-5495-11251549F9AC}"/>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46 s</a:t>
                    </a:r>
                  </a:p>
                </p:txBody>
              </p:sp>
            </p:grpSp>
            <p:grpSp>
              <p:nvGrpSpPr>
                <p:cNvPr id="53396" name="Group 164">
                  <a:extLst>
                    <a:ext uri="{FF2B5EF4-FFF2-40B4-BE49-F238E27FC236}">
                      <a16:creationId xmlns:a16="http://schemas.microsoft.com/office/drawing/2014/main" id="{28D488F9-DE40-297C-C83C-791472E3D097}"/>
                    </a:ext>
                  </a:extLst>
                </p:cNvPr>
                <p:cNvGrpSpPr>
                  <a:grpSpLocks/>
                </p:cNvGrpSpPr>
                <p:nvPr/>
              </p:nvGrpSpPr>
              <p:grpSpPr bwMode="auto">
                <a:xfrm>
                  <a:off x="2271" y="3022"/>
                  <a:ext cx="420" cy="305"/>
                  <a:chOff x="407" y="2826"/>
                  <a:chExt cx="420" cy="305"/>
                </a:xfrm>
              </p:grpSpPr>
              <p:grpSp>
                <p:nvGrpSpPr>
                  <p:cNvPr id="53397" name="Group 165">
                    <a:extLst>
                      <a:ext uri="{FF2B5EF4-FFF2-40B4-BE49-F238E27FC236}">
                        <a16:creationId xmlns:a16="http://schemas.microsoft.com/office/drawing/2014/main" id="{33231BD6-AA00-272D-1BAB-D8BCF4BB0701}"/>
                      </a:ext>
                    </a:extLst>
                  </p:cNvPr>
                  <p:cNvGrpSpPr>
                    <a:grpSpLocks noChangeAspect="1"/>
                  </p:cNvGrpSpPr>
                  <p:nvPr/>
                </p:nvGrpSpPr>
                <p:grpSpPr bwMode="auto">
                  <a:xfrm>
                    <a:off x="407" y="2826"/>
                    <a:ext cx="420" cy="305"/>
                    <a:chOff x="2600" y="939"/>
                    <a:chExt cx="486" cy="374"/>
                  </a:xfrm>
                </p:grpSpPr>
                <p:sp>
                  <p:nvSpPr>
                    <p:cNvPr id="53403" name="Rectangle 166">
                      <a:extLst>
                        <a:ext uri="{FF2B5EF4-FFF2-40B4-BE49-F238E27FC236}">
                          <a16:creationId xmlns:a16="http://schemas.microsoft.com/office/drawing/2014/main" id="{87C571F0-96C7-6F67-2A38-AEC5BF9B34A4}"/>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04" name="Rectangle 167">
                      <a:extLst>
                        <a:ext uri="{FF2B5EF4-FFF2-40B4-BE49-F238E27FC236}">
                          <a16:creationId xmlns:a16="http://schemas.microsoft.com/office/drawing/2014/main" id="{5CBE0351-5FF6-1D75-1509-AD16A86C7D9B}"/>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405" name="Rectangle 168">
                      <a:extLst>
                        <a:ext uri="{FF2B5EF4-FFF2-40B4-BE49-F238E27FC236}">
                          <a16:creationId xmlns:a16="http://schemas.microsoft.com/office/drawing/2014/main" id="{5C509492-3799-99D0-DFEA-4EAE37C11CFF}"/>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Sveising Nr 2</a:t>
                      </a:r>
                    </a:p>
                  </p:txBody>
                </p:sp>
              </p:grpSp>
              <p:grpSp>
                <p:nvGrpSpPr>
                  <p:cNvPr id="53398" name="Group 169">
                    <a:extLst>
                      <a:ext uri="{FF2B5EF4-FFF2-40B4-BE49-F238E27FC236}">
                        <a16:creationId xmlns:a16="http://schemas.microsoft.com/office/drawing/2014/main" id="{BEC6CBE0-0170-6D3C-643E-380DFDBA6D42}"/>
                      </a:ext>
                    </a:extLst>
                  </p:cNvPr>
                  <p:cNvGrpSpPr>
                    <a:grpSpLocks/>
                  </p:cNvGrpSpPr>
                  <p:nvPr/>
                </p:nvGrpSpPr>
                <p:grpSpPr bwMode="auto">
                  <a:xfrm>
                    <a:off x="410" y="3038"/>
                    <a:ext cx="136" cy="72"/>
                    <a:chOff x="4541" y="3736"/>
                    <a:chExt cx="352" cy="186"/>
                  </a:xfrm>
                </p:grpSpPr>
                <p:sp>
                  <p:nvSpPr>
                    <p:cNvPr id="53400" name="Freeform 170">
                      <a:extLst>
                        <a:ext uri="{FF2B5EF4-FFF2-40B4-BE49-F238E27FC236}">
                          <a16:creationId xmlns:a16="http://schemas.microsoft.com/office/drawing/2014/main" id="{93532DD7-9F3D-25C6-2150-51961DC7D691}"/>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53401" name="Freeform 171">
                      <a:extLst>
                        <a:ext uri="{FF2B5EF4-FFF2-40B4-BE49-F238E27FC236}">
                          <a16:creationId xmlns:a16="http://schemas.microsoft.com/office/drawing/2014/main" id="{671DD200-03E6-E7C8-93AC-D08184BA851D}"/>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402" name="Freeform 172">
                      <a:extLst>
                        <a:ext uri="{FF2B5EF4-FFF2-40B4-BE49-F238E27FC236}">
                          <a16:creationId xmlns:a16="http://schemas.microsoft.com/office/drawing/2014/main" id="{12B3478C-C105-CF00-6BA7-E95E8E55061E}"/>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399" name="Text Box 173">
                    <a:extLst>
                      <a:ext uri="{FF2B5EF4-FFF2-40B4-BE49-F238E27FC236}">
                        <a16:creationId xmlns:a16="http://schemas.microsoft.com/office/drawing/2014/main" id="{1FD64C64-A653-93A1-DDCE-7FF571E660AC}"/>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grpSp>
            <p:nvGrpSpPr>
              <p:cNvPr id="53339" name="Group 174">
                <a:extLst>
                  <a:ext uri="{FF2B5EF4-FFF2-40B4-BE49-F238E27FC236}">
                    <a16:creationId xmlns:a16="http://schemas.microsoft.com/office/drawing/2014/main" id="{542F5258-09D5-53D5-AB6C-34FAC1BC3FED}"/>
                  </a:ext>
                </a:extLst>
              </p:cNvPr>
              <p:cNvGrpSpPr>
                <a:grpSpLocks/>
              </p:cNvGrpSpPr>
              <p:nvPr/>
            </p:nvGrpSpPr>
            <p:grpSpPr bwMode="auto">
              <a:xfrm>
                <a:off x="4254" y="3020"/>
                <a:ext cx="465" cy="684"/>
                <a:chOff x="4146" y="3020"/>
                <a:chExt cx="465" cy="684"/>
              </a:xfrm>
            </p:grpSpPr>
            <p:grpSp>
              <p:nvGrpSpPr>
                <p:cNvPr id="53379" name="Group 175">
                  <a:extLst>
                    <a:ext uri="{FF2B5EF4-FFF2-40B4-BE49-F238E27FC236}">
                      <a16:creationId xmlns:a16="http://schemas.microsoft.com/office/drawing/2014/main" id="{18767890-5DD7-F015-2F70-178E9D8C9400}"/>
                    </a:ext>
                  </a:extLst>
                </p:cNvPr>
                <p:cNvGrpSpPr>
                  <a:grpSpLocks/>
                </p:cNvGrpSpPr>
                <p:nvPr/>
              </p:nvGrpSpPr>
              <p:grpSpPr bwMode="auto">
                <a:xfrm>
                  <a:off x="4146" y="3355"/>
                  <a:ext cx="465" cy="349"/>
                  <a:chOff x="1252" y="863"/>
                  <a:chExt cx="465" cy="349"/>
                </a:xfrm>
              </p:grpSpPr>
              <p:sp>
                <p:nvSpPr>
                  <p:cNvPr id="53390" name="Rectangle 176">
                    <a:extLst>
                      <a:ext uri="{FF2B5EF4-FFF2-40B4-BE49-F238E27FC236}">
                        <a16:creationId xmlns:a16="http://schemas.microsoft.com/office/drawing/2014/main" id="{8ADC300E-D3BE-863C-E67B-A3AE5B20CD22}"/>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0 sec</a:t>
                    </a:r>
                  </a:p>
                </p:txBody>
              </p:sp>
              <p:sp>
                <p:nvSpPr>
                  <p:cNvPr id="53391" name="Rectangle 177">
                    <a:extLst>
                      <a:ext uri="{FF2B5EF4-FFF2-40B4-BE49-F238E27FC236}">
                        <a16:creationId xmlns:a16="http://schemas.microsoft.com/office/drawing/2014/main" id="{28CBC87C-57DD-6100-859C-AA50D72C236E}"/>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100%</a:t>
                    </a:r>
                  </a:p>
                </p:txBody>
              </p:sp>
              <p:sp>
                <p:nvSpPr>
                  <p:cNvPr id="53392" name="Rectangle 178">
                    <a:extLst>
                      <a:ext uri="{FF2B5EF4-FFF2-40B4-BE49-F238E27FC236}">
                        <a16:creationId xmlns:a16="http://schemas.microsoft.com/office/drawing/2014/main" id="{8A318C57-83AA-0589-C9D6-2B54B4EF82C9}"/>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93" name="Rectangle 179">
                    <a:extLst>
                      <a:ext uri="{FF2B5EF4-FFF2-40B4-BE49-F238E27FC236}">
                        <a16:creationId xmlns:a16="http://schemas.microsoft.com/office/drawing/2014/main" id="{17CE9F5E-AC95-8304-0AE5-E788477B8D16}"/>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94" name="Rectangle 180">
                    <a:extLst>
                      <a:ext uri="{FF2B5EF4-FFF2-40B4-BE49-F238E27FC236}">
                        <a16:creationId xmlns:a16="http://schemas.microsoft.com/office/drawing/2014/main" id="{3892CB3C-F28F-8DA9-B668-8190A7175A56}"/>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40 s</a:t>
                    </a:r>
                  </a:p>
                </p:txBody>
              </p:sp>
            </p:grpSp>
            <p:grpSp>
              <p:nvGrpSpPr>
                <p:cNvPr id="53380" name="Group 181">
                  <a:extLst>
                    <a:ext uri="{FF2B5EF4-FFF2-40B4-BE49-F238E27FC236}">
                      <a16:creationId xmlns:a16="http://schemas.microsoft.com/office/drawing/2014/main" id="{371E51BC-04F1-8B66-7869-E65691E6E525}"/>
                    </a:ext>
                  </a:extLst>
                </p:cNvPr>
                <p:cNvGrpSpPr>
                  <a:grpSpLocks/>
                </p:cNvGrpSpPr>
                <p:nvPr/>
              </p:nvGrpSpPr>
              <p:grpSpPr bwMode="auto">
                <a:xfrm>
                  <a:off x="4171" y="3020"/>
                  <a:ext cx="420" cy="305"/>
                  <a:chOff x="407" y="2826"/>
                  <a:chExt cx="420" cy="305"/>
                </a:xfrm>
              </p:grpSpPr>
              <p:grpSp>
                <p:nvGrpSpPr>
                  <p:cNvPr id="53381" name="Group 182">
                    <a:extLst>
                      <a:ext uri="{FF2B5EF4-FFF2-40B4-BE49-F238E27FC236}">
                        <a16:creationId xmlns:a16="http://schemas.microsoft.com/office/drawing/2014/main" id="{D34177DD-8CC5-4CD2-C0B5-07D3675BF980}"/>
                      </a:ext>
                    </a:extLst>
                  </p:cNvPr>
                  <p:cNvGrpSpPr>
                    <a:grpSpLocks noChangeAspect="1"/>
                  </p:cNvGrpSpPr>
                  <p:nvPr/>
                </p:nvGrpSpPr>
                <p:grpSpPr bwMode="auto">
                  <a:xfrm>
                    <a:off x="407" y="2826"/>
                    <a:ext cx="420" cy="305"/>
                    <a:chOff x="2600" y="939"/>
                    <a:chExt cx="486" cy="374"/>
                  </a:xfrm>
                </p:grpSpPr>
                <p:sp>
                  <p:nvSpPr>
                    <p:cNvPr id="53387" name="Rectangle 183">
                      <a:extLst>
                        <a:ext uri="{FF2B5EF4-FFF2-40B4-BE49-F238E27FC236}">
                          <a16:creationId xmlns:a16="http://schemas.microsoft.com/office/drawing/2014/main" id="{026F3D09-971F-E81E-E8A9-A34D397E1546}"/>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88" name="Rectangle 184">
                      <a:extLst>
                        <a:ext uri="{FF2B5EF4-FFF2-40B4-BE49-F238E27FC236}">
                          <a16:creationId xmlns:a16="http://schemas.microsoft.com/office/drawing/2014/main" id="{19633880-FE29-2B07-32B0-5DC92ADA0DB3}"/>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89" name="Rectangle 185">
                      <a:extLst>
                        <a:ext uri="{FF2B5EF4-FFF2-40B4-BE49-F238E27FC236}">
                          <a16:creationId xmlns:a16="http://schemas.microsoft.com/office/drawing/2014/main" id="{61EDF18D-CCDC-F5F3-81D0-7ABEE8E8CBD0}"/>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Montering Nr 2</a:t>
                      </a:r>
                    </a:p>
                  </p:txBody>
                </p:sp>
              </p:grpSp>
              <p:grpSp>
                <p:nvGrpSpPr>
                  <p:cNvPr id="53382" name="Group 186">
                    <a:extLst>
                      <a:ext uri="{FF2B5EF4-FFF2-40B4-BE49-F238E27FC236}">
                        <a16:creationId xmlns:a16="http://schemas.microsoft.com/office/drawing/2014/main" id="{8F459BCF-1DD6-8383-D8B6-D920BE78782E}"/>
                      </a:ext>
                    </a:extLst>
                  </p:cNvPr>
                  <p:cNvGrpSpPr>
                    <a:grpSpLocks/>
                  </p:cNvGrpSpPr>
                  <p:nvPr/>
                </p:nvGrpSpPr>
                <p:grpSpPr bwMode="auto">
                  <a:xfrm>
                    <a:off x="410" y="3038"/>
                    <a:ext cx="136" cy="72"/>
                    <a:chOff x="4541" y="3736"/>
                    <a:chExt cx="352" cy="186"/>
                  </a:xfrm>
                </p:grpSpPr>
                <p:sp>
                  <p:nvSpPr>
                    <p:cNvPr id="53384" name="Freeform 187">
                      <a:extLst>
                        <a:ext uri="{FF2B5EF4-FFF2-40B4-BE49-F238E27FC236}">
                          <a16:creationId xmlns:a16="http://schemas.microsoft.com/office/drawing/2014/main" id="{67AD6491-65C6-C392-6F34-67CE50442247}"/>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53385" name="Freeform 188">
                      <a:extLst>
                        <a:ext uri="{FF2B5EF4-FFF2-40B4-BE49-F238E27FC236}">
                          <a16:creationId xmlns:a16="http://schemas.microsoft.com/office/drawing/2014/main" id="{22908C79-CEFC-3721-01B2-95E6CB810E80}"/>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386" name="Freeform 189">
                      <a:extLst>
                        <a:ext uri="{FF2B5EF4-FFF2-40B4-BE49-F238E27FC236}">
                          <a16:creationId xmlns:a16="http://schemas.microsoft.com/office/drawing/2014/main" id="{E7AB7FF6-2BEA-A83E-28A6-F0A3F75DDF68}"/>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383" name="Text Box 190">
                    <a:extLst>
                      <a:ext uri="{FF2B5EF4-FFF2-40B4-BE49-F238E27FC236}">
                        <a16:creationId xmlns:a16="http://schemas.microsoft.com/office/drawing/2014/main" id="{7535B658-9F7E-D92F-8C22-30811CCB3C8C}"/>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grpSp>
            <p:nvGrpSpPr>
              <p:cNvPr id="53340" name="Group 191">
                <a:extLst>
                  <a:ext uri="{FF2B5EF4-FFF2-40B4-BE49-F238E27FC236}">
                    <a16:creationId xmlns:a16="http://schemas.microsoft.com/office/drawing/2014/main" id="{7AFB22BE-6C4F-2AE0-5B29-B217386B60ED}"/>
                  </a:ext>
                </a:extLst>
              </p:cNvPr>
              <p:cNvGrpSpPr>
                <a:grpSpLocks noChangeAspect="1"/>
              </p:cNvGrpSpPr>
              <p:nvPr/>
            </p:nvGrpSpPr>
            <p:grpSpPr bwMode="auto">
              <a:xfrm>
                <a:off x="5239" y="3020"/>
                <a:ext cx="420" cy="305"/>
                <a:chOff x="2600" y="939"/>
                <a:chExt cx="486" cy="374"/>
              </a:xfrm>
            </p:grpSpPr>
            <p:sp>
              <p:nvSpPr>
                <p:cNvPr id="53376" name="Rectangle 192">
                  <a:extLst>
                    <a:ext uri="{FF2B5EF4-FFF2-40B4-BE49-F238E27FC236}">
                      <a16:creationId xmlns:a16="http://schemas.microsoft.com/office/drawing/2014/main" id="{BF7791B5-6BC6-920F-77D6-53B78E54D189}"/>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77" name="Rectangle 193">
                  <a:extLst>
                    <a:ext uri="{FF2B5EF4-FFF2-40B4-BE49-F238E27FC236}">
                      <a16:creationId xmlns:a16="http://schemas.microsoft.com/office/drawing/2014/main" id="{260090E9-3836-09BE-F5BA-9637A26E3BCF}"/>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78" name="Rectangle 194">
                  <a:extLst>
                    <a:ext uri="{FF2B5EF4-FFF2-40B4-BE49-F238E27FC236}">
                      <a16:creationId xmlns:a16="http://schemas.microsoft.com/office/drawing/2014/main" id="{F37E6717-B257-F21E-5E8E-762B60E96351}"/>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Godsavsending</a:t>
                  </a:r>
                </a:p>
              </p:txBody>
            </p:sp>
          </p:grpSp>
          <p:grpSp>
            <p:nvGrpSpPr>
              <p:cNvPr id="53341" name="Group 195">
                <a:extLst>
                  <a:ext uri="{FF2B5EF4-FFF2-40B4-BE49-F238E27FC236}">
                    <a16:creationId xmlns:a16="http://schemas.microsoft.com/office/drawing/2014/main" id="{1A511705-316D-79AA-8A5D-7408D0195622}"/>
                  </a:ext>
                </a:extLst>
              </p:cNvPr>
              <p:cNvGrpSpPr>
                <a:grpSpLocks/>
              </p:cNvGrpSpPr>
              <p:nvPr/>
            </p:nvGrpSpPr>
            <p:grpSpPr bwMode="auto">
              <a:xfrm>
                <a:off x="4674" y="2978"/>
                <a:ext cx="560" cy="305"/>
                <a:chOff x="942" y="2790"/>
                <a:chExt cx="560" cy="305"/>
              </a:xfrm>
            </p:grpSpPr>
            <p:sp>
              <p:nvSpPr>
                <p:cNvPr id="53364" name="Freeform 196">
                  <a:extLst>
                    <a:ext uri="{FF2B5EF4-FFF2-40B4-BE49-F238E27FC236}">
                      <a16:creationId xmlns:a16="http://schemas.microsoft.com/office/drawing/2014/main" id="{480783BA-6A61-84E5-E675-2A6D51844FD4}"/>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53365" name="Rectangle 197">
                  <a:extLst>
                    <a:ext uri="{FF2B5EF4-FFF2-40B4-BE49-F238E27FC236}">
                      <a16:creationId xmlns:a16="http://schemas.microsoft.com/office/drawing/2014/main" id="{D680A812-08D6-EF42-A09A-A8AA5A3E6F19}"/>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66" name="Rectangle 198">
                  <a:extLst>
                    <a:ext uri="{FF2B5EF4-FFF2-40B4-BE49-F238E27FC236}">
                      <a16:creationId xmlns:a16="http://schemas.microsoft.com/office/drawing/2014/main" id="{010EA28F-1F0E-2FF6-E556-6D60994AFB52}"/>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53367" name="Group 199">
                  <a:extLst>
                    <a:ext uri="{FF2B5EF4-FFF2-40B4-BE49-F238E27FC236}">
                      <a16:creationId xmlns:a16="http://schemas.microsoft.com/office/drawing/2014/main" id="{6E371C92-3CEC-BF2B-AD12-82D05C1ABADD}"/>
                    </a:ext>
                  </a:extLst>
                </p:cNvPr>
                <p:cNvGrpSpPr>
                  <a:grpSpLocks/>
                </p:cNvGrpSpPr>
                <p:nvPr/>
              </p:nvGrpSpPr>
              <p:grpSpPr bwMode="auto">
                <a:xfrm>
                  <a:off x="1106" y="2914"/>
                  <a:ext cx="246" cy="56"/>
                  <a:chOff x="2995" y="384"/>
                  <a:chExt cx="252" cy="56"/>
                </a:xfrm>
              </p:grpSpPr>
              <p:sp>
                <p:nvSpPr>
                  <p:cNvPr id="53372" name="Rectangle 200">
                    <a:extLst>
                      <a:ext uri="{FF2B5EF4-FFF2-40B4-BE49-F238E27FC236}">
                        <a16:creationId xmlns:a16="http://schemas.microsoft.com/office/drawing/2014/main" id="{DBAE040A-E407-4024-BA04-A654751640A1}"/>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73" name="Rectangle 201">
                    <a:extLst>
                      <a:ext uri="{FF2B5EF4-FFF2-40B4-BE49-F238E27FC236}">
                        <a16:creationId xmlns:a16="http://schemas.microsoft.com/office/drawing/2014/main" id="{EF9EEC27-CEE1-8417-9B61-6D64636EFD6D}"/>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74" name="Rectangle 202">
                    <a:extLst>
                      <a:ext uri="{FF2B5EF4-FFF2-40B4-BE49-F238E27FC236}">
                        <a16:creationId xmlns:a16="http://schemas.microsoft.com/office/drawing/2014/main" id="{EC29260F-83A1-DC7A-D009-C6ED033CA193}"/>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75" name="Rectangle 203">
                    <a:extLst>
                      <a:ext uri="{FF2B5EF4-FFF2-40B4-BE49-F238E27FC236}">
                        <a16:creationId xmlns:a16="http://schemas.microsoft.com/office/drawing/2014/main" id="{DAB56282-D024-A3F7-73C2-544EA9B41A4E}"/>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53368" name="Text Box 204">
                  <a:extLst>
                    <a:ext uri="{FF2B5EF4-FFF2-40B4-BE49-F238E27FC236}">
                      <a16:creationId xmlns:a16="http://schemas.microsoft.com/office/drawing/2014/main" id="{F0A76F9C-A934-4908-AA14-EF2873EC39F0}"/>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53369" name="Group 205">
                  <a:extLst>
                    <a:ext uri="{FF2B5EF4-FFF2-40B4-BE49-F238E27FC236}">
                      <a16:creationId xmlns:a16="http://schemas.microsoft.com/office/drawing/2014/main" id="{5F8C0850-E866-3308-3FD2-B825A87317EE}"/>
                    </a:ext>
                  </a:extLst>
                </p:cNvPr>
                <p:cNvGrpSpPr>
                  <a:grpSpLocks/>
                </p:cNvGrpSpPr>
                <p:nvPr/>
              </p:nvGrpSpPr>
              <p:grpSpPr bwMode="auto">
                <a:xfrm>
                  <a:off x="1088" y="2826"/>
                  <a:ext cx="200" cy="186"/>
                  <a:chOff x="1014" y="2834"/>
                  <a:chExt cx="200" cy="186"/>
                </a:xfrm>
              </p:grpSpPr>
              <p:sp>
                <p:nvSpPr>
                  <p:cNvPr id="53370" name="Freeform 206">
                    <a:extLst>
                      <a:ext uri="{FF2B5EF4-FFF2-40B4-BE49-F238E27FC236}">
                        <a16:creationId xmlns:a16="http://schemas.microsoft.com/office/drawing/2014/main" id="{6BA1AC6F-C455-0027-95A1-4999C85064C3}"/>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53371" name="Rectangle 207">
                    <a:extLst>
                      <a:ext uri="{FF2B5EF4-FFF2-40B4-BE49-F238E27FC236}">
                        <a16:creationId xmlns:a16="http://schemas.microsoft.com/office/drawing/2014/main" id="{BACD86F3-3749-FF34-EB7D-8CF40E11835C}"/>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sp>
            <p:nvSpPr>
              <p:cNvPr id="53342" name="Text Box 208">
                <a:extLst>
                  <a:ext uri="{FF2B5EF4-FFF2-40B4-BE49-F238E27FC236}">
                    <a16:creationId xmlns:a16="http://schemas.microsoft.com/office/drawing/2014/main" id="{6BF662A7-DAA1-B537-9575-0F1F116FB656}"/>
                  </a:ext>
                </a:extLst>
              </p:cNvPr>
              <p:cNvSpPr txBox="1">
                <a:spLocks noChangeArrowheads="1"/>
              </p:cNvSpPr>
              <p:nvPr/>
            </p:nvSpPr>
            <p:spPr bwMode="auto">
              <a:xfrm>
                <a:off x="4666" y="3206"/>
                <a:ext cx="5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2700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1440 st</a:t>
                </a:r>
              </a:p>
            </p:txBody>
          </p:sp>
          <p:grpSp>
            <p:nvGrpSpPr>
              <p:cNvPr id="53343" name="Group 209">
                <a:extLst>
                  <a:ext uri="{FF2B5EF4-FFF2-40B4-BE49-F238E27FC236}">
                    <a16:creationId xmlns:a16="http://schemas.microsoft.com/office/drawing/2014/main" id="{64501494-BF32-CA79-A14C-2CF52928262E}"/>
                  </a:ext>
                </a:extLst>
              </p:cNvPr>
              <p:cNvGrpSpPr>
                <a:grpSpLocks/>
              </p:cNvGrpSpPr>
              <p:nvPr/>
            </p:nvGrpSpPr>
            <p:grpSpPr bwMode="auto">
              <a:xfrm>
                <a:off x="3318" y="3020"/>
                <a:ext cx="465" cy="684"/>
                <a:chOff x="3210" y="3020"/>
                <a:chExt cx="465" cy="684"/>
              </a:xfrm>
            </p:grpSpPr>
            <p:grpSp>
              <p:nvGrpSpPr>
                <p:cNvPr id="53348" name="Group 210">
                  <a:extLst>
                    <a:ext uri="{FF2B5EF4-FFF2-40B4-BE49-F238E27FC236}">
                      <a16:creationId xmlns:a16="http://schemas.microsoft.com/office/drawing/2014/main" id="{297D569B-2158-46D9-5810-A4FB3C723E94}"/>
                    </a:ext>
                  </a:extLst>
                </p:cNvPr>
                <p:cNvGrpSpPr>
                  <a:grpSpLocks/>
                </p:cNvGrpSpPr>
                <p:nvPr/>
              </p:nvGrpSpPr>
              <p:grpSpPr bwMode="auto">
                <a:xfrm>
                  <a:off x="3210" y="3355"/>
                  <a:ext cx="465" cy="349"/>
                  <a:chOff x="1252" y="863"/>
                  <a:chExt cx="465" cy="349"/>
                </a:xfrm>
              </p:grpSpPr>
              <p:sp>
                <p:nvSpPr>
                  <p:cNvPr id="53359" name="Rectangle 211">
                    <a:extLst>
                      <a:ext uri="{FF2B5EF4-FFF2-40B4-BE49-F238E27FC236}">
                        <a16:creationId xmlns:a16="http://schemas.microsoft.com/office/drawing/2014/main" id="{2E2975AF-7B58-A95D-971D-6F5EC6299CA3}"/>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0 sec</a:t>
                    </a:r>
                  </a:p>
                </p:txBody>
              </p:sp>
              <p:sp>
                <p:nvSpPr>
                  <p:cNvPr id="53360" name="Rectangle 212">
                    <a:extLst>
                      <a:ext uri="{FF2B5EF4-FFF2-40B4-BE49-F238E27FC236}">
                        <a16:creationId xmlns:a16="http://schemas.microsoft.com/office/drawing/2014/main" id="{2317311D-6D33-BB33-B0EE-0E2CF61FB6DF}"/>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100%</a:t>
                    </a:r>
                  </a:p>
                </p:txBody>
              </p:sp>
              <p:sp>
                <p:nvSpPr>
                  <p:cNvPr id="53361" name="Rectangle 213">
                    <a:extLst>
                      <a:ext uri="{FF2B5EF4-FFF2-40B4-BE49-F238E27FC236}">
                        <a16:creationId xmlns:a16="http://schemas.microsoft.com/office/drawing/2014/main" id="{39485A55-C472-987F-8A13-75F05C3EFDC9}"/>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62" name="Rectangle 214">
                    <a:extLst>
                      <a:ext uri="{FF2B5EF4-FFF2-40B4-BE49-F238E27FC236}">
                        <a16:creationId xmlns:a16="http://schemas.microsoft.com/office/drawing/2014/main" id="{60815BC8-5CD5-F3CE-E2E5-52CCA7879E39}"/>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63" name="Rectangle 215">
                    <a:extLst>
                      <a:ext uri="{FF2B5EF4-FFF2-40B4-BE49-F238E27FC236}">
                        <a16:creationId xmlns:a16="http://schemas.microsoft.com/office/drawing/2014/main" id="{A14C4786-033B-E868-5A21-6A71DF1E2EB3}"/>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62 s</a:t>
                    </a:r>
                  </a:p>
                </p:txBody>
              </p:sp>
            </p:grpSp>
            <p:grpSp>
              <p:nvGrpSpPr>
                <p:cNvPr id="53349" name="Group 216">
                  <a:extLst>
                    <a:ext uri="{FF2B5EF4-FFF2-40B4-BE49-F238E27FC236}">
                      <a16:creationId xmlns:a16="http://schemas.microsoft.com/office/drawing/2014/main" id="{B466CEF6-60FD-B202-D052-AA2E172088ED}"/>
                    </a:ext>
                  </a:extLst>
                </p:cNvPr>
                <p:cNvGrpSpPr>
                  <a:grpSpLocks/>
                </p:cNvGrpSpPr>
                <p:nvPr/>
              </p:nvGrpSpPr>
              <p:grpSpPr bwMode="auto">
                <a:xfrm>
                  <a:off x="3235" y="3020"/>
                  <a:ext cx="420" cy="305"/>
                  <a:chOff x="407" y="2826"/>
                  <a:chExt cx="420" cy="305"/>
                </a:xfrm>
              </p:grpSpPr>
              <p:grpSp>
                <p:nvGrpSpPr>
                  <p:cNvPr id="53350" name="Group 217">
                    <a:extLst>
                      <a:ext uri="{FF2B5EF4-FFF2-40B4-BE49-F238E27FC236}">
                        <a16:creationId xmlns:a16="http://schemas.microsoft.com/office/drawing/2014/main" id="{AFDA067F-4976-468F-B728-FF3115669D03}"/>
                      </a:ext>
                    </a:extLst>
                  </p:cNvPr>
                  <p:cNvGrpSpPr>
                    <a:grpSpLocks noChangeAspect="1"/>
                  </p:cNvGrpSpPr>
                  <p:nvPr/>
                </p:nvGrpSpPr>
                <p:grpSpPr bwMode="auto">
                  <a:xfrm>
                    <a:off x="407" y="2826"/>
                    <a:ext cx="420" cy="305"/>
                    <a:chOff x="2600" y="939"/>
                    <a:chExt cx="486" cy="374"/>
                  </a:xfrm>
                </p:grpSpPr>
                <p:sp>
                  <p:nvSpPr>
                    <p:cNvPr id="53356" name="Rectangle 218">
                      <a:extLst>
                        <a:ext uri="{FF2B5EF4-FFF2-40B4-BE49-F238E27FC236}">
                          <a16:creationId xmlns:a16="http://schemas.microsoft.com/office/drawing/2014/main" id="{D8BB107E-E840-0B5A-00F4-F814459C4008}"/>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57" name="Rectangle 219">
                      <a:extLst>
                        <a:ext uri="{FF2B5EF4-FFF2-40B4-BE49-F238E27FC236}">
                          <a16:creationId xmlns:a16="http://schemas.microsoft.com/office/drawing/2014/main" id="{D0E35EA3-52CA-E518-BA64-15B5342942BF}"/>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58" name="Rectangle 220">
                      <a:extLst>
                        <a:ext uri="{FF2B5EF4-FFF2-40B4-BE49-F238E27FC236}">
                          <a16:creationId xmlns:a16="http://schemas.microsoft.com/office/drawing/2014/main" id="{F95D2797-60B9-FD7B-1314-F39A9743F2EC}"/>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Montering Nr 1</a:t>
                      </a:r>
                    </a:p>
                  </p:txBody>
                </p:sp>
              </p:grpSp>
              <p:grpSp>
                <p:nvGrpSpPr>
                  <p:cNvPr id="53351" name="Group 221">
                    <a:extLst>
                      <a:ext uri="{FF2B5EF4-FFF2-40B4-BE49-F238E27FC236}">
                        <a16:creationId xmlns:a16="http://schemas.microsoft.com/office/drawing/2014/main" id="{FF0FE03E-2C8A-680C-26A8-DFB6DDEC09D2}"/>
                      </a:ext>
                    </a:extLst>
                  </p:cNvPr>
                  <p:cNvGrpSpPr>
                    <a:grpSpLocks/>
                  </p:cNvGrpSpPr>
                  <p:nvPr/>
                </p:nvGrpSpPr>
                <p:grpSpPr bwMode="auto">
                  <a:xfrm>
                    <a:off x="410" y="3038"/>
                    <a:ext cx="136" cy="72"/>
                    <a:chOff x="4541" y="3736"/>
                    <a:chExt cx="352" cy="186"/>
                  </a:xfrm>
                </p:grpSpPr>
                <p:sp>
                  <p:nvSpPr>
                    <p:cNvPr id="53353" name="Freeform 222">
                      <a:extLst>
                        <a:ext uri="{FF2B5EF4-FFF2-40B4-BE49-F238E27FC236}">
                          <a16:creationId xmlns:a16="http://schemas.microsoft.com/office/drawing/2014/main" id="{B0BADB9F-927C-4A24-390A-2C77DF5DD29F}"/>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53354" name="Freeform 223">
                      <a:extLst>
                        <a:ext uri="{FF2B5EF4-FFF2-40B4-BE49-F238E27FC236}">
                          <a16:creationId xmlns:a16="http://schemas.microsoft.com/office/drawing/2014/main" id="{158AC058-1736-80F8-2755-699F515FBC93}"/>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355" name="Freeform 224">
                      <a:extLst>
                        <a:ext uri="{FF2B5EF4-FFF2-40B4-BE49-F238E27FC236}">
                          <a16:creationId xmlns:a16="http://schemas.microsoft.com/office/drawing/2014/main" id="{F7CE8D7C-A364-4B9E-DC78-28B892D783D1}"/>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53352" name="Text Box 225">
                    <a:extLst>
                      <a:ext uri="{FF2B5EF4-FFF2-40B4-BE49-F238E27FC236}">
                        <a16:creationId xmlns:a16="http://schemas.microsoft.com/office/drawing/2014/main" id="{4224A74F-C1E9-2509-FBDA-8AF9E919F0EC}"/>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grpSp>
            <p:nvGrpSpPr>
              <p:cNvPr id="53344" name="Group 226">
                <a:extLst>
                  <a:ext uri="{FF2B5EF4-FFF2-40B4-BE49-F238E27FC236}">
                    <a16:creationId xmlns:a16="http://schemas.microsoft.com/office/drawing/2014/main" id="{00EA5CF9-2D06-E656-B1EE-F8F70FDB2E5F}"/>
                  </a:ext>
                </a:extLst>
              </p:cNvPr>
              <p:cNvGrpSpPr>
                <a:grpSpLocks noChangeAspect="1"/>
              </p:cNvGrpSpPr>
              <p:nvPr/>
            </p:nvGrpSpPr>
            <p:grpSpPr bwMode="auto">
              <a:xfrm>
                <a:off x="5239" y="3020"/>
                <a:ext cx="420" cy="305"/>
                <a:chOff x="2600" y="939"/>
                <a:chExt cx="486" cy="374"/>
              </a:xfrm>
            </p:grpSpPr>
            <p:sp>
              <p:nvSpPr>
                <p:cNvPr id="53345" name="Rectangle 227">
                  <a:extLst>
                    <a:ext uri="{FF2B5EF4-FFF2-40B4-BE49-F238E27FC236}">
                      <a16:creationId xmlns:a16="http://schemas.microsoft.com/office/drawing/2014/main" id="{8B470672-DD23-2268-1A72-9CA646B749F1}"/>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46" name="Rectangle 228">
                  <a:extLst>
                    <a:ext uri="{FF2B5EF4-FFF2-40B4-BE49-F238E27FC236}">
                      <a16:creationId xmlns:a16="http://schemas.microsoft.com/office/drawing/2014/main" id="{9A43BC08-4564-A901-CAAC-CF3CAA026E8B}"/>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47" name="Rectangle 229">
                  <a:extLst>
                    <a:ext uri="{FF2B5EF4-FFF2-40B4-BE49-F238E27FC236}">
                      <a16:creationId xmlns:a16="http://schemas.microsoft.com/office/drawing/2014/main" id="{F5A1DA74-C90A-DD74-1C52-8A81FE1F3947}"/>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a:t>
                  </a:r>
                </a:p>
              </p:txBody>
            </p:sp>
          </p:grpSp>
        </p:grpSp>
        <p:grpSp>
          <p:nvGrpSpPr>
            <p:cNvPr id="53277" name="Group 230">
              <a:extLst>
                <a:ext uri="{FF2B5EF4-FFF2-40B4-BE49-F238E27FC236}">
                  <a16:creationId xmlns:a16="http://schemas.microsoft.com/office/drawing/2014/main" id="{9872EBD4-CA4C-5E26-ED76-E4B23B7BC97F}"/>
                </a:ext>
              </a:extLst>
            </p:cNvPr>
            <p:cNvGrpSpPr>
              <a:grpSpLocks/>
            </p:cNvGrpSpPr>
            <p:nvPr/>
          </p:nvGrpSpPr>
          <p:grpSpPr bwMode="auto">
            <a:xfrm>
              <a:off x="-77" y="2774"/>
              <a:ext cx="564" cy="418"/>
              <a:chOff x="-77" y="3016"/>
              <a:chExt cx="564" cy="418"/>
            </a:xfrm>
          </p:grpSpPr>
          <p:grpSp>
            <p:nvGrpSpPr>
              <p:cNvPr id="53324" name="Group 231">
                <a:extLst>
                  <a:ext uri="{FF2B5EF4-FFF2-40B4-BE49-F238E27FC236}">
                    <a16:creationId xmlns:a16="http://schemas.microsoft.com/office/drawing/2014/main" id="{D6DE8283-3F35-57C4-BECF-8F08308A2C78}"/>
                  </a:ext>
                </a:extLst>
              </p:cNvPr>
              <p:cNvGrpSpPr>
                <a:grpSpLocks/>
              </p:cNvGrpSpPr>
              <p:nvPr/>
            </p:nvGrpSpPr>
            <p:grpSpPr bwMode="auto">
              <a:xfrm>
                <a:off x="112" y="3016"/>
                <a:ext cx="200" cy="186"/>
                <a:chOff x="972" y="2834"/>
                <a:chExt cx="200" cy="186"/>
              </a:xfrm>
            </p:grpSpPr>
            <p:sp>
              <p:nvSpPr>
                <p:cNvPr id="53326" name="Freeform 232">
                  <a:extLst>
                    <a:ext uri="{FF2B5EF4-FFF2-40B4-BE49-F238E27FC236}">
                      <a16:creationId xmlns:a16="http://schemas.microsoft.com/office/drawing/2014/main" id="{D69D754E-954B-D21A-565C-F52867C21EFE}"/>
                    </a:ext>
                  </a:extLst>
                </p:cNvPr>
                <p:cNvSpPr>
                  <a:spLocks/>
                </p:cNvSpPr>
                <p:nvPr/>
              </p:nvSpPr>
              <p:spPr bwMode="auto">
                <a:xfrm>
                  <a:off x="972"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53327" name="Rectangle 233">
                  <a:extLst>
                    <a:ext uri="{FF2B5EF4-FFF2-40B4-BE49-F238E27FC236}">
                      <a16:creationId xmlns:a16="http://schemas.microsoft.com/office/drawing/2014/main" id="{8E582ECB-EA08-BAE5-DAF4-170886163830}"/>
                    </a:ext>
                  </a:extLst>
                </p:cNvPr>
                <p:cNvSpPr>
                  <a:spLocks noChangeArrowheads="1"/>
                </p:cNvSpPr>
                <p:nvPr/>
              </p:nvSpPr>
              <p:spPr bwMode="auto">
                <a:xfrm>
                  <a:off x="1061"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sp>
            <p:nvSpPr>
              <p:cNvPr id="53325" name="Text Box 234">
                <a:extLst>
                  <a:ext uri="{FF2B5EF4-FFF2-40B4-BE49-F238E27FC236}">
                    <a16:creationId xmlns:a16="http://schemas.microsoft.com/office/drawing/2014/main" id="{C6D98376-3EC5-F52E-86AD-A561D072ABF6}"/>
                  </a:ext>
                </a:extLst>
              </p:cNvPr>
              <p:cNvSpPr txBox="1">
                <a:spLocks noChangeArrowheads="1"/>
              </p:cNvSpPr>
              <p:nvPr/>
            </p:nvSpPr>
            <p:spPr bwMode="auto">
              <a:xfrm>
                <a:off x="-77" y="3214"/>
                <a:ext cx="56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nb-NO" altLang="nb-NO" sz="1100">
                    <a:solidFill>
                      <a:schemeClr val="tx1"/>
                    </a:solidFill>
                    <a:latin typeface="Arial" panose="020B0604020202020204" pitchFamily="34" charset="0"/>
                    <a:ea typeface="ＭＳ Ｐゴシック" panose="020B0600070205080204" pitchFamily="34" charset="-128"/>
                  </a:rPr>
                  <a:t>5 dagers </a:t>
                </a:r>
              </a:p>
              <a:p>
                <a:pPr eaLnBrk="1" hangingPunct="1"/>
                <a:r>
                  <a:rPr lang="nb-NO" altLang="nb-NO" sz="1100">
                    <a:solidFill>
                      <a:schemeClr val="tx1"/>
                    </a:solidFill>
                    <a:latin typeface="Arial" panose="020B0604020202020204" pitchFamily="34" charset="0"/>
                    <a:ea typeface="ＭＳ Ｐゴシック" panose="020B0600070205080204" pitchFamily="34" charset="-128"/>
                  </a:rPr>
                  <a:t>etterspørrende produksjon</a:t>
                </a:r>
              </a:p>
            </p:txBody>
          </p:sp>
        </p:grpSp>
        <p:cxnSp>
          <p:nvCxnSpPr>
            <p:cNvPr id="53278" name="AutoShape 235">
              <a:extLst>
                <a:ext uri="{FF2B5EF4-FFF2-40B4-BE49-F238E27FC236}">
                  <a16:creationId xmlns:a16="http://schemas.microsoft.com/office/drawing/2014/main" id="{99AC39D0-F0D2-EFD1-73AD-736555298A01}"/>
                </a:ext>
              </a:extLst>
            </p:cNvPr>
            <p:cNvCxnSpPr>
              <a:cxnSpLocks noChangeShapeType="1"/>
            </p:cNvCxnSpPr>
            <p:nvPr/>
          </p:nvCxnSpPr>
          <p:spPr bwMode="auto">
            <a:xfrm>
              <a:off x="450" y="3456"/>
              <a:ext cx="0" cy="156"/>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53279" name="Text Box 236">
              <a:extLst>
                <a:ext uri="{FF2B5EF4-FFF2-40B4-BE49-F238E27FC236}">
                  <a16:creationId xmlns:a16="http://schemas.microsoft.com/office/drawing/2014/main" id="{D5A4E7BC-3202-36FC-B145-9EDEA25EDD55}"/>
                </a:ext>
              </a:extLst>
            </p:cNvPr>
            <p:cNvSpPr txBox="1">
              <a:spLocks noChangeArrowheads="1"/>
            </p:cNvSpPr>
            <p:nvPr/>
          </p:nvSpPr>
          <p:spPr bwMode="auto">
            <a:xfrm>
              <a:off x="10" y="3346"/>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5 dager</a:t>
              </a:r>
            </a:p>
          </p:txBody>
        </p:sp>
        <p:sp>
          <p:nvSpPr>
            <p:cNvPr id="53280" name="Text Box 237">
              <a:extLst>
                <a:ext uri="{FF2B5EF4-FFF2-40B4-BE49-F238E27FC236}">
                  <a16:creationId xmlns:a16="http://schemas.microsoft.com/office/drawing/2014/main" id="{4B23E7BF-EE97-899C-C5E6-E19EA66A1EAA}"/>
                </a:ext>
              </a:extLst>
            </p:cNvPr>
            <p:cNvSpPr txBox="1">
              <a:spLocks noChangeArrowheads="1"/>
            </p:cNvSpPr>
            <p:nvPr/>
          </p:nvSpPr>
          <p:spPr bwMode="auto">
            <a:xfrm>
              <a:off x="954" y="3355"/>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7.6 dager</a:t>
              </a:r>
            </a:p>
          </p:txBody>
        </p:sp>
        <p:sp>
          <p:nvSpPr>
            <p:cNvPr id="53281" name="Text Box 238">
              <a:extLst>
                <a:ext uri="{FF2B5EF4-FFF2-40B4-BE49-F238E27FC236}">
                  <a16:creationId xmlns:a16="http://schemas.microsoft.com/office/drawing/2014/main" id="{6180A108-BD20-3DFE-963F-8B3E4EF7893F}"/>
                </a:ext>
              </a:extLst>
            </p:cNvPr>
            <p:cNvSpPr txBox="1">
              <a:spLocks noChangeArrowheads="1"/>
            </p:cNvSpPr>
            <p:nvPr/>
          </p:nvSpPr>
          <p:spPr bwMode="auto">
            <a:xfrm>
              <a:off x="1912" y="3354"/>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1.8 dager</a:t>
              </a:r>
            </a:p>
          </p:txBody>
        </p:sp>
        <p:sp>
          <p:nvSpPr>
            <p:cNvPr id="53282" name="Text Box 239">
              <a:extLst>
                <a:ext uri="{FF2B5EF4-FFF2-40B4-BE49-F238E27FC236}">
                  <a16:creationId xmlns:a16="http://schemas.microsoft.com/office/drawing/2014/main" id="{2C58AF6A-A18E-8CCA-F4D2-A812AB8966DB}"/>
                </a:ext>
              </a:extLst>
            </p:cNvPr>
            <p:cNvSpPr txBox="1">
              <a:spLocks noChangeArrowheads="1"/>
            </p:cNvSpPr>
            <p:nvPr/>
          </p:nvSpPr>
          <p:spPr bwMode="auto">
            <a:xfrm>
              <a:off x="2842" y="3356"/>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2.7 dager</a:t>
              </a:r>
            </a:p>
          </p:txBody>
        </p:sp>
        <p:sp>
          <p:nvSpPr>
            <p:cNvPr id="53283" name="Text Box 240">
              <a:extLst>
                <a:ext uri="{FF2B5EF4-FFF2-40B4-BE49-F238E27FC236}">
                  <a16:creationId xmlns:a16="http://schemas.microsoft.com/office/drawing/2014/main" id="{44A7B9E2-F0D4-E2A8-C682-B51BBF15FFB6}"/>
                </a:ext>
              </a:extLst>
            </p:cNvPr>
            <p:cNvSpPr txBox="1">
              <a:spLocks noChangeArrowheads="1"/>
            </p:cNvSpPr>
            <p:nvPr/>
          </p:nvSpPr>
          <p:spPr bwMode="auto">
            <a:xfrm>
              <a:off x="3802" y="3354"/>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2 dager</a:t>
              </a:r>
            </a:p>
          </p:txBody>
        </p:sp>
        <p:sp>
          <p:nvSpPr>
            <p:cNvPr id="53284" name="Text Box 241">
              <a:extLst>
                <a:ext uri="{FF2B5EF4-FFF2-40B4-BE49-F238E27FC236}">
                  <a16:creationId xmlns:a16="http://schemas.microsoft.com/office/drawing/2014/main" id="{3A8B1546-D5DC-79C2-7A9C-C1162BBA28A3}"/>
                </a:ext>
              </a:extLst>
            </p:cNvPr>
            <p:cNvSpPr txBox="1">
              <a:spLocks noChangeArrowheads="1"/>
            </p:cNvSpPr>
            <p:nvPr/>
          </p:nvSpPr>
          <p:spPr bwMode="auto">
            <a:xfrm>
              <a:off x="4748" y="3350"/>
              <a:ext cx="30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4.5 dager</a:t>
              </a:r>
            </a:p>
          </p:txBody>
        </p:sp>
        <p:sp>
          <p:nvSpPr>
            <p:cNvPr id="53285" name="Text Box 242">
              <a:extLst>
                <a:ext uri="{FF2B5EF4-FFF2-40B4-BE49-F238E27FC236}">
                  <a16:creationId xmlns:a16="http://schemas.microsoft.com/office/drawing/2014/main" id="{98D0445A-6F8E-07B9-2F81-E87FD8D08309}"/>
                </a:ext>
              </a:extLst>
            </p:cNvPr>
            <p:cNvSpPr txBox="1">
              <a:spLocks noChangeArrowheads="1"/>
            </p:cNvSpPr>
            <p:nvPr/>
          </p:nvSpPr>
          <p:spPr bwMode="auto">
            <a:xfrm>
              <a:off x="526" y="3500"/>
              <a:ext cx="33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1 s</a:t>
              </a:r>
            </a:p>
          </p:txBody>
        </p:sp>
        <p:sp>
          <p:nvSpPr>
            <p:cNvPr id="53286" name="Text Box 243">
              <a:extLst>
                <a:ext uri="{FF2B5EF4-FFF2-40B4-BE49-F238E27FC236}">
                  <a16:creationId xmlns:a16="http://schemas.microsoft.com/office/drawing/2014/main" id="{C53704D0-2792-55AC-5EDB-745340165332}"/>
                </a:ext>
              </a:extLst>
            </p:cNvPr>
            <p:cNvSpPr txBox="1">
              <a:spLocks noChangeArrowheads="1"/>
            </p:cNvSpPr>
            <p:nvPr/>
          </p:nvSpPr>
          <p:spPr bwMode="auto">
            <a:xfrm>
              <a:off x="1446" y="3511"/>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39 s</a:t>
              </a:r>
            </a:p>
          </p:txBody>
        </p:sp>
        <p:sp>
          <p:nvSpPr>
            <p:cNvPr id="53287" name="Text Box 244">
              <a:extLst>
                <a:ext uri="{FF2B5EF4-FFF2-40B4-BE49-F238E27FC236}">
                  <a16:creationId xmlns:a16="http://schemas.microsoft.com/office/drawing/2014/main" id="{4C7BD7A5-1B7E-7C8C-2A59-0798A2A07035}"/>
                </a:ext>
              </a:extLst>
            </p:cNvPr>
            <p:cNvSpPr txBox="1">
              <a:spLocks noChangeArrowheads="1"/>
            </p:cNvSpPr>
            <p:nvPr/>
          </p:nvSpPr>
          <p:spPr bwMode="auto">
            <a:xfrm>
              <a:off x="2375" y="3504"/>
              <a:ext cx="42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46 s</a:t>
              </a:r>
            </a:p>
          </p:txBody>
        </p:sp>
        <p:sp>
          <p:nvSpPr>
            <p:cNvPr id="53288" name="Text Box 245">
              <a:extLst>
                <a:ext uri="{FF2B5EF4-FFF2-40B4-BE49-F238E27FC236}">
                  <a16:creationId xmlns:a16="http://schemas.microsoft.com/office/drawing/2014/main" id="{70B446D2-1A9F-86D2-525B-33C394AA0EB1}"/>
                </a:ext>
              </a:extLst>
            </p:cNvPr>
            <p:cNvSpPr txBox="1">
              <a:spLocks noChangeArrowheads="1"/>
            </p:cNvSpPr>
            <p:nvPr/>
          </p:nvSpPr>
          <p:spPr bwMode="auto">
            <a:xfrm>
              <a:off x="3334" y="3504"/>
              <a:ext cx="42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62 s</a:t>
              </a:r>
            </a:p>
          </p:txBody>
        </p:sp>
        <p:sp>
          <p:nvSpPr>
            <p:cNvPr id="53289" name="Text Box 246">
              <a:extLst>
                <a:ext uri="{FF2B5EF4-FFF2-40B4-BE49-F238E27FC236}">
                  <a16:creationId xmlns:a16="http://schemas.microsoft.com/office/drawing/2014/main" id="{A0BA81EC-95B9-F4DC-7685-54E3EA1EBE0E}"/>
                </a:ext>
              </a:extLst>
            </p:cNvPr>
            <p:cNvSpPr txBox="1">
              <a:spLocks noChangeArrowheads="1"/>
            </p:cNvSpPr>
            <p:nvPr/>
          </p:nvSpPr>
          <p:spPr bwMode="auto">
            <a:xfrm>
              <a:off x="4274" y="3504"/>
              <a:ext cx="42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40 s</a:t>
              </a:r>
            </a:p>
          </p:txBody>
        </p:sp>
        <p:sp>
          <p:nvSpPr>
            <p:cNvPr id="53290" name="Text Box 247">
              <a:extLst>
                <a:ext uri="{FF2B5EF4-FFF2-40B4-BE49-F238E27FC236}">
                  <a16:creationId xmlns:a16="http://schemas.microsoft.com/office/drawing/2014/main" id="{E49A2D5F-A140-566A-9B0F-91C740C4AB75}"/>
                </a:ext>
              </a:extLst>
            </p:cNvPr>
            <p:cNvSpPr txBox="1">
              <a:spLocks noChangeArrowheads="1"/>
            </p:cNvSpPr>
            <p:nvPr/>
          </p:nvSpPr>
          <p:spPr bwMode="auto">
            <a:xfrm>
              <a:off x="5142" y="3348"/>
              <a:ext cx="50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300">
                  <a:solidFill>
                    <a:schemeClr val="tx1"/>
                  </a:solidFill>
                  <a:latin typeface="Arial" panose="020B0604020202020204" pitchFamily="34" charset="0"/>
                  <a:ea typeface="ＭＳ Ｐゴシック" panose="020B0600070205080204" pitchFamily="34" charset="-128"/>
                </a:rPr>
                <a:t>L/T: 23.6 dager</a:t>
              </a:r>
            </a:p>
          </p:txBody>
        </p:sp>
        <p:sp>
          <p:nvSpPr>
            <p:cNvPr id="53291" name="Text Box 248">
              <a:extLst>
                <a:ext uri="{FF2B5EF4-FFF2-40B4-BE49-F238E27FC236}">
                  <a16:creationId xmlns:a16="http://schemas.microsoft.com/office/drawing/2014/main" id="{C92FEFF1-AB4F-B7F2-2131-E2C8049D5C44}"/>
                </a:ext>
              </a:extLst>
            </p:cNvPr>
            <p:cNvSpPr txBox="1">
              <a:spLocks noChangeArrowheads="1"/>
            </p:cNvSpPr>
            <p:nvPr/>
          </p:nvSpPr>
          <p:spPr bwMode="auto">
            <a:xfrm>
              <a:off x="5136" y="3508"/>
              <a:ext cx="47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V/T: 188 s</a:t>
              </a:r>
            </a:p>
          </p:txBody>
        </p:sp>
        <p:grpSp>
          <p:nvGrpSpPr>
            <p:cNvPr id="53292" name="Group 249">
              <a:extLst>
                <a:ext uri="{FF2B5EF4-FFF2-40B4-BE49-F238E27FC236}">
                  <a16:creationId xmlns:a16="http://schemas.microsoft.com/office/drawing/2014/main" id="{D7A5AAC1-196A-094C-FFA0-E6D9D38D2370}"/>
                </a:ext>
              </a:extLst>
            </p:cNvPr>
            <p:cNvGrpSpPr>
              <a:grpSpLocks/>
            </p:cNvGrpSpPr>
            <p:nvPr/>
          </p:nvGrpSpPr>
          <p:grpSpPr bwMode="auto">
            <a:xfrm>
              <a:off x="5152" y="1511"/>
              <a:ext cx="465" cy="349"/>
              <a:chOff x="5152" y="1775"/>
              <a:chExt cx="465" cy="349"/>
            </a:xfrm>
          </p:grpSpPr>
          <p:grpSp>
            <p:nvGrpSpPr>
              <p:cNvPr id="53316" name="Group 250">
                <a:extLst>
                  <a:ext uri="{FF2B5EF4-FFF2-40B4-BE49-F238E27FC236}">
                    <a16:creationId xmlns:a16="http://schemas.microsoft.com/office/drawing/2014/main" id="{18C8ADA0-FD0E-7792-82DD-20A36DEF6BB5}"/>
                  </a:ext>
                </a:extLst>
              </p:cNvPr>
              <p:cNvGrpSpPr>
                <a:grpSpLocks/>
              </p:cNvGrpSpPr>
              <p:nvPr/>
            </p:nvGrpSpPr>
            <p:grpSpPr bwMode="auto">
              <a:xfrm>
                <a:off x="5152" y="1775"/>
                <a:ext cx="465" cy="349"/>
                <a:chOff x="1252" y="863"/>
                <a:chExt cx="465" cy="349"/>
              </a:xfrm>
            </p:grpSpPr>
            <p:sp>
              <p:nvSpPr>
                <p:cNvPr id="53319" name="Rectangle 251">
                  <a:extLst>
                    <a:ext uri="{FF2B5EF4-FFF2-40B4-BE49-F238E27FC236}">
                      <a16:creationId xmlns:a16="http://schemas.microsoft.com/office/drawing/2014/main" id="{9F027C01-A63F-E5E8-F6C0-93B830E90C96}"/>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12000 Venstre</a:t>
                  </a:r>
                </a:p>
              </p:txBody>
            </p:sp>
            <p:sp>
              <p:nvSpPr>
                <p:cNvPr id="53320" name="Rectangle 252">
                  <a:extLst>
                    <a:ext uri="{FF2B5EF4-FFF2-40B4-BE49-F238E27FC236}">
                      <a16:creationId xmlns:a16="http://schemas.microsoft.com/office/drawing/2014/main" id="{023208BF-309C-0DC6-9547-1A94FE7E8C5E}"/>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6400 Høyre</a:t>
                  </a:r>
                </a:p>
              </p:txBody>
            </p:sp>
            <p:sp>
              <p:nvSpPr>
                <p:cNvPr id="53321" name="Rectangle 253">
                  <a:extLst>
                    <a:ext uri="{FF2B5EF4-FFF2-40B4-BE49-F238E27FC236}">
                      <a16:creationId xmlns:a16="http://schemas.microsoft.com/office/drawing/2014/main" id="{94A93B94-025F-D57E-1729-1CCB230A3A26}"/>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22" name="Rectangle 254">
                  <a:extLst>
                    <a:ext uri="{FF2B5EF4-FFF2-40B4-BE49-F238E27FC236}">
                      <a16:creationId xmlns:a16="http://schemas.microsoft.com/office/drawing/2014/main" id="{8917EE24-CBE8-4AF9-EAF0-C3DFBAF70521}"/>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3323" name="Rectangle 255">
                  <a:extLst>
                    <a:ext uri="{FF2B5EF4-FFF2-40B4-BE49-F238E27FC236}">
                      <a16:creationId xmlns:a16="http://schemas.microsoft.com/office/drawing/2014/main" id="{FC2EF4E2-8A24-5D3A-A14B-2F750A732C17}"/>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18400 st/måned</a:t>
                  </a:r>
                </a:p>
              </p:txBody>
            </p:sp>
          </p:grpSp>
          <p:sp>
            <p:nvSpPr>
              <p:cNvPr id="53317" name="Text Box 256">
                <a:extLst>
                  <a:ext uri="{FF2B5EF4-FFF2-40B4-BE49-F238E27FC236}">
                    <a16:creationId xmlns:a16="http://schemas.microsoft.com/office/drawing/2014/main" id="{3961B89B-4459-8916-8AB1-A665EF3C260F}"/>
                  </a:ext>
                </a:extLst>
              </p:cNvPr>
              <p:cNvSpPr txBox="1">
                <a:spLocks noChangeArrowheads="1"/>
              </p:cNvSpPr>
              <p:nvPr/>
            </p:nvSpPr>
            <p:spPr bwMode="auto">
              <a:xfrm>
                <a:off x="5172" y="1986"/>
                <a:ext cx="4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Eske: 20st</a:t>
                </a:r>
              </a:p>
            </p:txBody>
          </p:sp>
          <p:sp>
            <p:nvSpPr>
              <p:cNvPr id="53318" name="Text Box 257">
                <a:extLst>
                  <a:ext uri="{FF2B5EF4-FFF2-40B4-BE49-F238E27FC236}">
                    <a16:creationId xmlns:a16="http://schemas.microsoft.com/office/drawing/2014/main" id="{21C98783-9BCC-CE29-B8D7-20E5CBFA87E6}"/>
                  </a:ext>
                </a:extLst>
              </p:cNvPr>
              <p:cNvSpPr txBox="1">
                <a:spLocks noChangeArrowheads="1"/>
              </p:cNvSpPr>
              <p:nvPr/>
            </p:nvSpPr>
            <p:spPr bwMode="auto">
              <a:xfrm>
                <a:off x="5170" y="2056"/>
                <a:ext cx="4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2 skift</a:t>
                </a:r>
              </a:p>
            </p:txBody>
          </p:sp>
        </p:grpSp>
        <p:grpSp>
          <p:nvGrpSpPr>
            <p:cNvPr id="53293" name="Group 258">
              <a:extLst>
                <a:ext uri="{FF2B5EF4-FFF2-40B4-BE49-F238E27FC236}">
                  <a16:creationId xmlns:a16="http://schemas.microsoft.com/office/drawing/2014/main" id="{CDE3D532-43C6-1427-7266-434CAD3A3B15}"/>
                </a:ext>
              </a:extLst>
            </p:cNvPr>
            <p:cNvGrpSpPr>
              <a:grpSpLocks/>
            </p:cNvGrpSpPr>
            <p:nvPr/>
          </p:nvGrpSpPr>
          <p:grpSpPr bwMode="auto">
            <a:xfrm>
              <a:off x="0" y="3311"/>
              <a:ext cx="5668" cy="309"/>
              <a:chOff x="0" y="3575"/>
              <a:chExt cx="5668" cy="309"/>
            </a:xfrm>
          </p:grpSpPr>
          <p:sp>
            <p:nvSpPr>
              <p:cNvPr id="53294" name="Line 259">
                <a:extLst>
                  <a:ext uri="{FF2B5EF4-FFF2-40B4-BE49-F238E27FC236}">
                    <a16:creationId xmlns:a16="http://schemas.microsoft.com/office/drawing/2014/main" id="{FA53E470-377B-2F88-4E84-C8BCD8414DD8}"/>
                  </a:ext>
                </a:extLst>
              </p:cNvPr>
              <p:cNvSpPr>
                <a:spLocks noChangeShapeType="1"/>
              </p:cNvSpPr>
              <p:nvPr/>
            </p:nvSpPr>
            <p:spPr bwMode="auto">
              <a:xfrm>
                <a:off x="0" y="3726"/>
                <a:ext cx="4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295" name="Line 260">
                <a:extLst>
                  <a:ext uri="{FF2B5EF4-FFF2-40B4-BE49-F238E27FC236}">
                    <a16:creationId xmlns:a16="http://schemas.microsoft.com/office/drawing/2014/main" id="{A5000C96-2212-632B-780B-B7AA055E88AD}"/>
                  </a:ext>
                </a:extLst>
              </p:cNvPr>
              <p:cNvSpPr>
                <a:spLocks noChangeShapeType="1"/>
              </p:cNvSpPr>
              <p:nvPr/>
            </p:nvSpPr>
            <p:spPr bwMode="auto">
              <a:xfrm>
                <a:off x="456" y="3726"/>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296" name="Line 261">
                <a:extLst>
                  <a:ext uri="{FF2B5EF4-FFF2-40B4-BE49-F238E27FC236}">
                    <a16:creationId xmlns:a16="http://schemas.microsoft.com/office/drawing/2014/main" id="{FC4634E6-F9EE-0256-96FE-8F33358DC20F}"/>
                  </a:ext>
                </a:extLst>
              </p:cNvPr>
              <p:cNvSpPr>
                <a:spLocks noChangeShapeType="1"/>
              </p:cNvSpPr>
              <p:nvPr/>
            </p:nvSpPr>
            <p:spPr bwMode="auto">
              <a:xfrm>
                <a:off x="456" y="3876"/>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297" name="Line 262">
                <a:extLst>
                  <a:ext uri="{FF2B5EF4-FFF2-40B4-BE49-F238E27FC236}">
                    <a16:creationId xmlns:a16="http://schemas.microsoft.com/office/drawing/2014/main" id="{D93FC1C6-DD61-2764-D9D6-4E8ED2EB0960}"/>
                  </a:ext>
                </a:extLst>
              </p:cNvPr>
              <p:cNvSpPr>
                <a:spLocks noChangeShapeType="1"/>
              </p:cNvSpPr>
              <p:nvPr/>
            </p:nvSpPr>
            <p:spPr bwMode="auto">
              <a:xfrm flipV="1">
                <a:off x="912" y="373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298" name="Line 263">
                <a:extLst>
                  <a:ext uri="{FF2B5EF4-FFF2-40B4-BE49-F238E27FC236}">
                    <a16:creationId xmlns:a16="http://schemas.microsoft.com/office/drawing/2014/main" id="{2F6CAD07-5B11-5E77-E8FC-F1303359F681}"/>
                  </a:ext>
                </a:extLst>
              </p:cNvPr>
              <p:cNvSpPr>
                <a:spLocks noChangeShapeType="1"/>
              </p:cNvSpPr>
              <p:nvPr/>
            </p:nvSpPr>
            <p:spPr bwMode="auto">
              <a:xfrm>
                <a:off x="916" y="3730"/>
                <a:ext cx="5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299" name="Line 264">
                <a:extLst>
                  <a:ext uri="{FF2B5EF4-FFF2-40B4-BE49-F238E27FC236}">
                    <a16:creationId xmlns:a16="http://schemas.microsoft.com/office/drawing/2014/main" id="{EE82C00A-AB51-F0C1-5479-1EF636EB40C8}"/>
                  </a:ext>
                </a:extLst>
              </p:cNvPr>
              <p:cNvSpPr>
                <a:spLocks noChangeShapeType="1"/>
              </p:cNvSpPr>
              <p:nvPr/>
            </p:nvSpPr>
            <p:spPr bwMode="auto">
              <a:xfrm>
                <a:off x="1426"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0" name="Line 265">
                <a:extLst>
                  <a:ext uri="{FF2B5EF4-FFF2-40B4-BE49-F238E27FC236}">
                    <a16:creationId xmlns:a16="http://schemas.microsoft.com/office/drawing/2014/main" id="{FCCAEC14-212F-C572-5DA1-11B9FE227466}"/>
                  </a:ext>
                </a:extLst>
              </p:cNvPr>
              <p:cNvSpPr>
                <a:spLocks noChangeShapeType="1"/>
              </p:cNvSpPr>
              <p:nvPr/>
            </p:nvSpPr>
            <p:spPr bwMode="auto">
              <a:xfrm>
                <a:off x="1426" y="3880"/>
                <a:ext cx="4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1" name="Line 266">
                <a:extLst>
                  <a:ext uri="{FF2B5EF4-FFF2-40B4-BE49-F238E27FC236}">
                    <a16:creationId xmlns:a16="http://schemas.microsoft.com/office/drawing/2014/main" id="{297F9F8C-6B92-25BC-33F3-C990106C2D6A}"/>
                  </a:ext>
                </a:extLst>
              </p:cNvPr>
              <p:cNvSpPr>
                <a:spLocks noChangeShapeType="1"/>
              </p:cNvSpPr>
              <p:nvPr/>
            </p:nvSpPr>
            <p:spPr bwMode="auto">
              <a:xfrm flipV="1">
                <a:off x="1882" y="373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2" name="Line 267">
                <a:extLst>
                  <a:ext uri="{FF2B5EF4-FFF2-40B4-BE49-F238E27FC236}">
                    <a16:creationId xmlns:a16="http://schemas.microsoft.com/office/drawing/2014/main" id="{DBAA1E38-FDD0-5631-F6E6-C7AC34187833}"/>
                  </a:ext>
                </a:extLst>
              </p:cNvPr>
              <p:cNvSpPr>
                <a:spLocks noChangeShapeType="1"/>
              </p:cNvSpPr>
              <p:nvPr/>
            </p:nvSpPr>
            <p:spPr bwMode="auto">
              <a:xfrm>
                <a:off x="1882" y="3730"/>
                <a:ext cx="4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3" name="Line 268">
                <a:extLst>
                  <a:ext uri="{FF2B5EF4-FFF2-40B4-BE49-F238E27FC236}">
                    <a16:creationId xmlns:a16="http://schemas.microsoft.com/office/drawing/2014/main" id="{9504C3E9-BE8C-D8A4-EC39-09FC8C648EA9}"/>
                  </a:ext>
                </a:extLst>
              </p:cNvPr>
              <p:cNvSpPr>
                <a:spLocks noChangeShapeType="1"/>
              </p:cNvSpPr>
              <p:nvPr/>
            </p:nvSpPr>
            <p:spPr bwMode="auto">
              <a:xfrm>
                <a:off x="2356"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4" name="Line 269">
                <a:extLst>
                  <a:ext uri="{FF2B5EF4-FFF2-40B4-BE49-F238E27FC236}">
                    <a16:creationId xmlns:a16="http://schemas.microsoft.com/office/drawing/2014/main" id="{112A5267-292B-4B8E-3DC4-F12DB4D35904}"/>
                  </a:ext>
                </a:extLst>
              </p:cNvPr>
              <p:cNvSpPr>
                <a:spLocks noChangeShapeType="1"/>
              </p:cNvSpPr>
              <p:nvPr/>
            </p:nvSpPr>
            <p:spPr bwMode="auto">
              <a:xfrm>
                <a:off x="2356" y="3880"/>
                <a:ext cx="4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5" name="Line 270">
                <a:extLst>
                  <a:ext uri="{FF2B5EF4-FFF2-40B4-BE49-F238E27FC236}">
                    <a16:creationId xmlns:a16="http://schemas.microsoft.com/office/drawing/2014/main" id="{3873B485-D535-02DC-FA11-2A21158B1F87}"/>
                  </a:ext>
                </a:extLst>
              </p:cNvPr>
              <p:cNvSpPr>
                <a:spLocks noChangeShapeType="1"/>
              </p:cNvSpPr>
              <p:nvPr/>
            </p:nvSpPr>
            <p:spPr bwMode="auto">
              <a:xfrm flipV="1">
                <a:off x="2812" y="3732"/>
                <a:ext cx="0" cy="1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6" name="Line 271">
                <a:extLst>
                  <a:ext uri="{FF2B5EF4-FFF2-40B4-BE49-F238E27FC236}">
                    <a16:creationId xmlns:a16="http://schemas.microsoft.com/office/drawing/2014/main" id="{4E9990E5-DD92-4B6A-B60F-1215B1BCADFB}"/>
                  </a:ext>
                </a:extLst>
              </p:cNvPr>
              <p:cNvSpPr>
                <a:spLocks noChangeShapeType="1"/>
              </p:cNvSpPr>
              <p:nvPr/>
            </p:nvSpPr>
            <p:spPr bwMode="auto">
              <a:xfrm>
                <a:off x="2816" y="3730"/>
                <a:ext cx="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7" name="Line 272">
                <a:extLst>
                  <a:ext uri="{FF2B5EF4-FFF2-40B4-BE49-F238E27FC236}">
                    <a16:creationId xmlns:a16="http://schemas.microsoft.com/office/drawing/2014/main" id="{6BAB2B39-CAD3-1130-AF28-2D7E537E0326}"/>
                  </a:ext>
                </a:extLst>
              </p:cNvPr>
              <p:cNvSpPr>
                <a:spLocks noChangeShapeType="1"/>
              </p:cNvSpPr>
              <p:nvPr/>
            </p:nvSpPr>
            <p:spPr bwMode="auto">
              <a:xfrm>
                <a:off x="3316"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8" name="Line 273">
                <a:extLst>
                  <a:ext uri="{FF2B5EF4-FFF2-40B4-BE49-F238E27FC236}">
                    <a16:creationId xmlns:a16="http://schemas.microsoft.com/office/drawing/2014/main" id="{1E23348C-5662-1EE5-DDB9-60AA19934564}"/>
                  </a:ext>
                </a:extLst>
              </p:cNvPr>
              <p:cNvSpPr>
                <a:spLocks noChangeShapeType="1"/>
              </p:cNvSpPr>
              <p:nvPr/>
            </p:nvSpPr>
            <p:spPr bwMode="auto">
              <a:xfrm>
                <a:off x="3316" y="3880"/>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09" name="Line 274">
                <a:extLst>
                  <a:ext uri="{FF2B5EF4-FFF2-40B4-BE49-F238E27FC236}">
                    <a16:creationId xmlns:a16="http://schemas.microsoft.com/office/drawing/2014/main" id="{05DF45CD-CBBF-881D-CF72-D36D5A2BFF6D}"/>
                  </a:ext>
                </a:extLst>
              </p:cNvPr>
              <p:cNvSpPr>
                <a:spLocks noChangeShapeType="1"/>
              </p:cNvSpPr>
              <p:nvPr/>
            </p:nvSpPr>
            <p:spPr bwMode="auto">
              <a:xfrm flipV="1">
                <a:off x="3772" y="37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10" name="Line 275">
                <a:extLst>
                  <a:ext uri="{FF2B5EF4-FFF2-40B4-BE49-F238E27FC236}">
                    <a16:creationId xmlns:a16="http://schemas.microsoft.com/office/drawing/2014/main" id="{DE2B5592-D06E-7671-3BB1-8F60C8D23D4B}"/>
                  </a:ext>
                </a:extLst>
              </p:cNvPr>
              <p:cNvSpPr>
                <a:spLocks noChangeShapeType="1"/>
              </p:cNvSpPr>
              <p:nvPr/>
            </p:nvSpPr>
            <p:spPr bwMode="auto">
              <a:xfrm>
                <a:off x="3776" y="3730"/>
                <a:ext cx="4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11" name="Line 276">
                <a:extLst>
                  <a:ext uri="{FF2B5EF4-FFF2-40B4-BE49-F238E27FC236}">
                    <a16:creationId xmlns:a16="http://schemas.microsoft.com/office/drawing/2014/main" id="{3DED6F30-282C-6467-63DB-DB6C28407F0B}"/>
                  </a:ext>
                </a:extLst>
              </p:cNvPr>
              <p:cNvSpPr>
                <a:spLocks noChangeShapeType="1"/>
              </p:cNvSpPr>
              <p:nvPr/>
            </p:nvSpPr>
            <p:spPr bwMode="auto">
              <a:xfrm>
                <a:off x="4258"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12" name="Line 277">
                <a:extLst>
                  <a:ext uri="{FF2B5EF4-FFF2-40B4-BE49-F238E27FC236}">
                    <a16:creationId xmlns:a16="http://schemas.microsoft.com/office/drawing/2014/main" id="{CFAC34F3-49A9-CBBE-1B2D-B12EE15F2486}"/>
                  </a:ext>
                </a:extLst>
              </p:cNvPr>
              <p:cNvSpPr>
                <a:spLocks noChangeShapeType="1"/>
              </p:cNvSpPr>
              <p:nvPr/>
            </p:nvSpPr>
            <p:spPr bwMode="auto">
              <a:xfrm>
                <a:off x="4258" y="3880"/>
                <a:ext cx="4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13" name="Line 278">
                <a:extLst>
                  <a:ext uri="{FF2B5EF4-FFF2-40B4-BE49-F238E27FC236}">
                    <a16:creationId xmlns:a16="http://schemas.microsoft.com/office/drawing/2014/main" id="{595D443F-854D-EB49-D1F0-E533E5C5A47A}"/>
                  </a:ext>
                </a:extLst>
              </p:cNvPr>
              <p:cNvSpPr>
                <a:spLocks noChangeShapeType="1"/>
              </p:cNvSpPr>
              <p:nvPr/>
            </p:nvSpPr>
            <p:spPr bwMode="auto">
              <a:xfrm flipV="1">
                <a:off x="4714" y="37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14" name="Line 279">
                <a:extLst>
                  <a:ext uri="{FF2B5EF4-FFF2-40B4-BE49-F238E27FC236}">
                    <a16:creationId xmlns:a16="http://schemas.microsoft.com/office/drawing/2014/main" id="{423D1516-4BBA-7162-1D87-0E665EAA8DD9}"/>
                  </a:ext>
                </a:extLst>
              </p:cNvPr>
              <p:cNvSpPr>
                <a:spLocks noChangeShapeType="1"/>
              </p:cNvSpPr>
              <p:nvPr/>
            </p:nvSpPr>
            <p:spPr bwMode="auto">
              <a:xfrm>
                <a:off x="4716" y="3730"/>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53315" name="Rectangle 280">
                <a:extLst>
                  <a:ext uri="{FF2B5EF4-FFF2-40B4-BE49-F238E27FC236}">
                    <a16:creationId xmlns:a16="http://schemas.microsoft.com/office/drawing/2014/main" id="{2B4F583F-2D2F-7A92-582F-636FA620A5FE}"/>
                  </a:ext>
                </a:extLst>
              </p:cNvPr>
              <p:cNvSpPr>
                <a:spLocks noChangeArrowheads="1"/>
              </p:cNvSpPr>
              <p:nvPr/>
            </p:nvSpPr>
            <p:spPr bwMode="auto">
              <a:xfrm>
                <a:off x="5333" y="3575"/>
                <a:ext cx="81" cy="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F169AFB7-E6D9-1A53-44BF-4E891318E8BE}"/>
              </a:ext>
            </a:extLst>
          </p:cNvPr>
          <p:cNvSpPr>
            <a:spLocks noGrp="1" noChangeArrowheads="1"/>
          </p:cNvSpPr>
          <p:nvPr>
            <p:ph type="title"/>
          </p:nvPr>
        </p:nvSpPr>
        <p:spPr>
          <a:xfrm>
            <a:off x="458788" y="325438"/>
            <a:ext cx="11428412" cy="1625600"/>
          </a:xfrm>
        </p:spPr>
        <p:txBody>
          <a:bodyPr/>
          <a:lstStyle/>
          <a:p>
            <a:pPr eaLnBrk="1" hangingPunct="1"/>
            <a:r>
              <a:rPr lang="en-US" altLang="nb-NO" sz="4300">
                <a:latin typeface="Garamond" panose="02020404030301010803" pitchFamily="18" charset="0"/>
                <a:ea typeface="ＭＳ Ｐゴシック" panose="020B0600070205080204" pitchFamily="34" charset="-128"/>
              </a:rPr>
              <a:t>Fire grunnprinsipp for å sikre en bra VSM </a:t>
            </a:r>
            <a:br>
              <a:rPr lang="en-US" altLang="nb-NO" sz="4300">
                <a:latin typeface="Garamond" panose="02020404030301010803" pitchFamily="18" charset="0"/>
                <a:ea typeface="ＭＳ Ｐゴシック" panose="020B0600070205080204" pitchFamily="34" charset="-128"/>
              </a:rPr>
            </a:br>
            <a:endParaRPr lang="sv-SE" altLang="nb-NO" sz="4300">
              <a:latin typeface="Garamond" panose="02020404030301010803" pitchFamily="18" charset="0"/>
              <a:ea typeface="ＭＳ Ｐゴシック" panose="020B0600070205080204" pitchFamily="34" charset="-128"/>
            </a:endParaRPr>
          </a:p>
        </p:txBody>
      </p:sp>
      <p:sp>
        <p:nvSpPr>
          <p:cNvPr id="100355" name="Rectangle 3">
            <a:extLst>
              <a:ext uri="{FF2B5EF4-FFF2-40B4-BE49-F238E27FC236}">
                <a16:creationId xmlns:a16="http://schemas.microsoft.com/office/drawing/2014/main" id="{290B47D0-6348-ED79-F162-53243C99AAB4}"/>
              </a:ext>
            </a:extLst>
          </p:cNvPr>
          <p:cNvSpPr>
            <a:spLocks noChangeArrowheads="1"/>
          </p:cNvSpPr>
          <p:nvPr/>
        </p:nvSpPr>
        <p:spPr bwMode="gray">
          <a:xfrm>
            <a:off x="288925" y="1517650"/>
            <a:ext cx="30861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257175"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lvl="1">
              <a:spcBef>
                <a:spcPct val="20000"/>
              </a:spcBef>
              <a:buClr>
                <a:schemeClr val="tx1"/>
              </a:buClr>
              <a:buSzPct val="60000"/>
              <a:buFontTx/>
              <a:buChar char="•"/>
            </a:pPr>
            <a:r>
              <a:rPr lang="nb-NO" altLang="nb-NO" sz="2000"/>
              <a:t>Samle inn egne data. Ikke tro på noe som du får av andre</a:t>
            </a:r>
          </a:p>
          <a:p>
            <a:pPr lvl="1">
              <a:spcBef>
                <a:spcPct val="20000"/>
              </a:spcBef>
              <a:buClr>
                <a:schemeClr val="tx1"/>
              </a:buClr>
              <a:buSzPct val="60000"/>
              <a:buFontTx/>
              <a:buChar char="•"/>
            </a:pPr>
            <a:r>
              <a:rPr lang="nb-NO" altLang="nb-NO" sz="2000"/>
              <a:t>Om du ser det med egne øyne kommer du til å forstå!</a:t>
            </a:r>
          </a:p>
          <a:p>
            <a:pPr lvl="1">
              <a:spcBef>
                <a:spcPct val="20000"/>
              </a:spcBef>
              <a:buClr>
                <a:schemeClr val="tx1"/>
              </a:buClr>
              <a:buSzPct val="60000"/>
              <a:buFontTx/>
              <a:buChar char="•"/>
            </a:pPr>
            <a:r>
              <a:rPr lang="nb-NO" altLang="nb-NO" sz="2000"/>
              <a:t>Ikke del opp flyten, du må forstå start-til-stopp-aktivitetene</a:t>
            </a:r>
          </a:p>
        </p:txBody>
      </p:sp>
      <p:sp>
        <p:nvSpPr>
          <p:cNvPr id="100356" name="Rectangle 4">
            <a:extLst>
              <a:ext uri="{FF2B5EF4-FFF2-40B4-BE49-F238E27FC236}">
                <a16:creationId xmlns:a16="http://schemas.microsoft.com/office/drawing/2014/main" id="{2B3513D3-FFC7-BAE6-3C50-B2E20BD24370}"/>
              </a:ext>
            </a:extLst>
          </p:cNvPr>
          <p:cNvSpPr>
            <a:spLocks noChangeArrowheads="1"/>
          </p:cNvSpPr>
          <p:nvPr/>
        </p:nvSpPr>
        <p:spPr bwMode="gray">
          <a:xfrm>
            <a:off x="8983663" y="1843088"/>
            <a:ext cx="28289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257175"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lvl="1">
              <a:spcBef>
                <a:spcPct val="20000"/>
              </a:spcBef>
              <a:buClr>
                <a:schemeClr val="tx1"/>
              </a:buClr>
              <a:buSzPct val="60000"/>
              <a:buFontTx/>
              <a:buChar char="•"/>
            </a:pPr>
            <a:r>
              <a:rPr lang="nb-NO" altLang="nb-NO" sz="2000"/>
              <a:t>Skisser flyten mens du går </a:t>
            </a:r>
          </a:p>
          <a:p>
            <a:pPr lvl="1">
              <a:spcBef>
                <a:spcPct val="20000"/>
              </a:spcBef>
              <a:buClr>
                <a:schemeClr val="tx1"/>
              </a:buClr>
              <a:buSzPct val="60000"/>
              <a:buFontTx/>
              <a:buChar char="•"/>
            </a:pPr>
            <a:r>
              <a:rPr lang="nb-NO" altLang="nb-NO" sz="2000"/>
              <a:t>Endre om det trengs</a:t>
            </a:r>
          </a:p>
          <a:p>
            <a:pPr lvl="1">
              <a:spcBef>
                <a:spcPct val="20000"/>
              </a:spcBef>
              <a:buClr>
                <a:schemeClr val="tx1"/>
              </a:buClr>
              <a:buSzPct val="60000"/>
              <a:buFontTx/>
              <a:buChar char="•"/>
            </a:pPr>
            <a:r>
              <a:rPr lang="nb-NO" altLang="nb-NO" sz="2000"/>
              <a:t>Fokuser på flyten og samspillet i kjeden, ikke på at det skal se bra ut</a:t>
            </a:r>
          </a:p>
        </p:txBody>
      </p:sp>
      <p:sp>
        <p:nvSpPr>
          <p:cNvPr id="100357" name="Rectangle 5">
            <a:extLst>
              <a:ext uri="{FF2B5EF4-FFF2-40B4-BE49-F238E27FC236}">
                <a16:creationId xmlns:a16="http://schemas.microsoft.com/office/drawing/2014/main" id="{143D2EC8-188F-9839-93BA-0C7237793791}"/>
              </a:ext>
            </a:extLst>
          </p:cNvPr>
          <p:cNvSpPr>
            <a:spLocks noChangeArrowheads="1"/>
          </p:cNvSpPr>
          <p:nvPr/>
        </p:nvSpPr>
        <p:spPr bwMode="gray">
          <a:xfrm>
            <a:off x="288925" y="5121275"/>
            <a:ext cx="3084513"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257175"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lvl="1">
              <a:spcBef>
                <a:spcPct val="20000"/>
              </a:spcBef>
              <a:buClr>
                <a:schemeClr val="tx1"/>
              </a:buClr>
              <a:buSzPct val="60000"/>
              <a:buFontTx/>
              <a:buChar char="•"/>
            </a:pPr>
            <a:r>
              <a:rPr lang="nb-NO" altLang="nb-NO" sz="2000"/>
              <a:t>Først: Gå raskt igjennom for å få en følelse for flyten og stegene i prosessen </a:t>
            </a:r>
          </a:p>
          <a:p>
            <a:pPr lvl="1">
              <a:spcBef>
                <a:spcPct val="20000"/>
              </a:spcBef>
              <a:buClr>
                <a:schemeClr val="tx1"/>
              </a:buClr>
              <a:buSzPct val="60000"/>
              <a:buFontTx/>
              <a:buChar char="•"/>
            </a:pPr>
            <a:r>
              <a:rPr lang="nb-NO" altLang="nb-NO" sz="2000"/>
              <a:t>Deretter: Gå flyten fra kundens ønsker tilbake til start av flyten, f.eks. fra utlastning til råmaterial</a:t>
            </a:r>
          </a:p>
          <a:p>
            <a:pPr lvl="1">
              <a:spcBef>
                <a:spcPct val="20000"/>
              </a:spcBef>
              <a:buClr>
                <a:schemeClr val="tx1"/>
              </a:buClr>
              <a:buSzPct val="60000"/>
              <a:buFontTx/>
              <a:buChar char="•"/>
            </a:pPr>
            <a:r>
              <a:rPr lang="nb-NO" altLang="nb-NO" sz="2000"/>
              <a:t>Samle inn all relevant data mens du går</a:t>
            </a:r>
          </a:p>
        </p:txBody>
      </p:sp>
      <p:sp>
        <p:nvSpPr>
          <p:cNvPr id="100358" name="AutoShape 6">
            <a:extLst>
              <a:ext uri="{FF2B5EF4-FFF2-40B4-BE49-F238E27FC236}">
                <a16:creationId xmlns:a16="http://schemas.microsoft.com/office/drawing/2014/main" id="{0B17FAF3-40BD-689C-42C9-B62E3BF502E2}"/>
              </a:ext>
            </a:extLst>
          </p:cNvPr>
          <p:cNvSpPr>
            <a:spLocks noChangeArrowheads="1"/>
          </p:cNvSpPr>
          <p:nvPr/>
        </p:nvSpPr>
        <p:spPr bwMode="gray">
          <a:xfrm rot="3211298" flipH="1">
            <a:off x="6615906" y="3799682"/>
            <a:ext cx="300037" cy="1149350"/>
          </a:xfrm>
          <a:prstGeom prst="upArrow">
            <a:avLst>
              <a:gd name="adj1" fmla="val 50000"/>
              <a:gd name="adj2" fmla="val 36534"/>
            </a:avLst>
          </a:prstGeom>
          <a:solidFill>
            <a:schemeClr val="folHlink"/>
          </a:solidFill>
          <a:ln w="9525">
            <a:noFill/>
            <a:miter lim="800000"/>
            <a:headEnd/>
            <a:tailEnd/>
          </a:ln>
          <a:effectLst>
            <a:prstShdw prst="shdw17" dist="17961" dir="2700000">
              <a:schemeClr val="folHlink">
                <a:gamma/>
                <a:shade val="60000"/>
                <a:invGamma/>
                <a:alpha val="74998"/>
              </a:schemeClr>
            </a:prstShdw>
          </a:effectLst>
        </p:spPr>
        <p:txBody>
          <a:bodyPr wrap="none" lIns="130046" tIns="65023" rIns="130046" bIns="65023" anchor="ctr"/>
          <a:lstStyle/>
          <a:p>
            <a:pPr>
              <a:defRPr/>
            </a:pPr>
            <a:endParaRPr lang="nn-NO">
              <a:latin typeface="Arial" pitchFamily="-112" charset="0"/>
              <a:ea typeface="+mn-ea"/>
              <a:sym typeface="Gill Sans Light" charset="0"/>
            </a:endParaRPr>
          </a:p>
        </p:txBody>
      </p:sp>
      <p:sp>
        <p:nvSpPr>
          <p:cNvPr id="100359" name="AutoShape 7">
            <a:extLst>
              <a:ext uri="{FF2B5EF4-FFF2-40B4-BE49-F238E27FC236}">
                <a16:creationId xmlns:a16="http://schemas.microsoft.com/office/drawing/2014/main" id="{AEF09E4D-D455-16D2-CD99-0BA12D14AFAC}"/>
              </a:ext>
            </a:extLst>
          </p:cNvPr>
          <p:cNvSpPr>
            <a:spLocks noChangeArrowheads="1"/>
          </p:cNvSpPr>
          <p:nvPr/>
        </p:nvSpPr>
        <p:spPr bwMode="gray">
          <a:xfrm rot="-3211298">
            <a:off x="5301456" y="3809207"/>
            <a:ext cx="300037" cy="1149350"/>
          </a:xfrm>
          <a:prstGeom prst="upArrow">
            <a:avLst>
              <a:gd name="adj1" fmla="val 50000"/>
              <a:gd name="adj2" fmla="val 36534"/>
            </a:avLst>
          </a:prstGeom>
          <a:solidFill>
            <a:schemeClr val="folHlink"/>
          </a:solidFill>
          <a:ln w="9525">
            <a:noFill/>
            <a:miter lim="800000"/>
            <a:headEnd/>
            <a:tailEnd/>
          </a:ln>
          <a:effectLst>
            <a:prstShdw prst="shdw17" dist="17961" dir="2700000">
              <a:schemeClr val="folHlink">
                <a:gamma/>
                <a:shade val="60000"/>
                <a:invGamma/>
                <a:alpha val="74998"/>
              </a:schemeClr>
            </a:prstShdw>
          </a:effectLst>
        </p:spPr>
        <p:txBody>
          <a:bodyPr wrap="none" lIns="130046" tIns="65023" rIns="130046" bIns="65023" anchor="ctr"/>
          <a:lstStyle/>
          <a:p>
            <a:pPr>
              <a:defRPr/>
            </a:pPr>
            <a:endParaRPr lang="nn-NO">
              <a:latin typeface="Arial" pitchFamily="-112" charset="0"/>
              <a:ea typeface="+mn-ea"/>
              <a:sym typeface="Gill Sans Light" charset="0"/>
            </a:endParaRPr>
          </a:p>
        </p:txBody>
      </p:sp>
      <p:sp>
        <p:nvSpPr>
          <p:cNvPr id="55303" name="Oval 8">
            <a:extLst>
              <a:ext uri="{FF2B5EF4-FFF2-40B4-BE49-F238E27FC236}">
                <a16:creationId xmlns:a16="http://schemas.microsoft.com/office/drawing/2014/main" id="{920B59C4-AE5B-A418-6A2D-AB5FBFCC9235}"/>
              </a:ext>
            </a:extLst>
          </p:cNvPr>
          <p:cNvSpPr>
            <a:spLocks noChangeArrowheads="1"/>
          </p:cNvSpPr>
          <p:nvPr>
            <p:custDataLst>
              <p:tags r:id="rId1"/>
            </p:custDataLst>
          </p:nvPr>
        </p:nvSpPr>
        <p:spPr bwMode="gray">
          <a:xfrm>
            <a:off x="3368675" y="5233988"/>
            <a:ext cx="1822450" cy="1270000"/>
          </a:xfrm>
          <a:prstGeom prst="ellipse">
            <a:avLst/>
          </a:prstGeom>
          <a:solidFill>
            <a:schemeClr val="accent2"/>
          </a:solidFill>
          <a:ln w="9525">
            <a:solidFill>
              <a:schemeClr val="tx2"/>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5304" name="Rectangle 9">
            <a:extLst>
              <a:ext uri="{FF2B5EF4-FFF2-40B4-BE49-F238E27FC236}">
                <a16:creationId xmlns:a16="http://schemas.microsoft.com/office/drawing/2014/main" id="{276E4893-8310-73C3-4362-3E3C9221DB67}"/>
              </a:ext>
            </a:extLst>
          </p:cNvPr>
          <p:cNvSpPr>
            <a:spLocks noChangeArrowheads="1"/>
          </p:cNvSpPr>
          <p:nvPr>
            <p:custDataLst>
              <p:tags r:id="rId2"/>
            </p:custDataLst>
          </p:nvPr>
        </p:nvSpPr>
        <p:spPr bwMode="gray">
          <a:xfrm>
            <a:off x="3448050" y="5475288"/>
            <a:ext cx="166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28" tIns="0" rIns="5528" bIns="0" anchor="ctr">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buClr>
                <a:schemeClr val="accent1"/>
              </a:buClr>
              <a:buSzPct val="65000"/>
            </a:pPr>
            <a:r>
              <a:rPr lang="en-US" altLang="nb-NO" sz="2300">
                <a:solidFill>
                  <a:schemeClr val="bg1"/>
                </a:solidFill>
              </a:rPr>
              <a:t>Gå, forstå og bekrefte</a:t>
            </a:r>
          </a:p>
        </p:txBody>
      </p:sp>
      <p:sp>
        <p:nvSpPr>
          <p:cNvPr id="55305" name="Oval 10">
            <a:extLst>
              <a:ext uri="{FF2B5EF4-FFF2-40B4-BE49-F238E27FC236}">
                <a16:creationId xmlns:a16="http://schemas.microsoft.com/office/drawing/2014/main" id="{ED0B774C-44EA-D2B7-10BF-2A4E94EF6C80}"/>
              </a:ext>
            </a:extLst>
          </p:cNvPr>
          <p:cNvSpPr>
            <a:spLocks noChangeArrowheads="1"/>
          </p:cNvSpPr>
          <p:nvPr>
            <p:custDataLst>
              <p:tags r:id="rId3"/>
            </p:custDataLst>
          </p:nvPr>
        </p:nvSpPr>
        <p:spPr bwMode="gray">
          <a:xfrm>
            <a:off x="3368675" y="2974975"/>
            <a:ext cx="1822450" cy="1271588"/>
          </a:xfrm>
          <a:prstGeom prst="ellipse">
            <a:avLst/>
          </a:prstGeom>
          <a:solidFill>
            <a:schemeClr val="accent2"/>
          </a:solidFill>
          <a:ln w="9525">
            <a:solidFill>
              <a:schemeClr val="tx2"/>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5306" name="Rectangle 11">
            <a:extLst>
              <a:ext uri="{FF2B5EF4-FFF2-40B4-BE49-F238E27FC236}">
                <a16:creationId xmlns:a16="http://schemas.microsoft.com/office/drawing/2014/main" id="{B9F4101E-41A8-B7E9-2950-6ECCA9E2F9E1}"/>
              </a:ext>
            </a:extLst>
          </p:cNvPr>
          <p:cNvSpPr>
            <a:spLocks noChangeArrowheads="1"/>
          </p:cNvSpPr>
          <p:nvPr>
            <p:custDataLst>
              <p:tags r:id="rId4"/>
            </p:custDataLst>
          </p:nvPr>
        </p:nvSpPr>
        <p:spPr bwMode="gray">
          <a:xfrm>
            <a:off x="3448050" y="3351213"/>
            <a:ext cx="1665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28" tIns="0" rIns="5528" bIns="0" anchor="ctr">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buClr>
                <a:schemeClr val="accent1"/>
              </a:buClr>
              <a:buSzPct val="65000"/>
            </a:pPr>
            <a:r>
              <a:rPr lang="en-US" altLang="nb-NO" sz="2300">
                <a:solidFill>
                  <a:schemeClr val="bg1"/>
                </a:solidFill>
              </a:rPr>
              <a:t>Samle data på egen hånd</a:t>
            </a:r>
          </a:p>
        </p:txBody>
      </p:sp>
      <p:sp>
        <p:nvSpPr>
          <p:cNvPr id="55307" name="Oval 12">
            <a:extLst>
              <a:ext uri="{FF2B5EF4-FFF2-40B4-BE49-F238E27FC236}">
                <a16:creationId xmlns:a16="http://schemas.microsoft.com/office/drawing/2014/main" id="{792F98C6-4F39-498A-F00D-5091FC3A8EE1}"/>
              </a:ext>
            </a:extLst>
          </p:cNvPr>
          <p:cNvSpPr>
            <a:spLocks noChangeArrowheads="1"/>
          </p:cNvSpPr>
          <p:nvPr>
            <p:custDataLst>
              <p:tags r:id="rId5"/>
            </p:custDataLst>
          </p:nvPr>
        </p:nvSpPr>
        <p:spPr bwMode="gray">
          <a:xfrm>
            <a:off x="7031038" y="5230813"/>
            <a:ext cx="1824037" cy="1271587"/>
          </a:xfrm>
          <a:prstGeom prst="ellipse">
            <a:avLst/>
          </a:prstGeom>
          <a:solidFill>
            <a:schemeClr val="accent2"/>
          </a:solidFill>
          <a:ln w="9525">
            <a:solidFill>
              <a:schemeClr val="tx2"/>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5308" name="Rectangle 13">
            <a:extLst>
              <a:ext uri="{FF2B5EF4-FFF2-40B4-BE49-F238E27FC236}">
                <a16:creationId xmlns:a16="http://schemas.microsoft.com/office/drawing/2014/main" id="{92083E89-BAE9-FF93-8F6E-61C6F954EEFC}"/>
              </a:ext>
            </a:extLst>
          </p:cNvPr>
          <p:cNvSpPr>
            <a:spLocks noChangeArrowheads="1"/>
          </p:cNvSpPr>
          <p:nvPr>
            <p:custDataLst>
              <p:tags r:id="rId6"/>
            </p:custDataLst>
          </p:nvPr>
        </p:nvSpPr>
        <p:spPr bwMode="gray">
          <a:xfrm>
            <a:off x="7110413" y="5494338"/>
            <a:ext cx="1665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28" tIns="0" rIns="5528" bIns="0" anchor="ctr">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buClr>
                <a:schemeClr val="accent1"/>
              </a:buClr>
              <a:buSzPct val="65000"/>
            </a:pPr>
            <a:r>
              <a:rPr lang="en-US" altLang="nb-NO" sz="2300">
                <a:solidFill>
                  <a:schemeClr val="bg1"/>
                </a:solidFill>
              </a:rPr>
              <a:t>Involver rette personer</a:t>
            </a:r>
          </a:p>
        </p:txBody>
      </p:sp>
      <p:sp>
        <p:nvSpPr>
          <p:cNvPr id="55309" name="Oval 14">
            <a:extLst>
              <a:ext uri="{FF2B5EF4-FFF2-40B4-BE49-F238E27FC236}">
                <a16:creationId xmlns:a16="http://schemas.microsoft.com/office/drawing/2014/main" id="{1CAA6934-EC02-72AD-B0E3-F79B4386470F}"/>
              </a:ext>
            </a:extLst>
          </p:cNvPr>
          <p:cNvSpPr>
            <a:spLocks noChangeArrowheads="1"/>
          </p:cNvSpPr>
          <p:nvPr>
            <p:custDataLst>
              <p:tags r:id="rId7"/>
            </p:custDataLst>
          </p:nvPr>
        </p:nvSpPr>
        <p:spPr bwMode="gray">
          <a:xfrm>
            <a:off x="7031038" y="2974975"/>
            <a:ext cx="1824037" cy="1271588"/>
          </a:xfrm>
          <a:prstGeom prst="ellipse">
            <a:avLst/>
          </a:prstGeom>
          <a:solidFill>
            <a:schemeClr val="accent2"/>
          </a:solidFill>
          <a:ln w="9525">
            <a:solidFill>
              <a:schemeClr val="tx2"/>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5310" name="Rectangle 15">
            <a:extLst>
              <a:ext uri="{FF2B5EF4-FFF2-40B4-BE49-F238E27FC236}">
                <a16:creationId xmlns:a16="http://schemas.microsoft.com/office/drawing/2014/main" id="{6F71BA3D-0243-D809-B6F7-AD92787BB870}"/>
              </a:ext>
            </a:extLst>
          </p:cNvPr>
          <p:cNvSpPr>
            <a:spLocks noChangeArrowheads="1"/>
          </p:cNvSpPr>
          <p:nvPr>
            <p:custDataLst>
              <p:tags r:id="rId8"/>
            </p:custDataLst>
          </p:nvPr>
        </p:nvSpPr>
        <p:spPr bwMode="gray">
          <a:xfrm>
            <a:off x="7140575" y="3238500"/>
            <a:ext cx="167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28" tIns="0" rIns="5528" bIns="0" anchor="ctr">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buClr>
                <a:schemeClr val="accent1"/>
              </a:buClr>
              <a:buSzPct val="65000"/>
            </a:pPr>
            <a:r>
              <a:rPr lang="en-US" altLang="nb-NO" sz="2300">
                <a:solidFill>
                  <a:schemeClr val="bg1"/>
                </a:solidFill>
              </a:rPr>
              <a:t>Anvend papir og penn</a:t>
            </a:r>
          </a:p>
        </p:txBody>
      </p:sp>
      <p:sp>
        <p:nvSpPr>
          <p:cNvPr id="100368" name="AutoShape 16">
            <a:extLst>
              <a:ext uri="{FF2B5EF4-FFF2-40B4-BE49-F238E27FC236}">
                <a16:creationId xmlns:a16="http://schemas.microsoft.com/office/drawing/2014/main" id="{D998883F-437B-FD7D-BDFA-55EC466AAD6F}"/>
              </a:ext>
            </a:extLst>
          </p:cNvPr>
          <p:cNvSpPr>
            <a:spLocks noChangeArrowheads="1"/>
          </p:cNvSpPr>
          <p:nvPr/>
        </p:nvSpPr>
        <p:spPr bwMode="gray">
          <a:xfrm rot="14011298" flipH="1">
            <a:off x="5301456" y="4520407"/>
            <a:ext cx="300037" cy="1149350"/>
          </a:xfrm>
          <a:prstGeom prst="upArrow">
            <a:avLst>
              <a:gd name="adj1" fmla="val 50000"/>
              <a:gd name="adj2" fmla="val 36534"/>
            </a:avLst>
          </a:prstGeom>
          <a:solidFill>
            <a:schemeClr val="folHlink"/>
          </a:solidFill>
          <a:ln w="9525">
            <a:noFill/>
            <a:miter lim="800000"/>
            <a:headEnd/>
            <a:tailEnd/>
          </a:ln>
          <a:effectLst>
            <a:prstShdw prst="shdw17" dist="17961" dir="2700000">
              <a:schemeClr val="folHlink">
                <a:gamma/>
                <a:shade val="60000"/>
                <a:invGamma/>
                <a:alpha val="74998"/>
              </a:schemeClr>
            </a:prstShdw>
          </a:effectLst>
        </p:spPr>
        <p:txBody>
          <a:bodyPr wrap="none" lIns="130046" tIns="65023" rIns="130046" bIns="65023" anchor="ctr"/>
          <a:lstStyle/>
          <a:p>
            <a:pPr>
              <a:defRPr/>
            </a:pPr>
            <a:endParaRPr lang="nn-NO">
              <a:latin typeface="Arial" pitchFamily="-112" charset="0"/>
              <a:ea typeface="+mn-ea"/>
              <a:sym typeface="Gill Sans Light" charset="0"/>
            </a:endParaRPr>
          </a:p>
        </p:txBody>
      </p:sp>
      <p:sp>
        <p:nvSpPr>
          <p:cNvPr id="100369" name="AutoShape 17">
            <a:extLst>
              <a:ext uri="{FF2B5EF4-FFF2-40B4-BE49-F238E27FC236}">
                <a16:creationId xmlns:a16="http://schemas.microsoft.com/office/drawing/2014/main" id="{8CA4C4AD-442A-C3CF-1E83-0191A4CBEE4F}"/>
              </a:ext>
            </a:extLst>
          </p:cNvPr>
          <p:cNvSpPr>
            <a:spLocks noChangeArrowheads="1"/>
          </p:cNvSpPr>
          <p:nvPr/>
        </p:nvSpPr>
        <p:spPr bwMode="gray">
          <a:xfrm rot="7588702">
            <a:off x="6607175" y="4513263"/>
            <a:ext cx="301625" cy="1149350"/>
          </a:xfrm>
          <a:prstGeom prst="upArrow">
            <a:avLst>
              <a:gd name="adj1" fmla="val 50000"/>
              <a:gd name="adj2" fmla="val 36534"/>
            </a:avLst>
          </a:prstGeom>
          <a:solidFill>
            <a:schemeClr val="folHlink"/>
          </a:solidFill>
          <a:ln w="9525">
            <a:noFill/>
            <a:miter lim="800000"/>
            <a:headEnd/>
            <a:tailEnd/>
          </a:ln>
          <a:effectLst>
            <a:prstShdw prst="shdw17" dist="17961" dir="2700000">
              <a:schemeClr val="folHlink">
                <a:gamma/>
                <a:shade val="60000"/>
                <a:invGamma/>
                <a:alpha val="74998"/>
              </a:schemeClr>
            </a:prstShdw>
          </a:effectLst>
        </p:spPr>
        <p:txBody>
          <a:bodyPr wrap="none" lIns="130046" tIns="65023" rIns="130046" bIns="65023" anchor="ctr"/>
          <a:lstStyle/>
          <a:p>
            <a:pPr>
              <a:defRPr/>
            </a:pPr>
            <a:endParaRPr lang="nn-NO">
              <a:latin typeface="Arial" pitchFamily="-112" charset="0"/>
              <a:ea typeface="+mn-ea"/>
              <a:sym typeface="Gill Sans Light" charset="0"/>
            </a:endParaRPr>
          </a:p>
        </p:txBody>
      </p:sp>
      <p:grpSp>
        <p:nvGrpSpPr>
          <p:cNvPr id="55313" name="Group 18">
            <a:extLst>
              <a:ext uri="{FF2B5EF4-FFF2-40B4-BE49-F238E27FC236}">
                <a16:creationId xmlns:a16="http://schemas.microsoft.com/office/drawing/2014/main" id="{F5D30819-5BBB-F847-204A-3CD0FA8537AD}"/>
              </a:ext>
            </a:extLst>
          </p:cNvPr>
          <p:cNvGrpSpPr>
            <a:grpSpLocks/>
          </p:cNvGrpSpPr>
          <p:nvPr/>
        </p:nvGrpSpPr>
        <p:grpSpPr bwMode="auto">
          <a:xfrm>
            <a:off x="5197475" y="4105275"/>
            <a:ext cx="1824038" cy="1270000"/>
            <a:chOff x="2129" y="1749"/>
            <a:chExt cx="1390" cy="942"/>
          </a:xfrm>
        </p:grpSpPr>
        <p:sp>
          <p:nvSpPr>
            <p:cNvPr id="100371" name="Oval 19">
              <a:extLst>
                <a:ext uri="{FF2B5EF4-FFF2-40B4-BE49-F238E27FC236}">
                  <a16:creationId xmlns:a16="http://schemas.microsoft.com/office/drawing/2014/main" id="{8B12E9B1-E6E9-37AE-20F5-7AAE02BA458C}"/>
                </a:ext>
              </a:extLst>
            </p:cNvPr>
            <p:cNvSpPr>
              <a:spLocks noChangeArrowheads="1"/>
            </p:cNvSpPr>
            <p:nvPr>
              <p:custDataLst>
                <p:tags r:id="rId9"/>
              </p:custDataLst>
            </p:nvPr>
          </p:nvSpPr>
          <p:spPr bwMode="gray">
            <a:xfrm>
              <a:off x="2129" y="1749"/>
              <a:ext cx="1390" cy="942"/>
            </a:xfrm>
            <a:prstGeom prst="ellipse">
              <a:avLst/>
            </a:prstGeom>
            <a:solidFill>
              <a:schemeClr val="folHlink"/>
            </a:solidFill>
            <a:ln w="28575">
              <a:noFill/>
              <a:round/>
              <a:headEnd/>
              <a:tailEnd/>
            </a:ln>
            <a:effectLst>
              <a:prstShdw prst="shdw17" dist="17961" dir="2700000">
                <a:schemeClr val="folHlink">
                  <a:gamma/>
                  <a:shade val="60000"/>
                  <a:invGamma/>
                  <a:alpha val="74998"/>
                </a:schemeClr>
              </a:prstShdw>
            </a:effectLst>
          </p:spPr>
          <p:txBody>
            <a:bodyPr wrap="none" anchor="ctr"/>
            <a:lstStyle/>
            <a:p>
              <a:pPr>
                <a:defRPr/>
              </a:pPr>
              <a:endParaRPr lang="nn-NO">
                <a:latin typeface="Arial" pitchFamily="-112" charset="0"/>
                <a:ea typeface="+mn-ea"/>
                <a:sym typeface="Gill Sans Light" charset="0"/>
              </a:endParaRPr>
            </a:p>
          </p:txBody>
        </p:sp>
        <p:sp>
          <p:nvSpPr>
            <p:cNvPr id="55316" name="Rectangle 20">
              <a:extLst>
                <a:ext uri="{FF2B5EF4-FFF2-40B4-BE49-F238E27FC236}">
                  <a16:creationId xmlns:a16="http://schemas.microsoft.com/office/drawing/2014/main" id="{EF6E3D2C-72A4-8116-ACE7-735D5D03F82E}"/>
                </a:ext>
              </a:extLst>
            </p:cNvPr>
            <p:cNvSpPr>
              <a:spLocks noChangeArrowheads="1"/>
            </p:cNvSpPr>
            <p:nvPr>
              <p:custDataLst>
                <p:tags r:id="rId10"/>
              </p:custDataLst>
            </p:nvPr>
          </p:nvSpPr>
          <p:spPr bwMode="gray">
            <a:xfrm>
              <a:off x="2187" y="1960"/>
              <a:ext cx="1274"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7" tIns="0" rIns="3887" bIns="0" anchor="ctr">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t>Verdiflyt-kartlegging</a:t>
              </a:r>
            </a:p>
          </p:txBody>
        </p:sp>
      </p:grpSp>
      <p:sp>
        <p:nvSpPr>
          <p:cNvPr id="100373" name="Rectangle 21">
            <a:extLst>
              <a:ext uri="{FF2B5EF4-FFF2-40B4-BE49-F238E27FC236}">
                <a16:creationId xmlns:a16="http://schemas.microsoft.com/office/drawing/2014/main" id="{12B95E5F-9A7A-BCDE-C568-6467CD10732D}"/>
              </a:ext>
            </a:extLst>
          </p:cNvPr>
          <p:cNvSpPr>
            <a:spLocks noChangeArrowheads="1"/>
          </p:cNvSpPr>
          <p:nvPr/>
        </p:nvSpPr>
        <p:spPr bwMode="gray">
          <a:xfrm>
            <a:off x="8924925" y="5310188"/>
            <a:ext cx="2962275"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257175" indent="-2540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lvl="1">
              <a:spcBef>
                <a:spcPct val="20000"/>
              </a:spcBef>
              <a:buClr>
                <a:schemeClr val="tx1"/>
              </a:buClr>
              <a:buSzPct val="60000"/>
              <a:buFontTx/>
              <a:buChar char="•"/>
            </a:pPr>
            <a:r>
              <a:rPr lang="nb-NO" altLang="nb-NO" sz="2000"/>
              <a:t>Involver personer som har kunnskap om produktene og produksjonen</a:t>
            </a:r>
          </a:p>
          <a:p>
            <a:pPr lvl="1">
              <a:spcBef>
                <a:spcPct val="20000"/>
              </a:spcBef>
              <a:buClr>
                <a:schemeClr val="tx1"/>
              </a:buClr>
              <a:buSzPct val="60000"/>
              <a:buFontTx/>
              <a:buChar char="•"/>
            </a:pPr>
            <a:r>
              <a:rPr lang="nb-NO" altLang="nb-NO" sz="2000"/>
              <a:t>Få med folk fra flere funksjoner </a:t>
            </a:r>
          </a:p>
          <a:p>
            <a:pPr lvl="1">
              <a:spcBef>
                <a:spcPct val="20000"/>
              </a:spcBef>
              <a:buClr>
                <a:schemeClr val="tx1"/>
              </a:buClr>
              <a:buSzPct val="60000"/>
              <a:buFontTx/>
              <a:buChar char="•"/>
            </a:pPr>
            <a:r>
              <a:rPr lang="nb-NO" altLang="nb-NO" sz="2000"/>
              <a:t>Hold antall personer på et lett håndterlig nivå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fade">
                                      <p:cBhvr>
                                        <p:cTn id="7" dur="500"/>
                                        <p:tgtEl>
                                          <p:spTgt spid="1003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6"/>
                                        </p:tgtEl>
                                        <p:attrNameLst>
                                          <p:attrName>style.visibility</p:attrName>
                                        </p:attrNameLst>
                                      </p:cBhvr>
                                      <p:to>
                                        <p:strVal val="visible"/>
                                      </p:to>
                                    </p:set>
                                    <p:animEffect transition="in" filter="fade">
                                      <p:cBhvr>
                                        <p:cTn id="12" dur="500"/>
                                        <p:tgtEl>
                                          <p:spTgt spid="1003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0355"/>
                                        </p:tgtEl>
                                        <p:attrNameLst>
                                          <p:attrName>style.visibility</p:attrName>
                                        </p:attrNameLst>
                                      </p:cBhvr>
                                      <p:to>
                                        <p:strVal val="visible"/>
                                      </p:to>
                                    </p:set>
                                    <p:animEffect transition="in" filter="fade">
                                      <p:cBhvr>
                                        <p:cTn id="17" dur="500"/>
                                        <p:tgtEl>
                                          <p:spTgt spid="1003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0373"/>
                                        </p:tgtEl>
                                        <p:attrNameLst>
                                          <p:attrName>style.visibility</p:attrName>
                                        </p:attrNameLst>
                                      </p:cBhvr>
                                      <p:to>
                                        <p:strVal val="visible"/>
                                      </p:to>
                                    </p:set>
                                    <p:animEffect transition="in" filter="fade">
                                      <p:cBhvr>
                                        <p:cTn id="22" dur="500"/>
                                        <p:tgtEl>
                                          <p:spTgt spid="100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6" grpId="0"/>
      <p:bldP spid="100357" grpId="0"/>
      <p:bldP spid="1003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32890BFE-58EE-00D7-C63F-E2C209CC951B}"/>
              </a:ext>
            </a:extLst>
          </p:cNvPr>
          <p:cNvSpPr>
            <a:spLocks noGrp="1" noChangeArrowheads="1"/>
          </p:cNvSpPr>
          <p:nvPr>
            <p:ph type="title"/>
          </p:nvPr>
        </p:nvSpPr>
        <p:spPr/>
        <p:txBody>
          <a:bodyPr/>
          <a:lstStyle/>
          <a:p>
            <a:pPr eaLnBrk="1" hangingPunct="1">
              <a:defRPr/>
            </a:pPr>
            <a:r>
              <a:rPr lang="en-US">
                <a:sym typeface="Gill Sans Light" charset="0"/>
              </a:rPr>
              <a:t>verdiskapende</a:t>
            </a:r>
          </a:p>
        </p:txBody>
      </p:sp>
      <p:sp>
        <p:nvSpPr>
          <p:cNvPr id="33794" name="Rectangle 2">
            <a:extLst>
              <a:ext uri="{FF2B5EF4-FFF2-40B4-BE49-F238E27FC236}">
                <a16:creationId xmlns:a16="http://schemas.microsoft.com/office/drawing/2014/main" id="{6930DB5F-4979-494F-EEF7-DEF847A0E2A1}"/>
              </a:ext>
            </a:extLst>
          </p:cNvPr>
          <p:cNvSpPr>
            <a:spLocks/>
          </p:cNvSpPr>
          <p:nvPr/>
        </p:nvSpPr>
        <p:spPr bwMode="auto">
          <a:xfrm>
            <a:off x="4062413" y="1943100"/>
            <a:ext cx="48688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a:solidFill>
                  <a:schemeClr val="tx1"/>
                </a:solidFill>
                <a:ea typeface="ＭＳ Ｐゴシック" panose="020B0600070205080204" pitchFamily="34" charset="-128"/>
              </a:rPr>
              <a:t>Og ikke verdiskapende</a:t>
            </a:r>
          </a:p>
        </p:txBody>
      </p:sp>
      <p:sp>
        <p:nvSpPr>
          <p:cNvPr id="21507" name="Rectangle 3">
            <a:extLst>
              <a:ext uri="{FF2B5EF4-FFF2-40B4-BE49-F238E27FC236}">
                <a16:creationId xmlns:a16="http://schemas.microsoft.com/office/drawing/2014/main" id="{02C7C4FC-6545-ABA4-C36F-1D9BF1084E30}"/>
              </a:ext>
            </a:extLst>
          </p:cNvPr>
          <p:cNvSpPr>
            <a:spLocks noGrp="1" noChangeArrowheads="1"/>
          </p:cNvSpPr>
          <p:nvPr>
            <p:ph type="body" idx="1"/>
          </p:nvPr>
        </p:nvSpPr>
        <p:spPr bwMode="auto">
          <a:xfrm>
            <a:off x="2690813" y="3394075"/>
            <a:ext cx="7616825" cy="42211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1440" tIns="45720" rIns="40616" bIns="45720" numCol="1" anchor="t" anchorCtr="0" compatLnSpc="1">
            <a:prstTxWarp prst="textNoShape">
              <a:avLst/>
            </a:prstTxWarp>
          </a:bodyPr>
          <a:lstStyle/>
          <a:p>
            <a:pPr marL="381000" indent="-341313" eaLnBrk="1" hangingPunct="1">
              <a:buFont typeface="Arial" panose="020B0604020202020204" pitchFamily="34" charset="0"/>
              <a:buChar char="•"/>
            </a:pPr>
            <a:r>
              <a:rPr lang="en-US" altLang="nb-NO" sz="2400"/>
              <a:t>Verdiskapende:</a:t>
            </a:r>
          </a:p>
          <a:p>
            <a:pPr marL="782638" lvl="1" indent="-285750" eaLnBrk="1" hangingPunct="1">
              <a:spcBef>
                <a:spcPts val="400"/>
              </a:spcBef>
            </a:pPr>
            <a:r>
              <a:rPr lang="en-US" altLang="nb-NO" sz="2400"/>
              <a:t>Kunden må være villig til å betale for det</a:t>
            </a:r>
          </a:p>
          <a:p>
            <a:pPr marL="782638" lvl="1" indent="-285750" eaLnBrk="1" hangingPunct="1">
              <a:spcBef>
                <a:spcPts val="400"/>
              </a:spcBef>
            </a:pPr>
            <a:r>
              <a:rPr lang="en-US" altLang="nb-NO" sz="2400"/>
              <a:t>Aktiviteten må fysisk endre produktet</a:t>
            </a:r>
          </a:p>
          <a:p>
            <a:pPr marL="782638" lvl="1" indent="-285750" eaLnBrk="1" hangingPunct="1">
              <a:spcBef>
                <a:spcPts val="400"/>
              </a:spcBef>
            </a:pPr>
            <a:r>
              <a:rPr lang="en-US" altLang="nb-NO" sz="2400"/>
              <a:t>Aktiviteten må gjøres feilfritt</a:t>
            </a:r>
          </a:p>
          <a:p>
            <a:pPr marL="782638" lvl="1" indent="-285750" eaLnBrk="1" hangingPunct="1">
              <a:spcBef>
                <a:spcPts val="400"/>
              </a:spcBef>
            </a:pPr>
            <a:endParaRPr lang="en-US" altLang="nb-NO" sz="2400"/>
          </a:p>
          <a:p>
            <a:pPr marL="381000" indent="-341313" eaLnBrk="1" hangingPunct="1">
              <a:spcBef>
                <a:spcPts val="500"/>
              </a:spcBef>
              <a:buFont typeface="Arial" panose="020B0604020202020204" pitchFamily="34" charset="0"/>
              <a:buChar char="•"/>
            </a:pPr>
            <a:r>
              <a:rPr lang="en-US" altLang="nb-NO" sz="2400"/>
              <a:t>Ikke verdiskapende = SLØSING:</a:t>
            </a:r>
          </a:p>
          <a:p>
            <a:pPr marL="782638" lvl="1" indent="-285750" eaLnBrk="1" hangingPunct="1">
              <a:spcBef>
                <a:spcPts val="400"/>
              </a:spcBef>
            </a:pPr>
            <a:r>
              <a:rPr lang="en-US" altLang="nb-NO" sz="2400"/>
              <a:t>Forretningsmessig nødvendig</a:t>
            </a:r>
          </a:p>
          <a:p>
            <a:pPr marL="782638" lvl="1" indent="-285750" eaLnBrk="1" hangingPunct="1">
              <a:spcBef>
                <a:spcPts val="400"/>
              </a:spcBef>
            </a:pPr>
            <a:r>
              <a:rPr lang="en-US" altLang="nb-NO" sz="2400"/>
              <a:t>Ikke verdiskapende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ubrik 1">
            <a:extLst>
              <a:ext uri="{FF2B5EF4-FFF2-40B4-BE49-F238E27FC236}">
                <a16:creationId xmlns:a16="http://schemas.microsoft.com/office/drawing/2014/main" id="{F9DED0BC-0B97-1E0B-0265-BBF97F153644}"/>
              </a:ext>
            </a:extLst>
          </p:cNvPr>
          <p:cNvSpPr>
            <a:spLocks noGrp="1"/>
          </p:cNvSpPr>
          <p:nvPr>
            <p:ph type="title"/>
          </p:nvPr>
        </p:nvSpPr>
        <p:spPr>
          <a:xfrm>
            <a:off x="355600" y="-236538"/>
            <a:ext cx="12293600" cy="2438401"/>
          </a:xfrm>
        </p:spPr>
        <p:txBody>
          <a:bodyPr/>
          <a:lstStyle/>
          <a:p>
            <a:r>
              <a:rPr lang="nb-NO" altLang="nb-NO">
                <a:latin typeface="Garamond" panose="02020404030301010803" pitchFamily="18" charset="0"/>
                <a:ea typeface="ＭＳ Ｐゴシック" panose="020B0600070205080204" pitchFamily="34" charset="-128"/>
              </a:rPr>
              <a:t>Ta frem en Nåtidskart</a:t>
            </a:r>
            <a:endParaRPr lang="sv-SE" altLang="nb-NO">
              <a:latin typeface="Garamond" panose="02020404030301010803" pitchFamily="18" charset="0"/>
              <a:ea typeface="ＭＳ Ｐゴシック" panose="020B0600070205080204" pitchFamily="34" charset="-128"/>
            </a:endParaRPr>
          </a:p>
        </p:txBody>
      </p:sp>
      <p:grpSp>
        <p:nvGrpSpPr>
          <p:cNvPr id="56322" name="Grupp 4">
            <a:extLst>
              <a:ext uri="{FF2B5EF4-FFF2-40B4-BE49-F238E27FC236}">
                <a16:creationId xmlns:a16="http://schemas.microsoft.com/office/drawing/2014/main" id="{5163C504-EAB6-C624-C84C-D4B5A61C2D1B}"/>
              </a:ext>
            </a:extLst>
          </p:cNvPr>
          <p:cNvGrpSpPr>
            <a:grpSpLocks/>
          </p:cNvGrpSpPr>
          <p:nvPr/>
        </p:nvGrpSpPr>
        <p:grpSpPr bwMode="auto">
          <a:xfrm>
            <a:off x="801688" y="2020888"/>
            <a:ext cx="3100387" cy="3575050"/>
            <a:chOff x="273050" y="3262313"/>
            <a:chExt cx="2179638" cy="2513691"/>
          </a:xfrm>
        </p:grpSpPr>
        <p:sp>
          <p:nvSpPr>
            <p:cNvPr id="56349" name="Text Box 6">
              <a:extLst>
                <a:ext uri="{FF2B5EF4-FFF2-40B4-BE49-F238E27FC236}">
                  <a16:creationId xmlns:a16="http://schemas.microsoft.com/office/drawing/2014/main" id="{35100E60-4BA1-0599-B2B8-AFA9B4DC1311}"/>
                </a:ext>
              </a:extLst>
            </p:cNvPr>
            <p:cNvSpPr txBox="1">
              <a:spLocks noChangeArrowheads="1"/>
            </p:cNvSpPr>
            <p:nvPr/>
          </p:nvSpPr>
          <p:spPr bwMode="auto">
            <a:xfrm>
              <a:off x="568325" y="4095750"/>
              <a:ext cx="1631950" cy="313788"/>
            </a:xfrm>
            <a:prstGeom prst="rect">
              <a:avLst/>
            </a:prstGeom>
            <a:solidFill>
              <a:schemeClr val="folHlink"/>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2300" b="1">
                  <a:solidFill>
                    <a:schemeClr val="tx1"/>
                  </a:solidFill>
                  <a:latin typeface="Arial" panose="020B0604020202020204" pitchFamily="34" charset="0"/>
                  <a:ea typeface="ＭＳ Ｐゴシック" panose="020B0600070205080204" pitchFamily="34" charset="-128"/>
                </a:rPr>
                <a:t>Nåtidskart</a:t>
              </a:r>
            </a:p>
          </p:txBody>
        </p:sp>
        <p:sp>
          <p:nvSpPr>
            <p:cNvPr id="56350" name="Text Box 7">
              <a:extLst>
                <a:ext uri="{FF2B5EF4-FFF2-40B4-BE49-F238E27FC236}">
                  <a16:creationId xmlns:a16="http://schemas.microsoft.com/office/drawing/2014/main" id="{494D1E8F-C868-1AD0-59DC-88464FBCCFE7}"/>
                </a:ext>
              </a:extLst>
            </p:cNvPr>
            <p:cNvSpPr txBox="1">
              <a:spLocks noChangeArrowheads="1"/>
            </p:cNvSpPr>
            <p:nvPr/>
          </p:nvSpPr>
          <p:spPr bwMode="auto">
            <a:xfrm>
              <a:off x="581025" y="4648200"/>
              <a:ext cx="1612900" cy="313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2300" b="1">
                  <a:solidFill>
                    <a:srgbClr val="B2B2B2"/>
                  </a:solidFill>
                  <a:latin typeface="Arial" panose="020B0604020202020204" pitchFamily="34" charset="0"/>
                  <a:ea typeface="ＭＳ Ｐゴシック" panose="020B0600070205080204" pitchFamily="34" charset="-128"/>
                </a:rPr>
                <a:t>Fremtidskart</a:t>
              </a:r>
            </a:p>
          </p:txBody>
        </p:sp>
        <p:sp>
          <p:nvSpPr>
            <p:cNvPr id="56351" name="Text Box 8">
              <a:extLst>
                <a:ext uri="{FF2B5EF4-FFF2-40B4-BE49-F238E27FC236}">
                  <a16:creationId xmlns:a16="http://schemas.microsoft.com/office/drawing/2014/main" id="{5D53CFC5-44C5-9B4D-E7FD-DC0BD6CEBA20}"/>
                </a:ext>
              </a:extLst>
            </p:cNvPr>
            <p:cNvSpPr txBox="1">
              <a:spLocks noChangeArrowheads="1"/>
            </p:cNvSpPr>
            <p:nvPr/>
          </p:nvSpPr>
          <p:spPr bwMode="auto">
            <a:xfrm>
              <a:off x="581025" y="5213350"/>
              <a:ext cx="1624013" cy="5626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2300" b="1">
                  <a:solidFill>
                    <a:srgbClr val="B2B2B2"/>
                  </a:solidFill>
                  <a:latin typeface="Arial" panose="020B0604020202020204" pitchFamily="34" charset="0"/>
                  <a:ea typeface="ＭＳ Ｐゴシック" panose="020B0600070205080204" pitchFamily="34" charset="-128"/>
                </a:rPr>
                <a:t>Planlegging &amp; realisering</a:t>
              </a:r>
            </a:p>
          </p:txBody>
        </p:sp>
        <p:sp>
          <p:nvSpPr>
            <p:cNvPr id="56352" name="Rectangle 9">
              <a:extLst>
                <a:ext uri="{FF2B5EF4-FFF2-40B4-BE49-F238E27FC236}">
                  <a16:creationId xmlns:a16="http://schemas.microsoft.com/office/drawing/2014/main" id="{BDB216AC-BE3B-F1AC-CD1F-7BB61C8EB99E}"/>
                </a:ext>
              </a:extLst>
            </p:cNvPr>
            <p:cNvSpPr>
              <a:spLocks noChangeArrowheads="1"/>
            </p:cNvSpPr>
            <p:nvPr/>
          </p:nvSpPr>
          <p:spPr bwMode="auto">
            <a:xfrm>
              <a:off x="571500" y="3262313"/>
              <a:ext cx="1611313" cy="562654"/>
            </a:xfrm>
            <a:prstGeom prst="rect">
              <a:avLst/>
            </a:prstGeom>
            <a:solidFill>
              <a:schemeClr val="folHlink"/>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2300" b="1"/>
                <a:t>Velg produkt-familie</a:t>
              </a:r>
            </a:p>
          </p:txBody>
        </p:sp>
        <p:sp>
          <p:nvSpPr>
            <p:cNvPr id="56353" name="AutoShape 10">
              <a:extLst>
                <a:ext uri="{FF2B5EF4-FFF2-40B4-BE49-F238E27FC236}">
                  <a16:creationId xmlns:a16="http://schemas.microsoft.com/office/drawing/2014/main" id="{13755E2F-EF53-704A-EC1D-0DE3EAB48D22}"/>
                </a:ext>
              </a:extLst>
            </p:cNvPr>
            <p:cNvSpPr>
              <a:spLocks noChangeArrowheads="1"/>
            </p:cNvSpPr>
            <p:nvPr/>
          </p:nvSpPr>
          <p:spPr bwMode="auto">
            <a:xfrm>
              <a:off x="273050" y="4086225"/>
              <a:ext cx="152400" cy="866775"/>
            </a:xfrm>
            <a:prstGeom prst="curvedRightArrow">
              <a:avLst>
                <a:gd name="adj1" fmla="val 113750"/>
                <a:gd name="adj2" fmla="val 227500"/>
                <a:gd name="adj3" fmla="val 33333"/>
              </a:avLst>
            </a:prstGeom>
            <a:solidFill>
              <a:schemeClr val="accent2"/>
            </a:solidFill>
            <a:ln w="9525">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6354" name="AutoShape 11">
              <a:extLst>
                <a:ext uri="{FF2B5EF4-FFF2-40B4-BE49-F238E27FC236}">
                  <a16:creationId xmlns:a16="http://schemas.microsoft.com/office/drawing/2014/main" id="{74E78BA0-8A30-9130-7566-8AE4D29C3FDF}"/>
                </a:ext>
              </a:extLst>
            </p:cNvPr>
            <p:cNvSpPr>
              <a:spLocks noChangeArrowheads="1"/>
            </p:cNvSpPr>
            <p:nvPr/>
          </p:nvSpPr>
          <p:spPr bwMode="auto">
            <a:xfrm rot="10800000">
              <a:off x="2298700" y="4081463"/>
              <a:ext cx="153988" cy="795337"/>
            </a:xfrm>
            <a:prstGeom prst="curvedRightArrow">
              <a:avLst>
                <a:gd name="adj1" fmla="val 103299"/>
                <a:gd name="adj2" fmla="val 206597"/>
                <a:gd name="adj3" fmla="val 33333"/>
              </a:avLst>
            </a:prstGeom>
            <a:solidFill>
              <a:schemeClr val="accent2"/>
            </a:solidFill>
            <a:ln w="9525">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56355" name="Line 12">
              <a:extLst>
                <a:ext uri="{FF2B5EF4-FFF2-40B4-BE49-F238E27FC236}">
                  <a16:creationId xmlns:a16="http://schemas.microsoft.com/office/drawing/2014/main" id="{BC892464-49F0-C1E5-3D46-CEBA3C0867F4}"/>
                </a:ext>
              </a:extLst>
            </p:cNvPr>
            <p:cNvSpPr>
              <a:spLocks noChangeShapeType="1"/>
            </p:cNvSpPr>
            <p:nvPr/>
          </p:nvSpPr>
          <p:spPr bwMode="auto">
            <a:xfrm>
              <a:off x="1371600" y="3867150"/>
              <a:ext cx="0" cy="214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6356" name="Line 13">
              <a:extLst>
                <a:ext uri="{FF2B5EF4-FFF2-40B4-BE49-F238E27FC236}">
                  <a16:creationId xmlns:a16="http://schemas.microsoft.com/office/drawing/2014/main" id="{48C60221-7C29-0681-BEC5-B77740B4EA08}"/>
                </a:ext>
              </a:extLst>
            </p:cNvPr>
            <p:cNvSpPr>
              <a:spLocks noChangeShapeType="1"/>
            </p:cNvSpPr>
            <p:nvPr/>
          </p:nvSpPr>
          <p:spPr bwMode="auto">
            <a:xfrm>
              <a:off x="1371600" y="4429125"/>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6357" name="Line 14">
              <a:extLst>
                <a:ext uri="{FF2B5EF4-FFF2-40B4-BE49-F238E27FC236}">
                  <a16:creationId xmlns:a16="http://schemas.microsoft.com/office/drawing/2014/main" id="{093ACC0C-9948-FC5F-6C03-7B11188164FC}"/>
                </a:ext>
              </a:extLst>
            </p:cNvPr>
            <p:cNvSpPr>
              <a:spLocks noChangeShapeType="1"/>
            </p:cNvSpPr>
            <p:nvPr/>
          </p:nvSpPr>
          <p:spPr bwMode="auto">
            <a:xfrm>
              <a:off x="1371600" y="4989513"/>
              <a:ext cx="0" cy="223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56323" name="Group 13">
            <a:extLst>
              <a:ext uri="{FF2B5EF4-FFF2-40B4-BE49-F238E27FC236}">
                <a16:creationId xmlns:a16="http://schemas.microsoft.com/office/drawing/2014/main" id="{C0328BCB-55A2-1E39-73C6-D8AE53079392}"/>
              </a:ext>
            </a:extLst>
          </p:cNvPr>
          <p:cNvGrpSpPr>
            <a:grpSpLocks/>
          </p:cNvGrpSpPr>
          <p:nvPr/>
        </p:nvGrpSpPr>
        <p:grpSpPr bwMode="auto">
          <a:xfrm>
            <a:off x="260350" y="7105650"/>
            <a:ext cx="12288838" cy="954088"/>
            <a:chOff x="172" y="889"/>
            <a:chExt cx="5443" cy="423"/>
          </a:xfrm>
        </p:grpSpPr>
        <p:grpSp>
          <p:nvGrpSpPr>
            <p:cNvPr id="56328" name="Group 14">
              <a:extLst>
                <a:ext uri="{FF2B5EF4-FFF2-40B4-BE49-F238E27FC236}">
                  <a16:creationId xmlns:a16="http://schemas.microsoft.com/office/drawing/2014/main" id="{3DE4753A-F78E-2876-72AD-92F86E77B33A}"/>
                </a:ext>
              </a:extLst>
            </p:cNvPr>
            <p:cNvGrpSpPr>
              <a:grpSpLocks/>
            </p:cNvGrpSpPr>
            <p:nvPr>
              <p:custDataLst>
                <p:tags r:id="rId1"/>
              </p:custDataLst>
            </p:nvPr>
          </p:nvGrpSpPr>
          <p:grpSpPr bwMode="auto">
            <a:xfrm>
              <a:off x="172" y="889"/>
              <a:ext cx="744" cy="423"/>
              <a:chOff x="107" y="583"/>
              <a:chExt cx="730" cy="482"/>
            </a:xfrm>
          </p:grpSpPr>
          <p:sp>
            <p:nvSpPr>
              <p:cNvPr id="56347" name="Freeform 15">
                <a:extLst>
                  <a:ext uri="{FF2B5EF4-FFF2-40B4-BE49-F238E27FC236}">
                    <a16:creationId xmlns:a16="http://schemas.microsoft.com/office/drawing/2014/main" id="{BAFE644C-EBCA-7EE2-75E6-89985B1601F5}"/>
                  </a:ext>
                </a:extLst>
              </p:cNvPr>
              <p:cNvSpPr>
                <a:spLocks/>
              </p:cNvSpPr>
              <p:nvPr>
                <p:custDataLst>
                  <p:tags r:id="rId20"/>
                </p:custDataLst>
              </p:nvPr>
            </p:nvSpPr>
            <p:spPr bwMode="gray">
              <a:xfrm>
                <a:off x="486" y="669"/>
                <a:ext cx="40" cy="326"/>
              </a:xfrm>
              <a:custGeom>
                <a:avLst/>
                <a:gdLst>
                  <a:gd name="T0" fmla="*/ 0 w 863"/>
                  <a:gd name="T1" fmla="*/ 0 h 560"/>
                  <a:gd name="T2" fmla="*/ 0 w 863"/>
                  <a:gd name="T3" fmla="*/ 0 h 560"/>
                  <a:gd name="T4" fmla="*/ 0 w 863"/>
                  <a:gd name="T5" fmla="*/ 32 h 560"/>
                  <a:gd name="T6" fmla="*/ 0 w 863"/>
                  <a:gd name="T7" fmla="*/ 65 h 560"/>
                  <a:gd name="T8" fmla="*/ 0 w 863"/>
                  <a:gd name="T9" fmla="*/ 65 h 560"/>
                  <a:gd name="T10" fmla="*/ 0 w 863"/>
                  <a:gd name="T11" fmla="*/ 32 h 560"/>
                  <a:gd name="T12" fmla="*/ 0 w 863"/>
                  <a:gd name="T13" fmla="*/ 0 h 560"/>
                  <a:gd name="T14" fmla="*/ 0 60000 65536"/>
                  <a:gd name="T15" fmla="*/ 0 60000 65536"/>
                  <a:gd name="T16" fmla="*/ 0 60000 65536"/>
                  <a:gd name="T17" fmla="*/ 0 60000 65536"/>
                  <a:gd name="T18" fmla="*/ 0 60000 65536"/>
                  <a:gd name="T19" fmla="*/ 0 60000 65536"/>
                  <a:gd name="T20" fmla="*/ 0 60000 65536"/>
                  <a:gd name="T21" fmla="*/ 0 w 863"/>
                  <a:gd name="T22" fmla="*/ 0 h 560"/>
                  <a:gd name="T23" fmla="*/ 863 w 863"/>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3" h="560">
                    <a:moveTo>
                      <a:pt x="0" y="0"/>
                    </a:moveTo>
                    <a:lnTo>
                      <a:pt x="762" y="0"/>
                    </a:lnTo>
                    <a:lnTo>
                      <a:pt x="863" y="280"/>
                    </a:lnTo>
                    <a:lnTo>
                      <a:pt x="762" y="560"/>
                    </a:lnTo>
                    <a:lnTo>
                      <a:pt x="0" y="560"/>
                    </a:lnTo>
                    <a:lnTo>
                      <a:pt x="0"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48" name="Rectangle 16">
                <a:extLst>
                  <a:ext uri="{FF2B5EF4-FFF2-40B4-BE49-F238E27FC236}">
                    <a16:creationId xmlns:a16="http://schemas.microsoft.com/office/drawing/2014/main" id="{E78BDB29-3207-0DFF-9080-D90BBE1C946C}"/>
                  </a:ext>
                </a:extLst>
              </p:cNvPr>
              <p:cNvSpPr>
                <a:spLocks noChangeArrowheads="1"/>
              </p:cNvSpPr>
              <p:nvPr>
                <p:custDataLst>
                  <p:tags r:id="rId21"/>
                </p:custDataLst>
              </p:nvPr>
            </p:nvSpPr>
            <p:spPr bwMode="gray">
              <a:xfrm>
                <a:off x="107" y="583"/>
                <a:ext cx="730"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Fastslå kundens ønskemål</a:t>
                </a:r>
              </a:p>
            </p:txBody>
          </p:sp>
        </p:grpSp>
        <p:grpSp>
          <p:nvGrpSpPr>
            <p:cNvPr id="56329" name="Group 17">
              <a:extLst>
                <a:ext uri="{FF2B5EF4-FFF2-40B4-BE49-F238E27FC236}">
                  <a16:creationId xmlns:a16="http://schemas.microsoft.com/office/drawing/2014/main" id="{8A8A85F1-C1BB-80A7-8AD9-4E26AADEDC66}"/>
                </a:ext>
              </a:extLst>
            </p:cNvPr>
            <p:cNvGrpSpPr>
              <a:grpSpLocks/>
            </p:cNvGrpSpPr>
            <p:nvPr>
              <p:custDataLst>
                <p:tags r:id="rId2"/>
              </p:custDataLst>
            </p:nvPr>
          </p:nvGrpSpPr>
          <p:grpSpPr bwMode="auto">
            <a:xfrm>
              <a:off x="1047" y="889"/>
              <a:ext cx="646" cy="423"/>
              <a:chOff x="965" y="583"/>
              <a:chExt cx="633" cy="482"/>
            </a:xfrm>
          </p:grpSpPr>
          <p:sp>
            <p:nvSpPr>
              <p:cNvPr id="56345" name="Freeform 18">
                <a:extLst>
                  <a:ext uri="{FF2B5EF4-FFF2-40B4-BE49-F238E27FC236}">
                    <a16:creationId xmlns:a16="http://schemas.microsoft.com/office/drawing/2014/main" id="{B3259193-8F43-6996-E802-2423DE42821F}"/>
                  </a:ext>
                </a:extLst>
              </p:cNvPr>
              <p:cNvSpPr>
                <a:spLocks/>
              </p:cNvSpPr>
              <p:nvPr>
                <p:custDataLst>
                  <p:tags r:id="rId18"/>
                </p:custDataLst>
              </p:nvPr>
            </p:nvSpPr>
            <p:spPr bwMode="gray">
              <a:xfrm>
                <a:off x="1245" y="669"/>
                <a:ext cx="40" cy="326"/>
              </a:xfrm>
              <a:custGeom>
                <a:avLst/>
                <a:gdLst>
                  <a:gd name="T0" fmla="*/ 0 w 867"/>
                  <a:gd name="T1" fmla="*/ 0 h 560"/>
                  <a:gd name="T2" fmla="*/ 0 w 867"/>
                  <a:gd name="T3" fmla="*/ 0 h 560"/>
                  <a:gd name="T4" fmla="*/ 0 w 867"/>
                  <a:gd name="T5" fmla="*/ 32 h 560"/>
                  <a:gd name="T6" fmla="*/ 0 w 867"/>
                  <a:gd name="T7" fmla="*/ 65 h 560"/>
                  <a:gd name="T8" fmla="*/ 0 w 867"/>
                  <a:gd name="T9" fmla="*/ 65 h 560"/>
                  <a:gd name="T10" fmla="*/ 0 w 867"/>
                  <a:gd name="T11" fmla="*/ 32 h 560"/>
                  <a:gd name="T12" fmla="*/ 0 w 867"/>
                  <a:gd name="T13" fmla="*/ 0 h 560"/>
                  <a:gd name="T14" fmla="*/ 0 60000 65536"/>
                  <a:gd name="T15" fmla="*/ 0 60000 65536"/>
                  <a:gd name="T16" fmla="*/ 0 60000 65536"/>
                  <a:gd name="T17" fmla="*/ 0 60000 65536"/>
                  <a:gd name="T18" fmla="*/ 0 60000 65536"/>
                  <a:gd name="T19" fmla="*/ 0 60000 65536"/>
                  <a:gd name="T20" fmla="*/ 0 60000 65536"/>
                  <a:gd name="T21" fmla="*/ 0 w 867"/>
                  <a:gd name="T22" fmla="*/ 0 h 560"/>
                  <a:gd name="T23" fmla="*/ 867 w 86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7" h="560">
                    <a:moveTo>
                      <a:pt x="0" y="0"/>
                    </a:moveTo>
                    <a:lnTo>
                      <a:pt x="766" y="0"/>
                    </a:lnTo>
                    <a:lnTo>
                      <a:pt x="867" y="280"/>
                    </a:lnTo>
                    <a:lnTo>
                      <a:pt x="766"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46" name="Rectangle 19">
                <a:extLst>
                  <a:ext uri="{FF2B5EF4-FFF2-40B4-BE49-F238E27FC236}">
                    <a16:creationId xmlns:a16="http://schemas.microsoft.com/office/drawing/2014/main" id="{5422FD33-7E9E-655F-94F5-175F807E902F}"/>
                  </a:ext>
                </a:extLst>
              </p:cNvPr>
              <p:cNvSpPr>
                <a:spLocks noChangeArrowheads="1"/>
              </p:cNvSpPr>
              <p:nvPr>
                <p:custDataLst>
                  <p:tags r:id="rId19"/>
                </p:custDataLst>
              </p:nvPr>
            </p:nvSpPr>
            <p:spPr bwMode="gray">
              <a:xfrm>
                <a:off x="965" y="583"/>
                <a:ext cx="633"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Tegn prosess-steg</a:t>
                </a:r>
              </a:p>
            </p:txBody>
          </p:sp>
        </p:grpSp>
        <p:grpSp>
          <p:nvGrpSpPr>
            <p:cNvPr id="56330" name="Group 20">
              <a:extLst>
                <a:ext uri="{FF2B5EF4-FFF2-40B4-BE49-F238E27FC236}">
                  <a16:creationId xmlns:a16="http://schemas.microsoft.com/office/drawing/2014/main" id="{E55ADC57-E441-98A1-A482-37ED424BEC29}"/>
                </a:ext>
              </a:extLst>
            </p:cNvPr>
            <p:cNvGrpSpPr>
              <a:grpSpLocks/>
            </p:cNvGrpSpPr>
            <p:nvPr>
              <p:custDataLst>
                <p:tags r:id="rId3"/>
              </p:custDataLst>
            </p:nvPr>
          </p:nvGrpSpPr>
          <p:grpSpPr bwMode="auto">
            <a:xfrm>
              <a:off x="1821" y="889"/>
              <a:ext cx="645" cy="423"/>
              <a:chOff x="1725" y="583"/>
              <a:chExt cx="633" cy="482"/>
            </a:xfrm>
          </p:grpSpPr>
          <p:sp>
            <p:nvSpPr>
              <p:cNvPr id="56343" name="Freeform 21">
                <a:extLst>
                  <a:ext uri="{FF2B5EF4-FFF2-40B4-BE49-F238E27FC236}">
                    <a16:creationId xmlns:a16="http://schemas.microsoft.com/office/drawing/2014/main" id="{380D469B-6AD0-CEE1-24CD-B4BB002353CE}"/>
                  </a:ext>
                </a:extLst>
              </p:cNvPr>
              <p:cNvSpPr>
                <a:spLocks/>
              </p:cNvSpPr>
              <p:nvPr>
                <p:custDataLst>
                  <p:tags r:id="rId16"/>
                </p:custDataLst>
              </p:nvPr>
            </p:nvSpPr>
            <p:spPr bwMode="gray">
              <a:xfrm>
                <a:off x="2005" y="669"/>
                <a:ext cx="40" cy="326"/>
              </a:xfrm>
              <a:custGeom>
                <a:avLst/>
                <a:gdLst>
                  <a:gd name="T0" fmla="*/ 0 w 867"/>
                  <a:gd name="T1" fmla="*/ 0 h 560"/>
                  <a:gd name="T2" fmla="*/ 0 w 867"/>
                  <a:gd name="T3" fmla="*/ 0 h 560"/>
                  <a:gd name="T4" fmla="*/ 0 w 867"/>
                  <a:gd name="T5" fmla="*/ 32 h 560"/>
                  <a:gd name="T6" fmla="*/ 0 w 867"/>
                  <a:gd name="T7" fmla="*/ 65 h 560"/>
                  <a:gd name="T8" fmla="*/ 0 w 867"/>
                  <a:gd name="T9" fmla="*/ 65 h 560"/>
                  <a:gd name="T10" fmla="*/ 0 w 867"/>
                  <a:gd name="T11" fmla="*/ 32 h 560"/>
                  <a:gd name="T12" fmla="*/ 0 w 867"/>
                  <a:gd name="T13" fmla="*/ 0 h 560"/>
                  <a:gd name="T14" fmla="*/ 0 60000 65536"/>
                  <a:gd name="T15" fmla="*/ 0 60000 65536"/>
                  <a:gd name="T16" fmla="*/ 0 60000 65536"/>
                  <a:gd name="T17" fmla="*/ 0 60000 65536"/>
                  <a:gd name="T18" fmla="*/ 0 60000 65536"/>
                  <a:gd name="T19" fmla="*/ 0 60000 65536"/>
                  <a:gd name="T20" fmla="*/ 0 60000 65536"/>
                  <a:gd name="T21" fmla="*/ 0 w 867"/>
                  <a:gd name="T22" fmla="*/ 0 h 560"/>
                  <a:gd name="T23" fmla="*/ 867 w 86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7" h="560">
                    <a:moveTo>
                      <a:pt x="0" y="0"/>
                    </a:moveTo>
                    <a:lnTo>
                      <a:pt x="766" y="0"/>
                    </a:lnTo>
                    <a:lnTo>
                      <a:pt x="867" y="280"/>
                    </a:lnTo>
                    <a:lnTo>
                      <a:pt x="766"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44" name="Rectangle 22">
                <a:extLst>
                  <a:ext uri="{FF2B5EF4-FFF2-40B4-BE49-F238E27FC236}">
                    <a16:creationId xmlns:a16="http://schemas.microsoft.com/office/drawing/2014/main" id="{D98EDA7C-CCA6-94D8-C7D3-DDE53E7C2EE4}"/>
                  </a:ext>
                </a:extLst>
              </p:cNvPr>
              <p:cNvSpPr>
                <a:spLocks noChangeArrowheads="1"/>
              </p:cNvSpPr>
              <p:nvPr>
                <p:custDataLst>
                  <p:tags r:id="rId17"/>
                </p:custDataLst>
              </p:nvPr>
            </p:nvSpPr>
            <p:spPr bwMode="gray">
              <a:xfrm>
                <a:off x="1725" y="583"/>
                <a:ext cx="633"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Samle prosess-data</a:t>
                </a:r>
              </a:p>
            </p:txBody>
          </p:sp>
        </p:grpSp>
        <p:grpSp>
          <p:nvGrpSpPr>
            <p:cNvPr id="56331" name="Group 23">
              <a:extLst>
                <a:ext uri="{FF2B5EF4-FFF2-40B4-BE49-F238E27FC236}">
                  <a16:creationId xmlns:a16="http://schemas.microsoft.com/office/drawing/2014/main" id="{B846A236-EFB8-361F-7EBB-0167CF5D9309}"/>
                </a:ext>
              </a:extLst>
            </p:cNvPr>
            <p:cNvGrpSpPr>
              <a:grpSpLocks/>
            </p:cNvGrpSpPr>
            <p:nvPr>
              <p:custDataLst>
                <p:tags r:id="rId4"/>
              </p:custDataLst>
            </p:nvPr>
          </p:nvGrpSpPr>
          <p:grpSpPr bwMode="auto">
            <a:xfrm>
              <a:off x="2598" y="889"/>
              <a:ext cx="645" cy="423"/>
              <a:chOff x="2486" y="583"/>
              <a:chExt cx="632" cy="482"/>
            </a:xfrm>
          </p:grpSpPr>
          <p:sp>
            <p:nvSpPr>
              <p:cNvPr id="56341" name="Freeform 24">
                <a:extLst>
                  <a:ext uri="{FF2B5EF4-FFF2-40B4-BE49-F238E27FC236}">
                    <a16:creationId xmlns:a16="http://schemas.microsoft.com/office/drawing/2014/main" id="{2A27EA85-92C5-21BE-2086-35F4C22C55C8}"/>
                  </a:ext>
                </a:extLst>
              </p:cNvPr>
              <p:cNvSpPr>
                <a:spLocks/>
              </p:cNvSpPr>
              <p:nvPr>
                <p:custDataLst>
                  <p:tags r:id="rId14"/>
                </p:custDataLst>
              </p:nvPr>
            </p:nvSpPr>
            <p:spPr bwMode="gray">
              <a:xfrm>
                <a:off x="2766" y="669"/>
                <a:ext cx="40" cy="326"/>
              </a:xfrm>
              <a:custGeom>
                <a:avLst/>
                <a:gdLst>
                  <a:gd name="T0" fmla="*/ 0 w 866"/>
                  <a:gd name="T1" fmla="*/ 0 h 560"/>
                  <a:gd name="T2" fmla="*/ 0 w 866"/>
                  <a:gd name="T3" fmla="*/ 0 h 560"/>
                  <a:gd name="T4" fmla="*/ 0 w 866"/>
                  <a:gd name="T5" fmla="*/ 32 h 560"/>
                  <a:gd name="T6" fmla="*/ 0 w 866"/>
                  <a:gd name="T7" fmla="*/ 65 h 560"/>
                  <a:gd name="T8" fmla="*/ 0 w 866"/>
                  <a:gd name="T9" fmla="*/ 65 h 560"/>
                  <a:gd name="T10" fmla="*/ 0 w 866"/>
                  <a:gd name="T11" fmla="*/ 32 h 560"/>
                  <a:gd name="T12" fmla="*/ 0 w 866"/>
                  <a:gd name="T13" fmla="*/ 0 h 560"/>
                  <a:gd name="T14" fmla="*/ 0 60000 65536"/>
                  <a:gd name="T15" fmla="*/ 0 60000 65536"/>
                  <a:gd name="T16" fmla="*/ 0 60000 65536"/>
                  <a:gd name="T17" fmla="*/ 0 60000 65536"/>
                  <a:gd name="T18" fmla="*/ 0 60000 65536"/>
                  <a:gd name="T19" fmla="*/ 0 60000 65536"/>
                  <a:gd name="T20" fmla="*/ 0 60000 65536"/>
                  <a:gd name="T21" fmla="*/ 0 w 866"/>
                  <a:gd name="T22" fmla="*/ 0 h 560"/>
                  <a:gd name="T23" fmla="*/ 866 w 866"/>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6" h="560">
                    <a:moveTo>
                      <a:pt x="0" y="0"/>
                    </a:moveTo>
                    <a:lnTo>
                      <a:pt x="765" y="0"/>
                    </a:lnTo>
                    <a:lnTo>
                      <a:pt x="866" y="280"/>
                    </a:lnTo>
                    <a:lnTo>
                      <a:pt x="765"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42" name="Rectangle 25">
                <a:extLst>
                  <a:ext uri="{FF2B5EF4-FFF2-40B4-BE49-F238E27FC236}">
                    <a16:creationId xmlns:a16="http://schemas.microsoft.com/office/drawing/2014/main" id="{6CF4FCA1-3728-67CA-FD55-256D2AA95A75}"/>
                  </a:ext>
                </a:extLst>
              </p:cNvPr>
              <p:cNvSpPr>
                <a:spLocks noChangeArrowheads="1"/>
              </p:cNvSpPr>
              <p:nvPr>
                <p:custDataLst>
                  <p:tags r:id="rId15"/>
                </p:custDataLst>
              </p:nvPr>
            </p:nvSpPr>
            <p:spPr bwMode="gray">
              <a:xfrm>
                <a:off x="2486" y="583"/>
                <a:ext cx="632"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Samle lagerdata</a:t>
                </a:r>
              </a:p>
            </p:txBody>
          </p:sp>
        </p:grpSp>
        <p:grpSp>
          <p:nvGrpSpPr>
            <p:cNvPr id="56332" name="Group 26">
              <a:extLst>
                <a:ext uri="{FF2B5EF4-FFF2-40B4-BE49-F238E27FC236}">
                  <a16:creationId xmlns:a16="http://schemas.microsoft.com/office/drawing/2014/main" id="{A84E8D13-19B1-A5BC-90A0-E497DE77CD36}"/>
                </a:ext>
              </a:extLst>
            </p:cNvPr>
            <p:cNvGrpSpPr>
              <a:grpSpLocks/>
            </p:cNvGrpSpPr>
            <p:nvPr>
              <p:custDataLst>
                <p:tags r:id="rId5"/>
              </p:custDataLst>
            </p:nvPr>
          </p:nvGrpSpPr>
          <p:grpSpPr bwMode="auto">
            <a:xfrm>
              <a:off x="3372" y="889"/>
              <a:ext cx="645" cy="423"/>
              <a:chOff x="3246" y="583"/>
              <a:chExt cx="633" cy="482"/>
            </a:xfrm>
          </p:grpSpPr>
          <p:sp>
            <p:nvSpPr>
              <p:cNvPr id="56339" name="Freeform 27">
                <a:extLst>
                  <a:ext uri="{FF2B5EF4-FFF2-40B4-BE49-F238E27FC236}">
                    <a16:creationId xmlns:a16="http://schemas.microsoft.com/office/drawing/2014/main" id="{F59A25D3-6354-2827-D627-40A705C37F8B}"/>
                  </a:ext>
                </a:extLst>
              </p:cNvPr>
              <p:cNvSpPr>
                <a:spLocks/>
              </p:cNvSpPr>
              <p:nvPr>
                <p:custDataLst>
                  <p:tags r:id="rId12"/>
                </p:custDataLst>
              </p:nvPr>
            </p:nvSpPr>
            <p:spPr bwMode="gray">
              <a:xfrm>
                <a:off x="3526" y="669"/>
                <a:ext cx="40" cy="326"/>
              </a:xfrm>
              <a:custGeom>
                <a:avLst/>
                <a:gdLst>
                  <a:gd name="T0" fmla="*/ 0 w 867"/>
                  <a:gd name="T1" fmla="*/ 0 h 560"/>
                  <a:gd name="T2" fmla="*/ 0 w 867"/>
                  <a:gd name="T3" fmla="*/ 0 h 560"/>
                  <a:gd name="T4" fmla="*/ 0 w 867"/>
                  <a:gd name="T5" fmla="*/ 32 h 560"/>
                  <a:gd name="T6" fmla="*/ 0 w 867"/>
                  <a:gd name="T7" fmla="*/ 65 h 560"/>
                  <a:gd name="T8" fmla="*/ 0 w 867"/>
                  <a:gd name="T9" fmla="*/ 65 h 560"/>
                  <a:gd name="T10" fmla="*/ 0 w 867"/>
                  <a:gd name="T11" fmla="*/ 32 h 560"/>
                  <a:gd name="T12" fmla="*/ 0 w 867"/>
                  <a:gd name="T13" fmla="*/ 0 h 560"/>
                  <a:gd name="T14" fmla="*/ 0 60000 65536"/>
                  <a:gd name="T15" fmla="*/ 0 60000 65536"/>
                  <a:gd name="T16" fmla="*/ 0 60000 65536"/>
                  <a:gd name="T17" fmla="*/ 0 60000 65536"/>
                  <a:gd name="T18" fmla="*/ 0 60000 65536"/>
                  <a:gd name="T19" fmla="*/ 0 60000 65536"/>
                  <a:gd name="T20" fmla="*/ 0 60000 65536"/>
                  <a:gd name="T21" fmla="*/ 0 w 867"/>
                  <a:gd name="T22" fmla="*/ 0 h 560"/>
                  <a:gd name="T23" fmla="*/ 867 w 86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7" h="560">
                    <a:moveTo>
                      <a:pt x="0" y="0"/>
                    </a:moveTo>
                    <a:lnTo>
                      <a:pt x="766" y="0"/>
                    </a:lnTo>
                    <a:lnTo>
                      <a:pt x="867" y="280"/>
                    </a:lnTo>
                    <a:lnTo>
                      <a:pt x="766"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40" name="Rectangle 28">
                <a:extLst>
                  <a:ext uri="{FF2B5EF4-FFF2-40B4-BE49-F238E27FC236}">
                    <a16:creationId xmlns:a16="http://schemas.microsoft.com/office/drawing/2014/main" id="{E344E653-E848-D7C5-E1F1-4383CCA21015}"/>
                  </a:ext>
                </a:extLst>
              </p:cNvPr>
              <p:cNvSpPr>
                <a:spLocks noChangeArrowheads="1"/>
              </p:cNvSpPr>
              <p:nvPr>
                <p:custDataLst>
                  <p:tags r:id="rId13"/>
                </p:custDataLst>
              </p:nvPr>
            </p:nvSpPr>
            <p:spPr bwMode="gray">
              <a:xfrm>
                <a:off x="3246" y="583"/>
                <a:ext cx="633"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Fastslå material-flyten</a:t>
                </a:r>
              </a:p>
            </p:txBody>
          </p:sp>
        </p:grpSp>
        <p:grpSp>
          <p:nvGrpSpPr>
            <p:cNvPr id="56333" name="Group 29">
              <a:extLst>
                <a:ext uri="{FF2B5EF4-FFF2-40B4-BE49-F238E27FC236}">
                  <a16:creationId xmlns:a16="http://schemas.microsoft.com/office/drawing/2014/main" id="{B60BC91C-D0C7-7CEF-7D06-B6C8F83C0E02}"/>
                </a:ext>
              </a:extLst>
            </p:cNvPr>
            <p:cNvGrpSpPr>
              <a:grpSpLocks/>
            </p:cNvGrpSpPr>
            <p:nvPr>
              <p:custDataLst>
                <p:tags r:id="rId6"/>
              </p:custDataLst>
            </p:nvPr>
          </p:nvGrpSpPr>
          <p:grpSpPr bwMode="auto">
            <a:xfrm>
              <a:off x="4164" y="889"/>
              <a:ext cx="701" cy="423"/>
              <a:chOff x="4006" y="583"/>
              <a:chExt cx="632" cy="482"/>
            </a:xfrm>
          </p:grpSpPr>
          <p:sp>
            <p:nvSpPr>
              <p:cNvPr id="56337" name="Freeform 30">
                <a:extLst>
                  <a:ext uri="{FF2B5EF4-FFF2-40B4-BE49-F238E27FC236}">
                    <a16:creationId xmlns:a16="http://schemas.microsoft.com/office/drawing/2014/main" id="{9F443A75-CCFE-C896-2FD5-1E8A3FBF6564}"/>
                  </a:ext>
                </a:extLst>
              </p:cNvPr>
              <p:cNvSpPr>
                <a:spLocks/>
              </p:cNvSpPr>
              <p:nvPr>
                <p:custDataLst>
                  <p:tags r:id="rId10"/>
                </p:custDataLst>
              </p:nvPr>
            </p:nvSpPr>
            <p:spPr bwMode="gray">
              <a:xfrm>
                <a:off x="4288" y="669"/>
                <a:ext cx="37" cy="326"/>
              </a:xfrm>
              <a:custGeom>
                <a:avLst/>
                <a:gdLst>
                  <a:gd name="T0" fmla="*/ 0 w 866"/>
                  <a:gd name="T1" fmla="*/ 0 h 560"/>
                  <a:gd name="T2" fmla="*/ 0 w 866"/>
                  <a:gd name="T3" fmla="*/ 0 h 560"/>
                  <a:gd name="T4" fmla="*/ 0 w 866"/>
                  <a:gd name="T5" fmla="*/ 32 h 560"/>
                  <a:gd name="T6" fmla="*/ 0 w 866"/>
                  <a:gd name="T7" fmla="*/ 65 h 560"/>
                  <a:gd name="T8" fmla="*/ 0 w 866"/>
                  <a:gd name="T9" fmla="*/ 65 h 560"/>
                  <a:gd name="T10" fmla="*/ 0 w 866"/>
                  <a:gd name="T11" fmla="*/ 32 h 560"/>
                  <a:gd name="T12" fmla="*/ 0 w 866"/>
                  <a:gd name="T13" fmla="*/ 0 h 560"/>
                  <a:gd name="T14" fmla="*/ 0 60000 65536"/>
                  <a:gd name="T15" fmla="*/ 0 60000 65536"/>
                  <a:gd name="T16" fmla="*/ 0 60000 65536"/>
                  <a:gd name="T17" fmla="*/ 0 60000 65536"/>
                  <a:gd name="T18" fmla="*/ 0 60000 65536"/>
                  <a:gd name="T19" fmla="*/ 0 60000 65536"/>
                  <a:gd name="T20" fmla="*/ 0 60000 65536"/>
                  <a:gd name="T21" fmla="*/ 0 w 866"/>
                  <a:gd name="T22" fmla="*/ 0 h 560"/>
                  <a:gd name="T23" fmla="*/ 866 w 866"/>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6" h="560">
                    <a:moveTo>
                      <a:pt x="0" y="0"/>
                    </a:moveTo>
                    <a:lnTo>
                      <a:pt x="765" y="0"/>
                    </a:lnTo>
                    <a:lnTo>
                      <a:pt x="866" y="280"/>
                    </a:lnTo>
                    <a:lnTo>
                      <a:pt x="765"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38" name="Rectangle 31">
                <a:extLst>
                  <a:ext uri="{FF2B5EF4-FFF2-40B4-BE49-F238E27FC236}">
                    <a16:creationId xmlns:a16="http://schemas.microsoft.com/office/drawing/2014/main" id="{7008DB76-78C4-B38B-4A3C-3C14BEABBFE2}"/>
                  </a:ext>
                </a:extLst>
              </p:cNvPr>
              <p:cNvSpPr>
                <a:spLocks noChangeArrowheads="1"/>
              </p:cNvSpPr>
              <p:nvPr>
                <p:custDataLst>
                  <p:tags r:id="rId11"/>
                </p:custDataLst>
              </p:nvPr>
            </p:nvSpPr>
            <p:spPr bwMode="gray">
              <a:xfrm>
                <a:off x="4006" y="583"/>
                <a:ext cx="632"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Tegn </a:t>
                </a:r>
                <a:r>
                  <a:rPr lang="en-US" altLang="nb-NO" sz="2000">
                    <a:solidFill>
                      <a:schemeClr val="bg1"/>
                    </a:solidFill>
                  </a:rPr>
                  <a:t>informasjons-</a:t>
                </a:r>
                <a:r>
                  <a:rPr lang="en-US" altLang="nb-NO" sz="2300">
                    <a:solidFill>
                      <a:schemeClr val="bg1"/>
                    </a:solidFill>
                  </a:rPr>
                  <a:t> flyten</a:t>
                </a:r>
              </a:p>
            </p:txBody>
          </p:sp>
        </p:grpSp>
        <p:grpSp>
          <p:nvGrpSpPr>
            <p:cNvPr id="56334" name="Group 32">
              <a:extLst>
                <a:ext uri="{FF2B5EF4-FFF2-40B4-BE49-F238E27FC236}">
                  <a16:creationId xmlns:a16="http://schemas.microsoft.com/office/drawing/2014/main" id="{AB7B8405-6E52-5CD7-2611-556C462733FA}"/>
                </a:ext>
              </a:extLst>
            </p:cNvPr>
            <p:cNvGrpSpPr>
              <a:grpSpLocks/>
            </p:cNvGrpSpPr>
            <p:nvPr>
              <p:custDataLst>
                <p:tags r:id="rId7"/>
              </p:custDataLst>
            </p:nvPr>
          </p:nvGrpSpPr>
          <p:grpSpPr bwMode="auto">
            <a:xfrm>
              <a:off x="4971" y="889"/>
              <a:ext cx="644" cy="423"/>
              <a:chOff x="4766" y="583"/>
              <a:chExt cx="632" cy="482"/>
            </a:xfrm>
          </p:grpSpPr>
          <p:sp>
            <p:nvSpPr>
              <p:cNvPr id="56335" name="Freeform 33">
                <a:extLst>
                  <a:ext uri="{FF2B5EF4-FFF2-40B4-BE49-F238E27FC236}">
                    <a16:creationId xmlns:a16="http://schemas.microsoft.com/office/drawing/2014/main" id="{7BA93523-302F-CE7E-31BF-0AC1CEED0C9F}"/>
                  </a:ext>
                </a:extLst>
              </p:cNvPr>
              <p:cNvSpPr>
                <a:spLocks/>
              </p:cNvSpPr>
              <p:nvPr>
                <p:custDataLst>
                  <p:tags r:id="rId8"/>
                </p:custDataLst>
              </p:nvPr>
            </p:nvSpPr>
            <p:spPr bwMode="gray">
              <a:xfrm>
                <a:off x="5046" y="669"/>
                <a:ext cx="40" cy="326"/>
              </a:xfrm>
              <a:custGeom>
                <a:avLst/>
                <a:gdLst>
                  <a:gd name="T0" fmla="*/ 0 w 866"/>
                  <a:gd name="T1" fmla="*/ 0 h 560"/>
                  <a:gd name="T2" fmla="*/ 0 w 866"/>
                  <a:gd name="T3" fmla="*/ 0 h 560"/>
                  <a:gd name="T4" fmla="*/ 0 w 866"/>
                  <a:gd name="T5" fmla="*/ 32 h 560"/>
                  <a:gd name="T6" fmla="*/ 0 w 866"/>
                  <a:gd name="T7" fmla="*/ 65 h 560"/>
                  <a:gd name="T8" fmla="*/ 0 w 866"/>
                  <a:gd name="T9" fmla="*/ 65 h 560"/>
                  <a:gd name="T10" fmla="*/ 0 w 866"/>
                  <a:gd name="T11" fmla="*/ 32 h 560"/>
                  <a:gd name="T12" fmla="*/ 0 w 866"/>
                  <a:gd name="T13" fmla="*/ 0 h 560"/>
                  <a:gd name="T14" fmla="*/ 0 60000 65536"/>
                  <a:gd name="T15" fmla="*/ 0 60000 65536"/>
                  <a:gd name="T16" fmla="*/ 0 60000 65536"/>
                  <a:gd name="T17" fmla="*/ 0 60000 65536"/>
                  <a:gd name="T18" fmla="*/ 0 60000 65536"/>
                  <a:gd name="T19" fmla="*/ 0 60000 65536"/>
                  <a:gd name="T20" fmla="*/ 0 60000 65536"/>
                  <a:gd name="T21" fmla="*/ 0 w 866"/>
                  <a:gd name="T22" fmla="*/ 0 h 560"/>
                  <a:gd name="T23" fmla="*/ 866 w 866"/>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6" h="560">
                    <a:moveTo>
                      <a:pt x="0" y="0"/>
                    </a:moveTo>
                    <a:lnTo>
                      <a:pt x="765" y="0"/>
                    </a:lnTo>
                    <a:lnTo>
                      <a:pt x="866" y="280"/>
                    </a:lnTo>
                    <a:lnTo>
                      <a:pt x="765" y="560"/>
                    </a:lnTo>
                    <a:lnTo>
                      <a:pt x="0" y="560"/>
                    </a:lnTo>
                    <a:lnTo>
                      <a:pt x="101" y="280"/>
                    </a:lnTo>
                    <a:lnTo>
                      <a:pt x="0" y="0"/>
                    </a:lnTo>
                    <a:close/>
                  </a:path>
                </a:pathLst>
              </a:custGeom>
              <a:solidFill>
                <a:schemeClr val="accent2"/>
              </a:solidFill>
              <a:ln w="28575">
                <a:solidFill>
                  <a:schemeClr val="bg1"/>
                </a:solidFill>
                <a:round/>
                <a:headEnd/>
                <a:tailEnd/>
              </a:ln>
            </p:spPr>
            <p:txBody>
              <a:bodyPr wrap="none" lIns="45720" tIns="0" rIns="45720" bIns="0" anchor="ctr">
                <a:spAutoFit/>
              </a:bodyPr>
              <a:lstStyle/>
              <a:p>
                <a:endParaRPr lang="nb-NO"/>
              </a:p>
            </p:txBody>
          </p:sp>
          <p:sp>
            <p:nvSpPr>
              <p:cNvPr id="56336" name="Rectangle 34">
                <a:extLst>
                  <a:ext uri="{FF2B5EF4-FFF2-40B4-BE49-F238E27FC236}">
                    <a16:creationId xmlns:a16="http://schemas.microsoft.com/office/drawing/2014/main" id="{970F8994-4D37-56D2-80E2-891103EDC0BF}"/>
                  </a:ext>
                </a:extLst>
              </p:cNvPr>
              <p:cNvSpPr>
                <a:spLocks noChangeArrowheads="1"/>
              </p:cNvSpPr>
              <p:nvPr>
                <p:custDataLst>
                  <p:tags r:id="rId9"/>
                </p:custDataLst>
              </p:nvPr>
            </p:nvSpPr>
            <p:spPr bwMode="gray">
              <a:xfrm>
                <a:off x="4766" y="583"/>
                <a:ext cx="632" cy="482"/>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lIns="46648" tIns="0" rIns="46648" bIns="0" anchor="ctr"/>
              <a:lstStyle>
                <a:lvl1pPr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2731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2731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pPr>
                <a:r>
                  <a:rPr lang="en-US" altLang="nb-NO" sz="2300">
                    <a:solidFill>
                      <a:schemeClr val="bg1"/>
                    </a:solidFill>
                  </a:rPr>
                  <a:t>Beregn ledetid</a:t>
                </a:r>
              </a:p>
            </p:txBody>
          </p:sp>
        </p:grpSp>
      </p:grpSp>
      <p:sp>
        <p:nvSpPr>
          <p:cNvPr id="38" name="Bildtext 1 37">
            <a:extLst>
              <a:ext uri="{FF2B5EF4-FFF2-40B4-BE49-F238E27FC236}">
                <a16:creationId xmlns:a16="http://schemas.microsoft.com/office/drawing/2014/main" id="{DB6024A3-C422-4E85-E205-65492BB44B62}"/>
              </a:ext>
            </a:extLst>
          </p:cNvPr>
          <p:cNvSpPr/>
          <p:nvPr/>
        </p:nvSpPr>
        <p:spPr>
          <a:xfrm>
            <a:off x="6069013" y="1843088"/>
            <a:ext cx="4443412" cy="1082675"/>
          </a:xfrm>
          <a:prstGeom prst="borderCallout1">
            <a:avLst>
              <a:gd name="adj1" fmla="val 18750"/>
              <a:gd name="adj2" fmla="val -8333"/>
              <a:gd name="adj3" fmla="val 60559"/>
              <a:gd name="adj4" fmla="val -50564"/>
            </a:avLst>
          </a:prstGeom>
        </p:spPr>
        <p:style>
          <a:lnRef idx="2">
            <a:schemeClr val="dk1"/>
          </a:lnRef>
          <a:fillRef idx="1">
            <a:schemeClr val="lt1"/>
          </a:fillRef>
          <a:effectRef idx="0">
            <a:schemeClr val="dk1"/>
          </a:effectRef>
          <a:fontRef idx="minor">
            <a:schemeClr val="dk1"/>
          </a:fontRef>
        </p:style>
        <p:txBody>
          <a:bodyPr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a:solidFill>
                  <a:srgbClr val="000000"/>
                </a:solidFill>
                <a:latin typeface="Arial" panose="020B0604020202020204" pitchFamily="34" charset="0"/>
                <a:ea typeface="ＭＳ Ｐゴシック" panose="020B0600070205080204" pitchFamily="34" charset="-128"/>
              </a:rPr>
              <a:t>Byn her – Hva er produktet?</a:t>
            </a:r>
            <a:endParaRPr lang="sv-SE" altLang="nb-NO">
              <a:solidFill>
                <a:srgbClr val="000000"/>
              </a:solidFill>
              <a:latin typeface="Arial" panose="020B0604020202020204" pitchFamily="34" charset="0"/>
              <a:ea typeface="ＭＳ Ｐゴシック" panose="020B0600070205080204" pitchFamily="34" charset="-128"/>
            </a:endParaRPr>
          </a:p>
        </p:txBody>
      </p:sp>
      <p:sp>
        <p:nvSpPr>
          <p:cNvPr id="39" name="Bildtext 1 38">
            <a:extLst>
              <a:ext uri="{FF2B5EF4-FFF2-40B4-BE49-F238E27FC236}">
                <a16:creationId xmlns:a16="http://schemas.microsoft.com/office/drawing/2014/main" id="{C3C37E59-F770-A673-17C7-F95D4433102A}"/>
              </a:ext>
            </a:extLst>
          </p:cNvPr>
          <p:cNvSpPr/>
          <p:nvPr/>
        </p:nvSpPr>
        <p:spPr>
          <a:xfrm>
            <a:off x="6284913" y="4335463"/>
            <a:ext cx="4443412" cy="1082675"/>
          </a:xfrm>
          <a:prstGeom prst="borderCallout1">
            <a:avLst>
              <a:gd name="adj1" fmla="val 18750"/>
              <a:gd name="adj2" fmla="val -8333"/>
              <a:gd name="adj3" fmla="val -84516"/>
              <a:gd name="adj4" fmla="val -50564"/>
            </a:avLst>
          </a:prstGeom>
        </p:spPr>
        <p:style>
          <a:lnRef idx="2">
            <a:schemeClr val="dk1"/>
          </a:lnRef>
          <a:fillRef idx="1">
            <a:schemeClr val="lt1"/>
          </a:fillRef>
          <a:effectRef idx="0">
            <a:schemeClr val="dk1"/>
          </a:effectRef>
          <a:fontRef idx="minor">
            <a:schemeClr val="dk1"/>
          </a:fontRef>
        </p:style>
        <p:txBody>
          <a:bodyPr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a:solidFill>
                  <a:srgbClr val="000000"/>
                </a:solidFill>
                <a:latin typeface="Arial" panose="020B0604020202020204" pitchFamily="34" charset="0"/>
                <a:ea typeface="ＭＳ Ｐゴシック" panose="020B0600070205080204" pitchFamily="34" charset="-128"/>
              </a:rPr>
              <a:t>Deretter – Lag kartbilde</a:t>
            </a:r>
            <a:endParaRPr lang="sv-SE" altLang="nb-NO">
              <a:solidFill>
                <a:srgbClr val="000000"/>
              </a:solidFill>
              <a:latin typeface="Arial" panose="020B0604020202020204" pitchFamily="34" charset="0"/>
              <a:ea typeface="ＭＳ Ｐゴシック" panose="020B0600070205080204" pitchFamily="34" charset="-128"/>
            </a:endParaRPr>
          </a:p>
        </p:txBody>
      </p:sp>
      <p:cxnSp>
        <p:nvCxnSpPr>
          <p:cNvPr id="42" name="Rak 41">
            <a:extLst>
              <a:ext uri="{FF2B5EF4-FFF2-40B4-BE49-F238E27FC236}">
                <a16:creationId xmlns:a16="http://schemas.microsoft.com/office/drawing/2014/main" id="{4A6C1257-7FE9-B6C1-8DD5-4276C335E72D}"/>
              </a:ext>
            </a:extLst>
          </p:cNvPr>
          <p:cNvCxnSpPr>
            <a:cxnSpLocks noChangeShapeType="1"/>
          </p:cNvCxnSpPr>
          <p:nvPr/>
        </p:nvCxnSpPr>
        <p:spPr bwMode="auto">
          <a:xfrm rot="10800000" flipV="1">
            <a:off x="4117975" y="5094288"/>
            <a:ext cx="1733550" cy="108267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 name="Höger klammerparentes 42">
            <a:extLst>
              <a:ext uri="{FF2B5EF4-FFF2-40B4-BE49-F238E27FC236}">
                <a16:creationId xmlns:a16="http://schemas.microsoft.com/office/drawing/2014/main" id="{572EAD79-37E7-8356-C2C8-F6115EAB8E92}"/>
              </a:ext>
            </a:extLst>
          </p:cNvPr>
          <p:cNvSpPr>
            <a:spLocks/>
          </p:cNvSpPr>
          <p:nvPr/>
        </p:nvSpPr>
        <p:spPr bwMode="auto">
          <a:xfrm rot="-5400000">
            <a:off x="6177757" y="434181"/>
            <a:ext cx="541338" cy="12461875"/>
          </a:xfrm>
          <a:prstGeom prst="rightBrace">
            <a:avLst>
              <a:gd name="adj1" fmla="val 8313"/>
              <a:gd name="adj2" fmla="val 30375"/>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sv-SE" altLang="nb-NO"/>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a:extLst>
              <a:ext uri="{FF2B5EF4-FFF2-40B4-BE49-F238E27FC236}">
                <a16:creationId xmlns:a16="http://schemas.microsoft.com/office/drawing/2014/main" id="{0D2521BF-49FB-104F-C8D7-60EDEE9CE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443413"/>
            <a:ext cx="7321550"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Rectangle 9">
            <a:extLst>
              <a:ext uri="{FF2B5EF4-FFF2-40B4-BE49-F238E27FC236}">
                <a16:creationId xmlns:a16="http://schemas.microsoft.com/office/drawing/2014/main" id="{7E070A0F-C34D-633E-1986-2B8FD8061923}"/>
              </a:ext>
            </a:extLst>
          </p:cNvPr>
          <p:cNvSpPr>
            <a:spLocks noGrp="1" noChangeArrowheads="1"/>
          </p:cNvSpPr>
          <p:nvPr>
            <p:ph type="title"/>
            <p:custDataLst>
              <p:tags r:id="rId1"/>
            </p:custDataLst>
          </p:nvPr>
        </p:nvSpPr>
        <p:spPr bwMode="gray">
          <a:xfrm>
            <a:off x="355600" y="123825"/>
            <a:ext cx="12293600" cy="2438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6000">
                <a:latin typeface="Garamond" panose="02020404030301010803" pitchFamily="18" charset="0"/>
                <a:ea typeface="ＭＳ Ｐゴシック" panose="020B0600070205080204" pitchFamily="34" charset="-128"/>
              </a:rPr>
              <a:t>Retningslinje 1 – produser til takt tid</a:t>
            </a:r>
          </a:p>
        </p:txBody>
      </p:sp>
      <p:sp>
        <p:nvSpPr>
          <p:cNvPr id="58371" name="Rectangle 10">
            <a:extLst>
              <a:ext uri="{FF2B5EF4-FFF2-40B4-BE49-F238E27FC236}">
                <a16:creationId xmlns:a16="http://schemas.microsoft.com/office/drawing/2014/main" id="{0A158F16-899A-2121-6E36-4CFF22583D0F}"/>
              </a:ext>
            </a:extLst>
          </p:cNvPr>
          <p:cNvSpPr>
            <a:spLocks noChangeArrowheads="1"/>
          </p:cNvSpPr>
          <p:nvPr/>
        </p:nvSpPr>
        <p:spPr bwMode="gray">
          <a:xfrm>
            <a:off x="1835150" y="2365375"/>
            <a:ext cx="9275763" cy="3468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FontTx/>
              <a:buChar char="•"/>
            </a:pPr>
            <a:endParaRPr lang="nb-NO" altLang="nb-NO" sz="2300"/>
          </a:p>
          <a:p>
            <a:pPr eaLnBrk="1" hangingPunct="1">
              <a:spcBef>
                <a:spcPct val="20000"/>
              </a:spcBef>
              <a:buClr>
                <a:schemeClr val="tx1"/>
              </a:buClr>
              <a:buFontTx/>
              <a:buChar char="•"/>
            </a:pPr>
            <a:r>
              <a:rPr lang="nb-NO" altLang="nb-NO" sz="2300"/>
              <a:t>Takt tid er brukt for å synkronisere takten av produksjon med takten av salg. Det er et referansenummer som gir en forståelse for den takten hver prosess bør være på</a:t>
            </a:r>
          </a:p>
          <a:p>
            <a:pPr eaLnBrk="1" hangingPunct="1">
              <a:spcBef>
                <a:spcPct val="20000"/>
              </a:spcBef>
              <a:buClr>
                <a:schemeClr val="tx1"/>
              </a:buClr>
              <a:buFontTx/>
              <a:buChar char="•"/>
            </a:pPr>
            <a:endParaRPr lang="nb-NO" altLang="nb-NO" sz="2300"/>
          </a:p>
          <a:p>
            <a:pPr eaLnBrk="1" hangingPunct="1">
              <a:spcBef>
                <a:spcPct val="20000"/>
              </a:spcBef>
              <a:buClr>
                <a:schemeClr val="tx1"/>
              </a:buClr>
              <a:buFontTx/>
              <a:buChar char="•"/>
            </a:pPr>
            <a:r>
              <a:rPr lang="nb-NO" altLang="nb-NO" sz="2300"/>
              <a:t>Takttid: Den totalt tilgjengelige tiden per døgn dividert med kundens etterspørsel per døgn. Takttiden setter hvilken produksjonshastigheten som trengs for å imøtekomme kundebehovet</a:t>
            </a:r>
          </a:p>
          <a:p>
            <a:pPr eaLnBrk="1" hangingPunct="1">
              <a:spcBef>
                <a:spcPct val="20000"/>
              </a:spcBef>
              <a:buClr>
                <a:schemeClr val="tx1"/>
              </a:buClr>
              <a:buFontTx/>
              <a:buChar char="•"/>
            </a:pPr>
            <a:endParaRPr lang="nb-NO" altLang="nb-NO" sz="23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a:extLst>
              <a:ext uri="{FF2B5EF4-FFF2-40B4-BE49-F238E27FC236}">
                <a16:creationId xmlns:a16="http://schemas.microsoft.com/office/drawing/2014/main" id="{C22EB8CB-A37C-E71C-C07C-ED387D2C31AD}"/>
              </a:ext>
            </a:extLst>
          </p:cNvPr>
          <p:cNvSpPr txBox="1">
            <a:spLocks noChangeArrowheads="1"/>
          </p:cNvSpPr>
          <p:nvPr>
            <p:custDataLst>
              <p:tags r:id="rId1"/>
            </p:custDataLst>
          </p:nvPr>
        </p:nvSpPr>
        <p:spPr bwMode="gray">
          <a:xfrm>
            <a:off x="479425" y="3582988"/>
            <a:ext cx="24812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Isolerte øyer</a:t>
            </a:r>
          </a:p>
        </p:txBody>
      </p:sp>
      <p:grpSp>
        <p:nvGrpSpPr>
          <p:cNvPr id="60418" name="Group 3">
            <a:extLst>
              <a:ext uri="{FF2B5EF4-FFF2-40B4-BE49-F238E27FC236}">
                <a16:creationId xmlns:a16="http://schemas.microsoft.com/office/drawing/2014/main" id="{C8A3D8E6-2EEA-BB19-99C2-0BE3F4E2345F}"/>
              </a:ext>
            </a:extLst>
          </p:cNvPr>
          <p:cNvGrpSpPr>
            <a:grpSpLocks/>
          </p:cNvGrpSpPr>
          <p:nvPr/>
        </p:nvGrpSpPr>
        <p:grpSpPr bwMode="auto">
          <a:xfrm>
            <a:off x="358775" y="4244975"/>
            <a:ext cx="2987675" cy="4313238"/>
            <a:chOff x="156" y="1843"/>
            <a:chExt cx="1296" cy="1872"/>
          </a:xfrm>
        </p:grpSpPr>
        <p:grpSp>
          <p:nvGrpSpPr>
            <p:cNvPr id="60498" name="Group 4">
              <a:extLst>
                <a:ext uri="{FF2B5EF4-FFF2-40B4-BE49-F238E27FC236}">
                  <a16:creationId xmlns:a16="http://schemas.microsoft.com/office/drawing/2014/main" id="{97847CF8-737F-2F4F-B89F-3C6233FD22BA}"/>
                </a:ext>
              </a:extLst>
            </p:cNvPr>
            <p:cNvGrpSpPr>
              <a:grpSpLocks/>
            </p:cNvGrpSpPr>
            <p:nvPr/>
          </p:nvGrpSpPr>
          <p:grpSpPr bwMode="auto">
            <a:xfrm>
              <a:off x="204" y="1843"/>
              <a:ext cx="1200" cy="528"/>
              <a:chOff x="406" y="1715"/>
              <a:chExt cx="1200" cy="528"/>
            </a:xfrm>
          </p:grpSpPr>
          <p:sp>
            <p:nvSpPr>
              <p:cNvPr id="60617" name="Oval 5">
                <a:extLst>
                  <a:ext uri="{FF2B5EF4-FFF2-40B4-BE49-F238E27FC236}">
                    <a16:creationId xmlns:a16="http://schemas.microsoft.com/office/drawing/2014/main" id="{A303150C-18E9-E538-2EEF-020D83AF94D3}"/>
                  </a:ext>
                </a:extLst>
              </p:cNvPr>
              <p:cNvSpPr>
                <a:spLocks noChangeArrowheads="1"/>
              </p:cNvSpPr>
              <p:nvPr>
                <p:custDataLst>
                  <p:tags r:id="rId45"/>
                </p:custDataLst>
              </p:nvPr>
            </p:nvSpPr>
            <p:spPr bwMode="gray">
              <a:xfrm>
                <a:off x="886" y="1715"/>
                <a:ext cx="192" cy="14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18" name="AutoShape 6">
                <a:extLst>
                  <a:ext uri="{FF2B5EF4-FFF2-40B4-BE49-F238E27FC236}">
                    <a16:creationId xmlns:a16="http://schemas.microsoft.com/office/drawing/2014/main" id="{EED11837-6A53-6F3C-054B-CBC3A068C38D}"/>
                  </a:ext>
                </a:extLst>
              </p:cNvPr>
              <p:cNvSpPr>
                <a:spLocks noChangeArrowheads="1"/>
              </p:cNvSpPr>
              <p:nvPr>
                <p:custDataLst>
                  <p:tags r:id="rId46"/>
                </p:custDataLst>
              </p:nvPr>
            </p:nvSpPr>
            <p:spPr bwMode="gray">
              <a:xfrm rot="1900941" flipH="1">
                <a:off x="982" y="1859"/>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619" name="AutoShape 7">
                <a:extLst>
                  <a:ext uri="{FF2B5EF4-FFF2-40B4-BE49-F238E27FC236}">
                    <a16:creationId xmlns:a16="http://schemas.microsoft.com/office/drawing/2014/main" id="{AA9C8237-0911-CB8F-2634-705DAF78120D}"/>
                  </a:ext>
                </a:extLst>
              </p:cNvPr>
              <p:cNvSpPr>
                <a:spLocks noChangeArrowheads="1"/>
              </p:cNvSpPr>
              <p:nvPr>
                <p:custDataLst>
                  <p:tags r:id="rId47"/>
                </p:custDataLst>
              </p:nvPr>
            </p:nvSpPr>
            <p:spPr bwMode="gray">
              <a:xfrm rot="-1900941">
                <a:off x="790" y="1859"/>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620" name="Oval 8">
                <a:extLst>
                  <a:ext uri="{FF2B5EF4-FFF2-40B4-BE49-F238E27FC236}">
                    <a16:creationId xmlns:a16="http://schemas.microsoft.com/office/drawing/2014/main" id="{0640DB2E-9B7C-C152-7208-AD8A29D52317}"/>
                  </a:ext>
                </a:extLst>
              </p:cNvPr>
              <p:cNvSpPr>
                <a:spLocks noChangeArrowheads="1"/>
              </p:cNvSpPr>
              <p:nvPr>
                <p:custDataLst>
                  <p:tags r:id="rId48"/>
                </p:custDataLst>
              </p:nvPr>
            </p:nvSpPr>
            <p:spPr bwMode="gray">
              <a:xfrm>
                <a:off x="838" y="1859"/>
                <a:ext cx="288" cy="38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21" name="Rectangle 9">
                <a:extLst>
                  <a:ext uri="{FF2B5EF4-FFF2-40B4-BE49-F238E27FC236}">
                    <a16:creationId xmlns:a16="http://schemas.microsoft.com/office/drawing/2014/main" id="{F8D612AF-ABFC-332C-AB7E-F08715F7A0A4}"/>
                  </a:ext>
                </a:extLst>
              </p:cNvPr>
              <p:cNvSpPr>
                <a:spLocks noChangeArrowheads="1"/>
              </p:cNvSpPr>
              <p:nvPr>
                <p:custDataLst>
                  <p:tags r:id="rId49"/>
                </p:custDataLst>
              </p:nvPr>
            </p:nvSpPr>
            <p:spPr bwMode="gray">
              <a:xfrm>
                <a:off x="742" y="2003"/>
                <a:ext cx="480" cy="240"/>
              </a:xfrm>
              <a:prstGeom prst="rect">
                <a:avLst/>
              </a:prstGeom>
              <a:solidFill>
                <a:schemeClr val="accent2"/>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22" name="Text Box 10">
                <a:extLst>
                  <a:ext uri="{FF2B5EF4-FFF2-40B4-BE49-F238E27FC236}">
                    <a16:creationId xmlns:a16="http://schemas.microsoft.com/office/drawing/2014/main" id="{B402248D-68B1-3E4D-EDB8-F20209B674A8}"/>
                  </a:ext>
                </a:extLst>
              </p:cNvPr>
              <p:cNvSpPr txBox="1">
                <a:spLocks noChangeArrowheads="1"/>
              </p:cNvSpPr>
              <p:nvPr>
                <p:custDataLst>
                  <p:tags r:id="rId50"/>
                </p:custDataLst>
              </p:nvPr>
            </p:nvSpPr>
            <p:spPr bwMode="gray">
              <a:xfrm>
                <a:off x="742" y="2027"/>
                <a:ext cx="4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600" b="1">
                    <a:solidFill>
                      <a:schemeClr val="bg1"/>
                    </a:solidFill>
                    <a:latin typeface="Arial" panose="020B0604020202020204" pitchFamily="34" charset="0"/>
                    <a:ea typeface="ＭＳ Ｐゴシック" panose="020B0600070205080204" pitchFamily="34" charset="-128"/>
                  </a:rPr>
                  <a:t>A</a:t>
                </a:r>
              </a:p>
            </p:txBody>
          </p:sp>
          <p:sp>
            <p:nvSpPr>
              <p:cNvPr id="60623" name="Rectangle 11">
                <a:extLst>
                  <a:ext uri="{FF2B5EF4-FFF2-40B4-BE49-F238E27FC236}">
                    <a16:creationId xmlns:a16="http://schemas.microsoft.com/office/drawing/2014/main" id="{8F3939DF-C945-2A55-0D26-EB13F28225A5}"/>
                  </a:ext>
                </a:extLst>
              </p:cNvPr>
              <p:cNvSpPr>
                <a:spLocks noChangeArrowheads="1"/>
              </p:cNvSpPr>
              <p:nvPr>
                <p:custDataLst>
                  <p:tags r:id="rId51"/>
                </p:custDataLst>
              </p:nvPr>
            </p:nvSpPr>
            <p:spPr bwMode="gray">
              <a:xfrm>
                <a:off x="1270" y="2051"/>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24" name="Text Box 12">
                <a:extLst>
                  <a:ext uri="{FF2B5EF4-FFF2-40B4-BE49-F238E27FC236}">
                    <a16:creationId xmlns:a16="http://schemas.microsoft.com/office/drawing/2014/main" id="{8031DE59-669B-48B3-2C75-4C3911124797}"/>
                  </a:ext>
                </a:extLst>
              </p:cNvPr>
              <p:cNvSpPr txBox="1">
                <a:spLocks noChangeArrowheads="1"/>
              </p:cNvSpPr>
              <p:nvPr>
                <p:custDataLst>
                  <p:tags r:id="rId52"/>
                </p:custDataLst>
              </p:nvPr>
            </p:nvSpPr>
            <p:spPr bwMode="gray">
              <a:xfrm>
                <a:off x="1222" y="2099"/>
                <a:ext cx="3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Inventory</a:t>
                </a:r>
              </a:p>
            </p:txBody>
          </p:sp>
          <p:sp>
            <p:nvSpPr>
              <p:cNvPr id="60625" name="Rectangle 13">
                <a:extLst>
                  <a:ext uri="{FF2B5EF4-FFF2-40B4-BE49-F238E27FC236}">
                    <a16:creationId xmlns:a16="http://schemas.microsoft.com/office/drawing/2014/main" id="{1C31CC2D-3EAC-3EDA-8B4E-77FF33414564}"/>
                  </a:ext>
                </a:extLst>
              </p:cNvPr>
              <p:cNvSpPr>
                <a:spLocks noChangeArrowheads="1"/>
              </p:cNvSpPr>
              <p:nvPr>
                <p:custDataLst>
                  <p:tags r:id="rId53"/>
                </p:custDataLst>
              </p:nvPr>
            </p:nvSpPr>
            <p:spPr bwMode="gray">
              <a:xfrm>
                <a:off x="406" y="2051"/>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26" name="Text Box 14">
                <a:extLst>
                  <a:ext uri="{FF2B5EF4-FFF2-40B4-BE49-F238E27FC236}">
                    <a16:creationId xmlns:a16="http://schemas.microsoft.com/office/drawing/2014/main" id="{A5EADA46-596B-400E-70A1-93A6B20450C6}"/>
                  </a:ext>
                </a:extLst>
              </p:cNvPr>
              <p:cNvSpPr txBox="1">
                <a:spLocks noChangeArrowheads="1"/>
              </p:cNvSpPr>
              <p:nvPr>
                <p:custDataLst>
                  <p:tags r:id="rId54"/>
                </p:custDataLst>
              </p:nvPr>
            </p:nvSpPr>
            <p:spPr bwMode="gray">
              <a:xfrm>
                <a:off x="420" y="2099"/>
                <a:ext cx="26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Material</a:t>
                </a:r>
              </a:p>
            </p:txBody>
          </p:sp>
          <p:sp>
            <p:nvSpPr>
              <p:cNvPr id="60627" name="Rectangle 15">
                <a:extLst>
                  <a:ext uri="{FF2B5EF4-FFF2-40B4-BE49-F238E27FC236}">
                    <a16:creationId xmlns:a16="http://schemas.microsoft.com/office/drawing/2014/main" id="{AC666FEA-A73C-FEE2-5F9F-3B29C5625CC8}"/>
                  </a:ext>
                </a:extLst>
              </p:cNvPr>
              <p:cNvSpPr>
                <a:spLocks noChangeArrowheads="1"/>
              </p:cNvSpPr>
              <p:nvPr>
                <p:custDataLst>
                  <p:tags r:id="rId55"/>
                </p:custDataLst>
              </p:nvPr>
            </p:nvSpPr>
            <p:spPr bwMode="gray">
              <a:xfrm>
                <a:off x="406" y="2003"/>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28" name="Oval 16">
                <a:extLst>
                  <a:ext uri="{FF2B5EF4-FFF2-40B4-BE49-F238E27FC236}">
                    <a16:creationId xmlns:a16="http://schemas.microsoft.com/office/drawing/2014/main" id="{035B0E87-1052-9F80-E3D1-1286CA89D9DA}"/>
                  </a:ext>
                </a:extLst>
              </p:cNvPr>
              <p:cNvSpPr>
                <a:spLocks noChangeArrowheads="1"/>
              </p:cNvSpPr>
              <p:nvPr>
                <p:custDataLst>
                  <p:tags r:id="rId56"/>
                </p:custDataLst>
              </p:nvPr>
            </p:nvSpPr>
            <p:spPr bwMode="gray">
              <a:xfrm>
                <a:off x="646" y="2003"/>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29" name="Oval 17">
                <a:extLst>
                  <a:ext uri="{FF2B5EF4-FFF2-40B4-BE49-F238E27FC236}">
                    <a16:creationId xmlns:a16="http://schemas.microsoft.com/office/drawing/2014/main" id="{E85D4A23-0A2F-1CE7-B19F-7F5A7E5F022A}"/>
                  </a:ext>
                </a:extLst>
              </p:cNvPr>
              <p:cNvSpPr>
                <a:spLocks noChangeArrowheads="1"/>
              </p:cNvSpPr>
              <p:nvPr>
                <p:custDataLst>
                  <p:tags r:id="rId57"/>
                </p:custDataLst>
              </p:nvPr>
            </p:nvSpPr>
            <p:spPr bwMode="gray">
              <a:xfrm>
                <a:off x="598" y="2003"/>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30" name="Rectangle 18">
                <a:extLst>
                  <a:ext uri="{FF2B5EF4-FFF2-40B4-BE49-F238E27FC236}">
                    <a16:creationId xmlns:a16="http://schemas.microsoft.com/office/drawing/2014/main" id="{9A78C3FB-79E0-FB4B-B506-13B8081C6F02}"/>
                  </a:ext>
                </a:extLst>
              </p:cNvPr>
              <p:cNvSpPr>
                <a:spLocks noChangeArrowheads="1"/>
              </p:cNvSpPr>
              <p:nvPr>
                <p:custDataLst>
                  <p:tags r:id="rId58"/>
                </p:custDataLst>
              </p:nvPr>
            </p:nvSpPr>
            <p:spPr bwMode="gray">
              <a:xfrm>
                <a:off x="454" y="1955"/>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nvGrpSpPr>
              <p:cNvPr id="60631" name="Group 19">
                <a:extLst>
                  <a:ext uri="{FF2B5EF4-FFF2-40B4-BE49-F238E27FC236}">
                    <a16:creationId xmlns:a16="http://schemas.microsoft.com/office/drawing/2014/main" id="{53A30E46-0B99-8057-2787-E83768864336}"/>
                  </a:ext>
                </a:extLst>
              </p:cNvPr>
              <p:cNvGrpSpPr>
                <a:grpSpLocks/>
              </p:cNvGrpSpPr>
              <p:nvPr>
                <p:custDataLst>
                  <p:tags r:id="rId59"/>
                </p:custDataLst>
              </p:nvPr>
            </p:nvGrpSpPr>
            <p:grpSpPr bwMode="auto">
              <a:xfrm>
                <a:off x="1414" y="2003"/>
                <a:ext cx="144" cy="48"/>
                <a:chOff x="2160" y="2736"/>
                <a:chExt cx="144" cy="48"/>
              </a:xfrm>
            </p:grpSpPr>
            <p:sp>
              <p:nvSpPr>
                <p:cNvPr id="60639" name="Rectangle 20">
                  <a:extLst>
                    <a:ext uri="{FF2B5EF4-FFF2-40B4-BE49-F238E27FC236}">
                      <a16:creationId xmlns:a16="http://schemas.microsoft.com/office/drawing/2014/main" id="{F88F68ED-7416-00CB-3D15-555562DB78C7}"/>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40" name="Oval 21">
                  <a:extLst>
                    <a:ext uri="{FF2B5EF4-FFF2-40B4-BE49-F238E27FC236}">
                      <a16:creationId xmlns:a16="http://schemas.microsoft.com/office/drawing/2014/main" id="{339DC3EF-1991-3398-2E5C-1364D082EA7C}"/>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632" name="Group 22">
                <a:extLst>
                  <a:ext uri="{FF2B5EF4-FFF2-40B4-BE49-F238E27FC236}">
                    <a16:creationId xmlns:a16="http://schemas.microsoft.com/office/drawing/2014/main" id="{975A047A-4645-E12C-F8AB-7A09433A98D1}"/>
                  </a:ext>
                </a:extLst>
              </p:cNvPr>
              <p:cNvGrpSpPr>
                <a:grpSpLocks/>
              </p:cNvGrpSpPr>
              <p:nvPr>
                <p:custDataLst>
                  <p:tags r:id="rId60"/>
                </p:custDataLst>
              </p:nvPr>
            </p:nvGrpSpPr>
            <p:grpSpPr bwMode="auto">
              <a:xfrm>
                <a:off x="1366" y="1955"/>
                <a:ext cx="144" cy="48"/>
                <a:chOff x="2160" y="2736"/>
                <a:chExt cx="144" cy="48"/>
              </a:xfrm>
            </p:grpSpPr>
            <p:sp>
              <p:nvSpPr>
                <p:cNvPr id="60637" name="Rectangle 23">
                  <a:extLst>
                    <a:ext uri="{FF2B5EF4-FFF2-40B4-BE49-F238E27FC236}">
                      <a16:creationId xmlns:a16="http://schemas.microsoft.com/office/drawing/2014/main" id="{3FAE821F-6378-EF2D-0570-72CEA9AD9409}"/>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38" name="Oval 24">
                  <a:extLst>
                    <a:ext uri="{FF2B5EF4-FFF2-40B4-BE49-F238E27FC236}">
                      <a16:creationId xmlns:a16="http://schemas.microsoft.com/office/drawing/2014/main" id="{E961614D-B2CB-4465-7E7F-B5A15A9A01B3}"/>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633" name="Group 25">
                <a:extLst>
                  <a:ext uri="{FF2B5EF4-FFF2-40B4-BE49-F238E27FC236}">
                    <a16:creationId xmlns:a16="http://schemas.microsoft.com/office/drawing/2014/main" id="{81229C58-14CE-66E4-488A-5959BCB6071B}"/>
                  </a:ext>
                </a:extLst>
              </p:cNvPr>
              <p:cNvGrpSpPr>
                <a:grpSpLocks/>
              </p:cNvGrpSpPr>
              <p:nvPr>
                <p:custDataLst>
                  <p:tags r:id="rId61"/>
                </p:custDataLst>
              </p:nvPr>
            </p:nvGrpSpPr>
            <p:grpSpPr bwMode="auto">
              <a:xfrm>
                <a:off x="1270" y="2003"/>
                <a:ext cx="144" cy="48"/>
                <a:chOff x="2160" y="2736"/>
                <a:chExt cx="144" cy="48"/>
              </a:xfrm>
            </p:grpSpPr>
            <p:sp>
              <p:nvSpPr>
                <p:cNvPr id="60635" name="Rectangle 26">
                  <a:extLst>
                    <a:ext uri="{FF2B5EF4-FFF2-40B4-BE49-F238E27FC236}">
                      <a16:creationId xmlns:a16="http://schemas.microsoft.com/office/drawing/2014/main" id="{E0D280B3-9615-A300-7A3A-ADA20CB70C11}"/>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36" name="Oval 27">
                  <a:extLst>
                    <a:ext uri="{FF2B5EF4-FFF2-40B4-BE49-F238E27FC236}">
                      <a16:creationId xmlns:a16="http://schemas.microsoft.com/office/drawing/2014/main" id="{F2484086-C218-7358-ACFF-084EAD93DB25}"/>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634" name="Rectangle 28">
                <a:extLst>
                  <a:ext uri="{FF2B5EF4-FFF2-40B4-BE49-F238E27FC236}">
                    <a16:creationId xmlns:a16="http://schemas.microsoft.com/office/drawing/2014/main" id="{576C6205-00A1-CA39-84BC-BF642CEAFE76}"/>
                  </a:ext>
                </a:extLst>
              </p:cNvPr>
              <p:cNvSpPr>
                <a:spLocks noChangeArrowheads="1"/>
              </p:cNvSpPr>
              <p:nvPr>
                <p:custDataLst>
                  <p:tags r:id="rId62"/>
                </p:custDataLst>
              </p:nvPr>
            </p:nvSpPr>
            <p:spPr bwMode="gray">
              <a:xfrm>
                <a:off x="886" y="1955"/>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99" name="Group 29">
              <a:extLst>
                <a:ext uri="{FF2B5EF4-FFF2-40B4-BE49-F238E27FC236}">
                  <a16:creationId xmlns:a16="http://schemas.microsoft.com/office/drawing/2014/main" id="{5FC79294-161D-ABA4-15C8-1E0F7A9E8EC5}"/>
                </a:ext>
              </a:extLst>
            </p:cNvPr>
            <p:cNvGrpSpPr>
              <a:grpSpLocks/>
            </p:cNvGrpSpPr>
            <p:nvPr/>
          </p:nvGrpSpPr>
          <p:grpSpPr bwMode="auto">
            <a:xfrm>
              <a:off x="156" y="2464"/>
              <a:ext cx="1248" cy="585"/>
              <a:chOff x="284" y="2464"/>
              <a:chExt cx="1248" cy="585"/>
            </a:xfrm>
          </p:grpSpPr>
          <p:sp>
            <p:nvSpPr>
              <p:cNvPr id="60576" name="AutoShape 30">
                <a:extLst>
                  <a:ext uri="{FF2B5EF4-FFF2-40B4-BE49-F238E27FC236}">
                    <a16:creationId xmlns:a16="http://schemas.microsoft.com/office/drawing/2014/main" id="{E5DD45D4-A71E-AD01-EB99-5C4F236F1A45}"/>
                  </a:ext>
                </a:extLst>
              </p:cNvPr>
              <p:cNvSpPr>
                <a:spLocks noChangeArrowheads="1"/>
              </p:cNvSpPr>
              <p:nvPr>
                <p:custDataLst>
                  <p:tags r:id="rId27"/>
                </p:custDataLst>
              </p:nvPr>
            </p:nvSpPr>
            <p:spPr bwMode="gray">
              <a:xfrm rot="1900941" flipH="1">
                <a:off x="908" y="2665"/>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577" name="AutoShape 31">
                <a:extLst>
                  <a:ext uri="{FF2B5EF4-FFF2-40B4-BE49-F238E27FC236}">
                    <a16:creationId xmlns:a16="http://schemas.microsoft.com/office/drawing/2014/main" id="{C8908640-03A0-FAF9-F166-EE8F7F7A5582}"/>
                  </a:ext>
                </a:extLst>
              </p:cNvPr>
              <p:cNvSpPr>
                <a:spLocks noChangeArrowheads="1"/>
              </p:cNvSpPr>
              <p:nvPr>
                <p:custDataLst>
                  <p:tags r:id="rId28"/>
                </p:custDataLst>
              </p:nvPr>
            </p:nvSpPr>
            <p:spPr bwMode="gray">
              <a:xfrm rot="-1900941">
                <a:off x="716" y="2665"/>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578" name="AutoShape 32">
                <a:extLst>
                  <a:ext uri="{FF2B5EF4-FFF2-40B4-BE49-F238E27FC236}">
                    <a16:creationId xmlns:a16="http://schemas.microsoft.com/office/drawing/2014/main" id="{AF566147-13F5-2D8F-99B9-DAB9D73706FF}"/>
                  </a:ext>
                </a:extLst>
              </p:cNvPr>
              <p:cNvSpPr>
                <a:spLocks noChangeArrowheads="1"/>
              </p:cNvSpPr>
              <p:nvPr>
                <p:custDataLst>
                  <p:tags r:id="rId29"/>
                </p:custDataLst>
              </p:nvPr>
            </p:nvSpPr>
            <p:spPr bwMode="gray">
              <a:xfrm rot="5400000">
                <a:off x="1236" y="2520"/>
                <a:ext cx="219" cy="108"/>
              </a:xfrm>
              <a:prstGeom prst="rightArrow">
                <a:avLst>
                  <a:gd name="adj1" fmla="val 50000"/>
                  <a:gd name="adj2" fmla="val 50694"/>
                </a:avLst>
              </a:prstGeom>
              <a:solidFill>
                <a:schemeClr val="accent1"/>
              </a:solidFill>
              <a:ln w="9525">
                <a:solidFill>
                  <a:schemeClr val="tx1"/>
                </a:solidFill>
                <a:miter lim="800000"/>
                <a:headEnd/>
                <a:tailEnd/>
              </a:ln>
            </p:spPr>
            <p:txBody>
              <a:bodyPr rot="10800000"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79" name="Oval 33">
                <a:extLst>
                  <a:ext uri="{FF2B5EF4-FFF2-40B4-BE49-F238E27FC236}">
                    <a16:creationId xmlns:a16="http://schemas.microsoft.com/office/drawing/2014/main" id="{B52440D0-56DF-7780-5792-A8EB4DADAC7E}"/>
                  </a:ext>
                </a:extLst>
              </p:cNvPr>
              <p:cNvSpPr>
                <a:spLocks noChangeArrowheads="1"/>
              </p:cNvSpPr>
              <p:nvPr>
                <p:custDataLst>
                  <p:tags r:id="rId30"/>
                </p:custDataLst>
              </p:nvPr>
            </p:nvSpPr>
            <p:spPr bwMode="gray">
              <a:xfrm>
                <a:off x="764" y="2665"/>
                <a:ext cx="288" cy="38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80" name="Rectangle 34">
                <a:extLst>
                  <a:ext uri="{FF2B5EF4-FFF2-40B4-BE49-F238E27FC236}">
                    <a16:creationId xmlns:a16="http://schemas.microsoft.com/office/drawing/2014/main" id="{560504C4-12FA-0330-7740-E79FEB9CAAFB}"/>
                  </a:ext>
                </a:extLst>
              </p:cNvPr>
              <p:cNvSpPr>
                <a:spLocks noChangeArrowheads="1"/>
              </p:cNvSpPr>
              <p:nvPr>
                <p:custDataLst>
                  <p:tags r:id="rId31"/>
                </p:custDataLst>
              </p:nvPr>
            </p:nvSpPr>
            <p:spPr bwMode="gray">
              <a:xfrm>
                <a:off x="668" y="2809"/>
                <a:ext cx="480" cy="240"/>
              </a:xfrm>
              <a:prstGeom prst="rect">
                <a:avLst/>
              </a:prstGeom>
              <a:solidFill>
                <a:schemeClr val="accent2"/>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81" name="Text Box 35">
                <a:extLst>
                  <a:ext uri="{FF2B5EF4-FFF2-40B4-BE49-F238E27FC236}">
                    <a16:creationId xmlns:a16="http://schemas.microsoft.com/office/drawing/2014/main" id="{CBD74EF3-98D9-2F8C-DEFA-17BA3BCA43AB}"/>
                  </a:ext>
                </a:extLst>
              </p:cNvPr>
              <p:cNvSpPr txBox="1">
                <a:spLocks noChangeArrowheads="1"/>
              </p:cNvSpPr>
              <p:nvPr>
                <p:custDataLst>
                  <p:tags r:id="rId32"/>
                </p:custDataLst>
              </p:nvPr>
            </p:nvSpPr>
            <p:spPr bwMode="gray">
              <a:xfrm>
                <a:off x="668" y="2821"/>
                <a:ext cx="4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600" b="1">
                    <a:solidFill>
                      <a:schemeClr val="bg1"/>
                    </a:solidFill>
                    <a:latin typeface="Arial" panose="020B0604020202020204" pitchFamily="34" charset="0"/>
                    <a:ea typeface="ＭＳ Ｐゴシック" panose="020B0600070205080204" pitchFamily="34" charset="-128"/>
                  </a:rPr>
                  <a:t>B</a:t>
                </a:r>
              </a:p>
            </p:txBody>
          </p:sp>
          <p:sp>
            <p:nvSpPr>
              <p:cNvPr id="60582" name="Oval 36">
                <a:extLst>
                  <a:ext uri="{FF2B5EF4-FFF2-40B4-BE49-F238E27FC236}">
                    <a16:creationId xmlns:a16="http://schemas.microsoft.com/office/drawing/2014/main" id="{E78E3AEE-9EA4-B216-F043-67EB0AEF1345}"/>
                  </a:ext>
                </a:extLst>
              </p:cNvPr>
              <p:cNvSpPr>
                <a:spLocks noChangeArrowheads="1"/>
              </p:cNvSpPr>
              <p:nvPr>
                <p:custDataLst>
                  <p:tags r:id="rId33"/>
                </p:custDataLst>
              </p:nvPr>
            </p:nvSpPr>
            <p:spPr bwMode="gray">
              <a:xfrm>
                <a:off x="812" y="2521"/>
                <a:ext cx="192" cy="14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83" name="Rectangle 37">
                <a:extLst>
                  <a:ext uri="{FF2B5EF4-FFF2-40B4-BE49-F238E27FC236}">
                    <a16:creationId xmlns:a16="http://schemas.microsoft.com/office/drawing/2014/main" id="{E2205EB1-6E45-D56B-2013-5BA39D75FB4B}"/>
                  </a:ext>
                </a:extLst>
              </p:cNvPr>
              <p:cNvSpPr>
                <a:spLocks noChangeArrowheads="1"/>
              </p:cNvSpPr>
              <p:nvPr>
                <p:custDataLst>
                  <p:tags r:id="rId34"/>
                </p:custDataLst>
              </p:nvPr>
            </p:nvSpPr>
            <p:spPr bwMode="gray">
              <a:xfrm>
                <a:off x="332" y="2857"/>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84" name="Rectangle 38">
                <a:extLst>
                  <a:ext uri="{FF2B5EF4-FFF2-40B4-BE49-F238E27FC236}">
                    <a16:creationId xmlns:a16="http://schemas.microsoft.com/office/drawing/2014/main" id="{B462D8A4-D02E-8BAE-4A23-2BA639E8217D}"/>
                  </a:ext>
                </a:extLst>
              </p:cNvPr>
              <p:cNvSpPr>
                <a:spLocks noChangeArrowheads="1"/>
              </p:cNvSpPr>
              <p:nvPr>
                <p:custDataLst>
                  <p:tags r:id="rId35"/>
                </p:custDataLst>
              </p:nvPr>
            </p:nvSpPr>
            <p:spPr bwMode="gray">
              <a:xfrm>
                <a:off x="1196" y="2857"/>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85" name="Text Box 39">
                <a:extLst>
                  <a:ext uri="{FF2B5EF4-FFF2-40B4-BE49-F238E27FC236}">
                    <a16:creationId xmlns:a16="http://schemas.microsoft.com/office/drawing/2014/main" id="{190C42B2-B3F1-DBF9-BE14-7A9F91214C76}"/>
                  </a:ext>
                </a:extLst>
              </p:cNvPr>
              <p:cNvSpPr txBox="1">
                <a:spLocks noChangeArrowheads="1"/>
              </p:cNvSpPr>
              <p:nvPr>
                <p:custDataLst>
                  <p:tags r:id="rId36"/>
                </p:custDataLst>
              </p:nvPr>
            </p:nvSpPr>
            <p:spPr bwMode="gray">
              <a:xfrm>
                <a:off x="1148" y="2905"/>
                <a:ext cx="3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Inventory</a:t>
                </a:r>
              </a:p>
            </p:txBody>
          </p:sp>
          <p:grpSp>
            <p:nvGrpSpPr>
              <p:cNvPr id="60586" name="Group 40">
                <a:extLst>
                  <a:ext uri="{FF2B5EF4-FFF2-40B4-BE49-F238E27FC236}">
                    <a16:creationId xmlns:a16="http://schemas.microsoft.com/office/drawing/2014/main" id="{63B2F6D9-7599-98CA-0AB5-EE2E5BE90C65}"/>
                  </a:ext>
                </a:extLst>
              </p:cNvPr>
              <p:cNvGrpSpPr>
                <a:grpSpLocks/>
              </p:cNvGrpSpPr>
              <p:nvPr>
                <p:custDataLst>
                  <p:tags r:id="rId37"/>
                </p:custDataLst>
              </p:nvPr>
            </p:nvGrpSpPr>
            <p:grpSpPr bwMode="auto">
              <a:xfrm>
                <a:off x="1340" y="2809"/>
                <a:ext cx="144" cy="48"/>
                <a:chOff x="2160" y="2736"/>
                <a:chExt cx="144" cy="48"/>
              </a:xfrm>
            </p:grpSpPr>
            <p:sp>
              <p:nvSpPr>
                <p:cNvPr id="60615" name="Rectangle 41">
                  <a:extLst>
                    <a:ext uri="{FF2B5EF4-FFF2-40B4-BE49-F238E27FC236}">
                      <a16:creationId xmlns:a16="http://schemas.microsoft.com/office/drawing/2014/main" id="{21F0DDE5-3A8F-F27E-259D-0EF0EED63631}"/>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16" name="Oval 42">
                  <a:extLst>
                    <a:ext uri="{FF2B5EF4-FFF2-40B4-BE49-F238E27FC236}">
                      <a16:creationId xmlns:a16="http://schemas.microsoft.com/office/drawing/2014/main" id="{B29BD025-64F4-B8CF-E026-AFFD7C8CCC84}"/>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587" name="Group 43">
                <a:extLst>
                  <a:ext uri="{FF2B5EF4-FFF2-40B4-BE49-F238E27FC236}">
                    <a16:creationId xmlns:a16="http://schemas.microsoft.com/office/drawing/2014/main" id="{7E5DD99F-0342-8E9C-6654-7C954B5B1709}"/>
                  </a:ext>
                </a:extLst>
              </p:cNvPr>
              <p:cNvGrpSpPr>
                <a:grpSpLocks/>
              </p:cNvGrpSpPr>
              <p:nvPr>
                <p:custDataLst>
                  <p:tags r:id="rId38"/>
                </p:custDataLst>
              </p:nvPr>
            </p:nvGrpSpPr>
            <p:grpSpPr bwMode="auto">
              <a:xfrm>
                <a:off x="1292" y="2761"/>
                <a:ext cx="144" cy="48"/>
                <a:chOff x="2160" y="2736"/>
                <a:chExt cx="144" cy="48"/>
              </a:xfrm>
            </p:grpSpPr>
            <p:sp>
              <p:nvSpPr>
                <p:cNvPr id="60613" name="Rectangle 44">
                  <a:extLst>
                    <a:ext uri="{FF2B5EF4-FFF2-40B4-BE49-F238E27FC236}">
                      <a16:creationId xmlns:a16="http://schemas.microsoft.com/office/drawing/2014/main" id="{D877D4C2-76F5-D5BA-DEBD-85C4D3599CA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14" name="Oval 45">
                  <a:extLst>
                    <a:ext uri="{FF2B5EF4-FFF2-40B4-BE49-F238E27FC236}">
                      <a16:creationId xmlns:a16="http://schemas.microsoft.com/office/drawing/2014/main" id="{A115A54E-6657-8DEE-03EA-D37EEEC29FEA}"/>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588" name="Group 46">
                <a:extLst>
                  <a:ext uri="{FF2B5EF4-FFF2-40B4-BE49-F238E27FC236}">
                    <a16:creationId xmlns:a16="http://schemas.microsoft.com/office/drawing/2014/main" id="{FF51BD5A-E405-1B48-E5C5-E94921B00FCF}"/>
                  </a:ext>
                </a:extLst>
              </p:cNvPr>
              <p:cNvGrpSpPr>
                <a:grpSpLocks/>
              </p:cNvGrpSpPr>
              <p:nvPr>
                <p:custDataLst>
                  <p:tags r:id="rId39"/>
                </p:custDataLst>
              </p:nvPr>
            </p:nvGrpSpPr>
            <p:grpSpPr bwMode="auto">
              <a:xfrm>
                <a:off x="1196" y="2809"/>
                <a:ext cx="144" cy="48"/>
                <a:chOff x="2160" y="2736"/>
                <a:chExt cx="144" cy="48"/>
              </a:xfrm>
            </p:grpSpPr>
            <p:sp>
              <p:nvSpPr>
                <p:cNvPr id="60611" name="Rectangle 47">
                  <a:extLst>
                    <a:ext uri="{FF2B5EF4-FFF2-40B4-BE49-F238E27FC236}">
                      <a16:creationId xmlns:a16="http://schemas.microsoft.com/office/drawing/2014/main" id="{D54F804E-2669-F5FB-AFF1-722C62116D81}"/>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12" name="Oval 48">
                  <a:extLst>
                    <a:ext uri="{FF2B5EF4-FFF2-40B4-BE49-F238E27FC236}">
                      <a16:creationId xmlns:a16="http://schemas.microsoft.com/office/drawing/2014/main" id="{9CF75FE5-BB59-3BD0-409B-BBA9847C921B}"/>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89" name="Text Box 49">
                <a:extLst>
                  <a:ext uri="{FF2B5EF4-FFF2-40B4-BE49-F238E27FC236}">
                    <a16:creationId xmlns:a16="http://schemas.microsoft.com/office/drawing/2014/main" id="{46A7EF04-F5C4-C900-B00E-F3E30CE55F0F}"/>
                  </a:ext>
                </a:extLst>
              </p:cNvPr>
              <p:cNvSpPr txBox="1">
                <a:spLocks noChangeArrowheads="1"/>
              </p:cNvSpPr>
              <p:nvPr>
                <p:custDataLst>
                  <p:tags r:id="rId40"/>
                </p:custDataLst>
              </p:nvPr>
            </p:nvSpPr>
            <p:spPr bwMode="gray">
              <a:xfrm>
                <a:off x="284" y="2905"/>
                <a:ext cx="38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Inventory</a:t>
                </a:r>
              </a:p>
            </p:txBody>
          </p:sp>
          <p:grpSp>
            <p:nvGrpSpPr>
              <p:cNvPr id="60590" name="Group 50">
                <a:extLst>
                  <a:ext uri="{FF2B5EF4-FFF2-40B4-BE49-F238E27FC236}">
                    <a16:creationId xmlns:a16="http://schemas.microsoft.com/office/drawing/2014/main" id="{B8E3C730-A131-B358-9C60-466A5AB129B7}"/>
                  </a:ext>
                </a:extLst>
              </p:cNvPr>
              <p:cNvGrpSpPr>
                <a:grpSpLocks/>
              </p:cNvGrpSpPr>
              <p:nvPr>
                <p:custDataLst>
                  <p:tags r:id="rId41"/>
                </p:custDataLst>
              </p:nvPr>
            </p:nvGrpSpPr>
            <p:grpSpPr bwMode="auto">
              <a:xfrm>
                <a:off x="332" y="2809"/>
                <a:ext cx="146" cy="48"/>
                <a:chOff x="478" y="3360"/>
                <a:chExt cx="146" cy="48"/>
              </a:xfrm>
            </p:grpSpPr>
            <p:grpSp>
              <p:nvGrpSpPr>
                <p:cNvPr id="60606" name="Group 51">
                  <a:extLst>
                    <a:ext uri="{FF2B5EF4-FFF2-40B4-BE49-F238E27FC236}">
                      <a16:creationId xmlns:a16="http://schemas.microsoft.com/office/drawing/2014/main" id="{9FE55536-6AD6-44A4-2184-9508D33DC79B}"/>
                    </a:ext>
                  </a:extLst>
                </p:cNvPr>
                <p:cNvGrpSpPr>
                  <a:grpSpLocks/>
                </p:cNvGrpSpPr>
                <p:nvPr/>
              </p:nvGrpSpPr>
              <p:grpSpPr bwMode="auto">
                <a:xfrm>
                  <a:off x="480" y="3360"/>
                  <a:ext cx="144" cy="48"/>
                  <a:chOff x="2160" y="2736"/>
                  <a:chExt cx="144" cy="48"/>
                </a:xfrm>
              </p:grpSpPr>
              <p:sp>
                <p:nvSpPr>
                  <p:cNvPr id="60609" name="Rectangle 52">
                    <a:extLst>
                      <a:ext uri="{FF2B5EF4-FFF2-40B4-BE49-F238E27FC236}">
                        <a16:creationId xmlns:a16="http://schemas.microsoft.com/office/drawing/2014/main" id="{93ED946F-65C7-0D5E-55D5-BEDFBFB2B61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10" name="Oval 53">
                    <a:extLst>
                      <a:ext uri="{FF2B5EF4-FFF2-40B4-BE49-F238E27FC236}">
                        <a16:creationId xmlns:a16="http://schemas.microsoft.com/office/drawing/2014/main" id="{6B99C45D-325B-751B-F680-F2506CB533D1}"/>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607" name="Line 54">
                  <a:extLst>
                    <a:ext uri="{FF2B5EF4-FFF2-40B4-BE49-F238E27FC236}">
                      <a16:creationId xmlns:a16="http://schemas.microsoft.com/office/drawing/2014/main" id="{6029AA02-924B-49F8-DDC3-4E9831EECE32}"/>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608" name="Line 55">
                  <a:extLst>
                    <a:ext uri="{FF2B5EF4-FFF2-40B4-BE49-F238E27FC236}">
                      <a16:creationId xmlns:a16="http://schemas.microsoft.com/office/drawing/2014/main" id="{B28B4033-7AF3-F05E-E04D-E09C607DEF77}"/>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91" name="Group 56">
                <a:extLst>
                  <a:ext uri="{FF2B5EF4-FFF2-40B4-BE49-F238E27FC236}">
                    <a16:creationId xmlns:a16="http://schemas.microsoft.com/office/drawing/2014/main" id="{C4170932-1A3B-BDD4-A64B-28C796CD9234}"/>
                  </a:ext>
                </a:extLst>
              </p:cNvPr>
              <p:cNvGrpSpPr>
                <a:grpSpLocks/>
              </p:cNvGrpSpPr>
              <p:nvPr>
                <p:custDataLst>
                  <p:tags r:id="rId42"/>
                </p:custDataLst>
              </p:nvPr>
            </p:nvGrpSpPr>
            <p:grpSpPr bwMode="auto">
              <a:xfrm>
                <a:off x="380" y="2761"/>
                <a:ext cx="146" cy="48"/>
                <a:chOff x="478" y="3360"/>
                <a:chExt cx="146" cy="48"/>
              </a:xfrm>
            </p:grpSpPr>
            <p:grpSp>
              <p:nvGrpSpPr>
                <p:cNvPr id="60601" name="Group 57">
                  <a:extLst>
                    <a:ext uri="{FF2B5EF4-FFF2-40B4-BE49-F238E27FC236}">
                      <a16:creationId xmlns:a16="http://schemas.microsoft.com/office/drawing/2014/main" id="{C53F57A0-6EF3-FAAF-4712-7EEA7E04B2AB}"/>
                    </a:ext>
                  </a:extLst>
                </p:cNvPr>
                <p:cNvGrpSpPr>
                  <a:grpSpLocks/>
                </p:cNvGrpSpPr>
                <p:nvPr/>
              </p:nvGrpSpPr>
              <p:grpSpPr bwMode="auto">
                <a:xfrm>
                  <a:off x="480" y="3360"/>
                  <a:ext cx="144" cy="48"/>
                  <a:chOff x="2160" y="2736"/>
                  <a:chExt cx="144" cy="48"/>
                </a:xfrm>
              </p:grpSpPr>
              <p:sp>
                <p:nvSpPr>
                  <p:cNvPr id="60604" name="Rectangle 58">
                    <a:extLst>
                      <a:ext uri="{FF2B5EF4-FFF2-40B4-BE49-F238E27FC236}">
                        <a16:creationId xmlns:a16="http://schemas.microsoft.com/office/drawing/2014/main" id="{BF9C8026-E1B4-DD20-D6C9-68F8CB200BC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05" name="Oval 59">
                    <a:extLst>
                      <a:ext uri="{FF2B5EF4-FFF2-40B4-BE49-F238E27FC236}">
                        <a16:creationId xmlns:a16="http://schemas.microsoft.com/office/drawing/2014/main" id="{91272910-4C9B-2A40-6412-7D567736EE24}"/>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602" name="Line 60">
                  <a:extLst>
                    <a:ext uri="{FF2B5EF4-FFF2-40B4-BE49-F238E27FC236}">
                      <a16:creationId xmlns:a16="http://schemas.microsoft.com/office/drawing/2014/main" id="{9374CDE4-DDF9-A176-27EB-6A72D485884E}"/>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603" name="Line 61">
                  <a:extLst>
                    <a:ext uri="{FF2B5EF4-FFF2-40B4-BE49-F238E27FC236}">
                      <a16:creationId xmlns:a16="http://schemas.microsoft.com/office/drawing/2014/main" id="{D8014CF4-449B-935E-F3D0-0AD3765F1530}"/>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92" name="Group 62">
                <a:extLst>
                  <a:ext uri="{FF2B5EF4-FFF2-40B4-BE49-F238E27FC236}">
                    <a16:creationId xmlns:a16="http://schemas.microsoft.com/office/drawing/2014/main" id="{B64CB81A-000C-024D-312B-1619F33F13FB}"/>
                  </a:ext>
                </a:extLst>
              </p:cNvPr>
              <p:cNvGrpSpPr>
                <a:grpSpLocks/>
              </p:cNvGrpSpPr>
              <p:nvPr>
                <p:custDataLst>
                  <p:tags r:id="rId43"/>
                </p:custDataLst>
              </p:nvPr>
            </p:nvGrpSpPr>
            <p:grpSpPr bwMode="auto">
              <a:xfrm>
                <a:off x="476" y="2809"/>
                <a:ext cx="146" cy="48"/>
                <a:chOff x="478" y="3360"/>
                <a:chExt cx="146" cy="48"/>
              </a:xfrm>
            </p:grpSpPr>
            <p:grpSp>
              <p:nvGrpSpPr>
                <p:cNvPr id="60596" name="Group 63">
                  <a:extLst>
                    <a:ext uri="{FF2B5EF4-FFF2-40B4-BE49-F238E27FC236}">
                      <a16:creationId xmlns:a16="http://schemas.microsoft.com/office/drawing/2014/main" id="{D9DBD649-B88D-8B93-332F-79129ABAE08F}"/>
                    </a:ext>
                  </a:extLst>
                </p:cNvPr>
                <p:cNvGrpSpPr>
                  <a:grpSpLocks/>
                </p:cNvGrpSpPr>
                <p:nvPr/>
              </p:nvGrpSpPr>
              <p:grpSpPr bwMode="auto">
                <a:xfrm>
                  <a:off x="480" y="3360"/>
                  <a:ext cx="144" cy="48"/>
                  <a:chOff x="2160" y="2736"/>
                  <a:chExt cx="144" cy="48"/>
                </a:xfrm>
              </p:grpSpPr>
              <p:sp>
                <p:nvSpPr>
                  <p:cNvPr id="60599" name="Rectangle 64">
                    <a:extLst>
                      <a:ext uri="{FF2B5EF4-FFF2-40B4-BE49-F238E27FC236}">
                        <a16:creationId xmlns:a16="http://schemas.microsoft.com/office/drawing/2014/main" id="{E9C92B11-0D1C-E308-85E0-A63A231F3AE4}"/>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600" name="Oval 65">
                    <a:extLst>
                      <a:ext uri="{FF2B5EF4-FFF2-40B4-BE49-F238E27FC236}">
                        <a16:creationId xmlns:a16="http://schemas.microsoft.com/office/drawing/2014/main" id="{03B6E947-0CD5-F5D3-DF56-399C2DDECAFE}"/>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97" name="Line 66">
                  <a:extLst>
                    <a:ext uri="{FF2B5EF4-FFF2-40B4-BE49-F238E27FC236}">
                      <a16:creationId xmlns:a16="http://schemas.microsoft.com/office/drawing/2014/main" id="{E25505FC-1869-9F93-9108-F13655561EA7}"/>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98" name="Line 67">
                  <a:extLst>
                    <a:ext uri="{FF2B5EF4-FFF2-40B4-BE49-F238E27FC236}">
                      <a16:creationId xmlns:a16="http://schemas.microsoft.com/office/drawing/2014/main" id="{151A376E-9E79-6F3C-DAF3-16B22CD16EE0}"/>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93" name="Group 68">
                <a:extLst>
                  <a:ext uri="{FF2B5EF4-FFF2-40B4-BE49-F238E27FC236}">
                    <a16:creationId xmlns:a16="http://schemas.microsoft.com/office/drawing/2014/main" id="{08F45C75-0E2F-D6E4-44F7-A6836FD71361}"/>
                  </a:ext>
                </a:extLst>
              </p:cNvPr>
              <p:cNvGrpSpPr>
                <a:grpSpLocks/>
              </p:cNvGrpSpPr>
              <p:nvPr>
                <p:custDataLst>
                  <p:tags r:id="rId44"/>
                </p:custDataLst>
              </p:nvPr>
            </p:nvGrpSpPr>
            <p:grpSpPr bwMode="auto">
              <a:xfrm>
                <a:off x="812" y="2761"/>
                <a:ext cx="144" cy="48"/>
                <a:chOff x="2160" y="2736"/>
                <a:chExt cx="144" cy="48"/>
              </a:xfrm>
            </p:grpSpPr>
            <p:sp>
              <p:nvSpPr>
                <p:cNvPr id="60594" name="Rectangle 69">
                  <a:extLst>
                    <a:ext uri="{FF2B5EF4-FFF2-40B4-BE49-F238E27FC236}">
                      <a16:creationId xmlns:a16="http://schemas.microsoft.com/office/drawing/2014/main" id="{F181DD53-38FD-E5A4-BC97-41452D9A18EF}"/>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95" name="Oval 70">
                  <a:extLst>
                    <a:ext uri="{FF2B5EF4-FFF2-40B4-BE49-F238E27FC236}">
                      <a16:creationId xmlns:a16="http://schemas.microsoft.com/office/drawing/2014/main" id="{9F4270E8-665D-0687-F1F3-E371F81A2CF1}"/>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grpSp>
          <p:nvGrpSpPr>
            <p:cNvPr id="60500" name="Group 71">
              <a:extLst>
                <a:ext uri="{FF2B5EF4-FFF2-40B4-BE49-F238E27FC236}">
                  <a16:creationId xmlns:a16="http://schemas.microsoft.com/office/drawing/2014/main" id="{FEC8261C-EA06-63DA-0A7A-7D67243A1B4D}"/>
                </a:ext>
              </a:extLst>
            </p:cNvPr>
            <p:cNvGrpSpPr>
              <a:grpSpLocks/>
            </p:cNvGrpSpPr>
            <p:nvPr/>
          </p:nvGrpSpPr>
          <p:grpSpPr bwMode="auto">
            <a:xfrm>
              <a:off x="201" y="3106"/>
              <a:ext cx="1251" cy="609"/>
              <a:chOff x="329" y="3106"/>
              <a:chExt cx="1251" cy="609"/>
            </a:xfrm>
          </p:grpSpPr>
          <p:sp>
            <p:nvSpPr>
              <p:cNvPr id="60501" name="AutoShape 72">
                <a:extLst>
                  <a:ext uri="{FF2B5EF4-FFF2-40B4-BE49-F238E27FC236}">
                    <a16:creationId xmlns:a16="http://schemas.microsoft.com/office/drawing/2014/main" id="{D07D243D-B62A-873D-42F2-AB7C22C84189}"/>
                  </a:ext>
                </a:extLst>
              </p:cNvPr>
              <p:cNvSpPr>
                <a:spLocks noChangeArrowheads="1"/>
              </p:cNvSpPr>
              <p:nvPr>
                <p:custDataLst>
                  <p:tags r:id="rId10"/>
                </p:custDataLst>
              </p:nvPr>
            </p:nvSpPr>
            <p:spPr bwMode="gray">
              <a:xfrm rot="1900941" flipH="1">
                <a:off x="908" y="3331"/>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502" name="AutoShape 73">
                <a:extLst>
                  <a:ext uri="{FF2B5EF4-FFF2-40B4-BE49-F238E27FC236}">
                    <a16:creationId xmlns:a16="http://schemas.microsoft.com/office/drawing/2014/main" id="{70069FB1-2EE2-5D74-3EA2-63E0252B61F4}"/>
                  </a:ext>
                </a:extLst>
              </p:cNvPr>
              <p:cNvSpPr>
                <a:spLocks noChangeArrowheads="1"/>
              </p:cNvSpPr>
              <p:nvPr>
                <p:custDataLst>
                  <p:tags r:id="rId11"/>
                </p:custDataLst>
              </p:nvPr>
            </p:nvSpPr>
            <p:spPr bwMode="gray">
              <a:xfrm rot="-1900941">
                <a:off x="716" y="3331"/>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503" name="AutoShape 74">
                <a:extLst>
                  <a:ext uri="{FF2B5EF4-FFF2-40B4-BE49-F238E27FC236}">
                    <a16:creationId xmlns:a16="http://schemas.microsoft.com/office/drawing/2014/main" id="{7C184051-D103-804C-4E09-5F6272DADD7A}"/>
                  </a:ext>
                </a:extLst>
              </p:cNvPr>
              <p:cNvSpPr>
                <a:spLocks noChangeArrowheads="1"/>
              </p:cNvSpPr>
              <p:nvPr>
                <p:custDataLst>
                  <p:tags r:id="rId12"/>
                </p:custDataLst>
              </p:nvPr>
            </p:nvSpPr>
            <p:spPr bwMode="gray">
              <a:xfrm rot="5400000">
                <a:off x="372" y="3162"/>
                <a:ext cx="219" cy="108"/>
              </a:xfrm>
              <a:prstGeom prst="rightArrow">
                <a:avLst>
                  <a:gd name="adj1" fmla="val 50000"/>
                  <a:gd name="adj2" fmla="val 50694"/>
                </a:avLst>
              </a:prstGeom>
              <a:solidFill>
                <a:schemeClr val="accent1"/>
              </a:solidFill>
              <a:ln w="9525">
                <a:solidFill>
                  <a:schemeClr val="tx1"/>
                </a:solidFill>
                <a:miter lim="800000"/>
                <a:headEnd/>
                <a:tailEnd/>
              </a:ln>
            </p:spPr>
            <p:txBody>
              <a:bodyPr rot="10800000"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04" name="Oval 75">
                <a:extLst>
                  <a:ext uri="{FF2B5EF4-FFF2-40B4-BE49-F238E27FC236}">
                    <a16:creationId xmlns:a16="http://schemas.microsoft.com/office/drawing/2014/main" id="{80B6E8C2-EB60-CE20-80A4-72208311EDDA}"/>
                  </a:ext>
                </a:extLst>
              </p:cNvPr>
              <p:cNvSpPr>
                <a:spLocks noChangeArrowheads="1"/>
              </p:cNvSpPr>
              <p:nvPr>
                <p:custDataLst>
                  <p:tags r:id="rId13"/>
                </p:custDataLst>
              </p:nvPr>
            </p:nvSpPr>
            <p:spPr bwMode="gray">
              <a:xfrm>
                <a:off x="764" y="3331"/>
                <a:ext cx="288" cy="38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05" name="Rectangle 76">
                <a:extLst>
                  <a:ext uri="{FF2B5EF4-FFF2-40B4-BE49-F238E27FC236}">
                    <a16:creationId xmlns:a16="http://schemas.microsoft.com/office/drawing/2014/main" id="{399953D9-227D-0F23-B921-4AD45FE91EFF}"/>
                  </a:ext>
                </a:extLst>
              </p:cNvPr>
              <p:cNvSpPr>
                <a:spLocks noChangeArrowheads="1"/>
              </p:cNvSpPr>
              <p:nvPr>
                <p:custDataLst>
                  <p:tags r:id="rId14"/>
                </p:custDataLst>
              </p:nvPr>
            </p:nvSpPr>
            <p:spPr bwMode="gray">
              <a:xfrm>
                <a:off x="668" y="3475"/>
                <a:ext cx="480" cy="240"/>
              </a:xfrm>
              <a:prstGeom prst="rect">
                <a:avLst/>
              </a:prstGeom>
              <a:solidFill>
                <a:schemeClr val="accent2"/>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06" name="Text Box 77">
                <a:extLst>
                  <a:ext uri="{FF2B5EF4-FFF2-40B4-BE49-F238E27FC236}">
                    <a16:creationId xmlns:a16="http://schemas.microsoft.com/office/drawing/2014/main" id="{5BE66445-2BC2-AF28-EE04-6B16D83F73B5}"/>
                  </a:ext>
                </a:extLst>
              </p:cNvPr>
              <p:cNvSpPr txBox="1">
                <a:spLocks noChangeArrowheads="1"/>
              </p:cNvSpPr>
              <p:nvPr>
                <p:custDataLst>
                  <p:tags r:id="rId15"/>
                </p:custDataLst>
              </p:nvPr>
            </p:nvSpPr>
            <p:spPr bwMode="gray">
              <a:xfrm>
                <a:off x="668" y="3499"/>
                <a:ext cx="4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600" b="1">
                    <a:solidFill>
                      <a:schemeClr val="bg1"/>
                    </a:solidFill>
                    <a:latin typeface="Arial" panose="020B0604020202020204" pitchFamily="34" charset="0"/>
                    <a:ea typeface="ＭＳ Ｐゴシック" panose="020B0600070205080204" pitchFamily="34" charset="-128"/>
                  </a:rPr>
                  <a:t>C</a:t>
                </a:r>
              </a:p>
            </p:txBody>
          </p:sp>
          <p:sp>
            <p:nvSpPr>
              <p:cNvPr id="60507" name="Oval 78">
                <a:extLst>
                  <a:ext uri="{FF2B5EF4-FFF2-40B4-BE49-F238E27FC236}">
                    <a16:creationId xmlns:a16="http://schemas.microsoft.com/office/drawing/2014/main" id="{C00B3916-01EC-47F9-78B7-B578346FA0F4}"/>
                  </a:ext>
                </a:extLst>
              </p:cNvPr>
              <p:cNvSpPr>
                <a:spLocks noChangeArrowheads="1"/>
              </p:cNvSpPr>
              <p:nvPr>
                <p:custDataLst>
                  <p:tags r:id="rId16"/>
                </p:custDataLst>
              </p:nvPr>
            </p:nvSpPr>
            <p:spPr bwMode="gray">
              <a:xfrm>
                <a:off x="812" y="3187"/>
                <a:ext cx="192" cy="14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08" name="Rectangle 79">
                <a:extLst>
                  <a:ext uri="{FF2B5EF4-FFF2-40B4-BE49-F238E27FC236}">
                    <a16:creationId xmlns:a16="http://schemas.microsoft.com/office/drawing/2014/main" id="{B95C5C9D-A80C-D78F-22B9-F21BB083223E}"/>
                  </a:ext>
                </a:extLst>
              </p:cNvPr>
              <p:cNvSpPr>
                <a:spLocks noChangeArrowheads="1"/>
              </p:cNvSpPr>
              <p:nvPr>
                <p:custDataLst>
                  <p:tags r:id="rId17"/>
                </p:custDataLst>
              </p:nvPr>
            </p:nvSpPr>
            <p:spPr bwMode="gray">
              <a:xfrm>
                <a:off x="332" y="3523"/>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09" name="Text Box 80">
                <a:extLst>
                  <a:ext uri="{FF2B5EF4-FFF2-40B4-BE49-F238E27FC236}">
                    <a16:creationId xmlns:a16="http://schemas.microsoft.com/office/drawing/2014/main" id="{2D727CF9-05A4-07AE-CC17-F1BF3455A52F}"/>
                  </a:ext>
                </a:extLst>
              </p:cNvPr>
              <p:cNvSpPr txBox="1">
                <a:spLocks noChangeArrowheads="1"/>
              </p:cNvSpPr>
              <p:nvPr>
                <p:custDataLst>
                  <p:tags r:id="rId18"/>
                </p:custDataLst>
              </p:nvPr>
            </p:nvSpPr>
            <p:spPr bwMode="gray">
              <a:xfrm>
                <a:off x="329" y="3571"/>
                <a:ext cx="2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Inventory</a:t>
                </a:r>
              </a:p>
            </p:txBody>
          </p:sp>
          <p:sp>
            <p:nvSpPr>
              <p:cNvPr id="60510" name="Text Box 81">
                <a:extLst>
                  <a:ext uri="{FF2B5EF4-FFF2-40B4-BE49-F238E27FC236}">
                    <a16:creationId xmlns:a16="http://schemas.microsoft.com/office/drawing/2014/main" id="{914DE205-9E88-59CB-CCE0-7CF7D983D656}"/>
                  </a:ext>
                </a:extLst>
              </p:cNvPr>
              <p:cNvSpPr txBox="1">
                <a:spLocks noChangeArrowheads="1"/>
              </p:cNvSpPr>
              <p:nvPr>
                <p:custDataLst>
                  <p:tags r:id="rId19"/>
                </p:custDataLst>
              </p:nvPr>
            </p:nvSpPr>
            <p:spPr bwMode="gray">
              <a:xfrm>
                <a:off x="1148" y="3523"/>
                <a:ext cx="38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finished</a:t>
                </a:r>
              </a:p>
              <a:p>
                <a:r>
                  <a:rPr lang="en-US" altLang="nb-NO" sz="900">
                    <a:solidFill>
                      <a:schemeClr val="tx1"/>
                    </a:solidFill>
                    <a:latin typeface="Arial" panose="020B0604020202020204" pitchFamily="34" charset="0"/>
                    <a:ea typeface="ＭＳ Ｐゴシック" panose="020B0600070205080204" pitchFamily="34" charset="-128"/>
                  </a:rPr>
                  <a:t>product</a:t>
                </a:r>
              </a:p>
            </p:txBody>
          </p:sp>
          <p:grpSp>
            <p:nvGrpSpPr>
              <p:cNvPr id="60511" name="Group 82">
                <a:extLst>
                  <a:ext uri="{FF2B5EF4-FFF2-40B4-BE49-F238E27FC236}">
                    <a16:creationId xmlns:a16="http://schemas.microsoft.com/office/drawing/2014/main" id="{E9CC2AE1-E985-08E2-7056-A19D2189AF4C}"/>
                  </a:ext>
                </a:extLst>
              </p:cNvPr>
              <p:cNvGrpSpPr>
                <a:grpSpLocks/>
              </p:cNvGrpSpPr>
              <p:nvPr>
                <p:custDataLst>
                  <p:tags r:id="rId20"/>
                </p:custDataLst>
              </p:nvPr>
            </p:nvGrpSpPr>
            <p:grpSpPr bwMode="auto">
              <a:xfrm>
                <a:off x="332" y="3475"/>
                <a:ext cx="146" cy="48"/>
                <a:chOff x="478" y="3360"/>
                <a:chExt cx="146" cy="48"/>
              </a:xfrm>
            </p:grpSpPr>
            <p:grpSp>
              <p:nvGrpSpPr>
                <p:cNvPr id="60571" name="Group 83">
                  <a:extLst>
                    <a:ext uri="{FF2B5EF4-FFF2-40B4-BE49-F238E27FC236}">
                      <a16:creationId xmlns:a16="http://schemas.microsoft.com/office/drawing/2014/main" id="{270C914B-966A-2BCE-2DCE-9C66C42C877C}"/>
                    </a:ext>
                  </a:extLst>
                </p:cNvPr>
                <p:cNvGrpSpPr>
                  <a:grpSpLocks/>
                </p:cNvGrpSpPr>
                <p:nvPr/>
              </p:nvGrpSpPr>
              <p:grpSpPr bwMode="auto">
                <a:xfrm>
                  <a:off x="480" y="3360"/>
                  <a:ext cx="144" cy="48"/>
                  <a:chOff x="2160" y="2736"/>
                  <a:chExt cx="144" cy="48"/>
                </a:xfrm>
              </p:grpSpPr>
              <p:sp>
                <p:nvSpPr>
                  <p:cNvPr id="60574" name="Rectangle 84">
                    <a:extLst>
                      <a:ext uri="{FF2B5EF4-FFF2-40B4-BE49-F238E27FC236}">
                        <a16:creationId xmlns:a16="http://schemas.microsoft.com/office/drawing/2014/main" id="{7A90ED6D-FDC7-7A62-A22E-6CA694150CA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75" name="Oval 85">
                    <a:extLst>
                      <a:ext uri="{FF2B5EF4-FFF2-40B4-BE49-F238E27FC236}">
                        <a16:creationId xmlns:a16="http://schemas.microsoft.com/office/drawing/2014/main" id="{A8B2E441-131C-CF57-5A31-063801160B6E}"/>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72" name="Line 86">
                  <a:extLst>
                    <a:ext uri="{FF2B5EF4-FFF2-40B4-BE49-F238E27FC236}">
                      <a16:creationId xmlns:a16="http://schemas.microsoft.com/office/drawing/2014/main" id="{C57225C3-7D7A-A36D-CE86-2BD63F23F7C7}"/>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73" name="Line 87">
                  <a:extLst>
                    <a:ext uri="{FF2B5EF4-FFF2-40B4-BE49-F238E27FC236}">
                      <a16:creationId xmlns:a16="http://schemas.microsoft.com/office/drawing/2014/main" id="{A0E07875-E6A0-6DE2-31F5-F02669F21723}"/>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12" name="Group 88">
                <a:extLst>
                  <a:ext uri="{FF2B5EF4-FFF2-40B4-BE49-F238E27FC236}">
                    <a16:creationId xmlns:a16="http://schemas.microsoft.com/office/drawing/2014/main" id="{BAE02D59-2380-696B-9F73-464974CCFB58}"/>
                  </a:ext>
                </a:extLst>
              </p:cNvPr>
              <p:cNvGrpSpPr>
                <a:grpSpLocks/>
              </p:cNvGrpSpPr>
              <p:nvPr>
                <p:custDataLst>
                  <p:tags r:id="rId21"/>
                </p:custDataLst>
              </p:nvPr>
            </p:nvGrpSpPr>
            <p:grpSpPr bwMode="auto">
              <a:xfrm>
                <a:off x="476" y="3475"/>
                <a:ext cx="146" cy="48"/>
                <a:chOff x="478" y="3360"/>
                <a:chExt cx="146" cy="48"/>
              </a:xfrm>
            </p:grpSpPr>
            <p:grpSp>
              <p:nvGrpSpPr>
                <p:cNvPr id="60566" name="Group 89">
                  <a:extLst>
                    <a:ext uri="{FF2B5EF4-FFF2-40B4-BE49-F238E27FC236}">
                      <a16:creationId xmlns:a16="http://schemas.microsoft.com/office/drawing/2014/main" id="{A384F9D8-60AF-DC8B-50F0-079952946498}"/>
                    </a:ext>
                  </a:extLst>
                </p:cNvPr>
                <p:cNvGrpSpPr>
                  <a:grpSpLocks/>
                </p:cNvGrpSpPr>
                <p:nvPr/>
              </p:nvGrpSpPr>
              <p:grpSpPr bwMode="auto">
                <a:xfrm>
                  <a:off x="480" y="3360"/>
                  <a:ext cx="144" cy="48"/>
                  <a:chOff x="2160" y="2736"/>
                  <a:chExt cx="144" cy="48"/>
                </a:xfrm>
              </p:grpSpPr>
              <p:sp>
                <p:nvSpPr>
                  <p:cNvPr id="60569" name="Rectangle 90">
                    <a:extLst>
                      <a:ext uri="{FF2B5EF4-FFF2-40B4-BE49-F238E27FC236}">
                        <a16:creationId xmlns:a16="http://schemas.microsoft.com/office/drawing/2014/main" id="{409C9C73-1EFB-40AB-9F7B-AF57A04406C6}"/>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70" name="Oval 91">
                    <a:extLst>
                      <a:ext uri="{FF2B5EF4-FFF2-40B4-BE49-F238E27FC236}">
                        <a16:creationId xmlns:a16="http://schemas.microsoft.com/office/drawing/2014/main" id="{4A0BBE0D-E33E-0674-90AD-BA3B6765B735}"/>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67" name="Line 92">
                  <a:extLst>
                    <a:ext uri="{FF2B5EF4-FFF2-40B4-BE49-F238E27FC236}">
                      <a16:creationId xmlns:a16="http://schemas.microsoft.com/office/drawing/2014/main" id="{6AF70D4D-3D87-6811-DD81-0BE292B5EE2B}"/>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68" name="Line 93">
                  <a:extLst>
                    <a:ext uri="{FF2B5EF4-FFF2-40B4-BE49-F238E27FC236}">
                      <a16:creationId xmlns:a16="http://schemas.microsoft.com/office/drawing/2014/main" id="{2B75F4EC-923B-E34B-ECF2-B688C06990A6}"/>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13" name="Group 94">
                <a:extLst>
                  <a:ext uri="{FF2B5EF4-FFF2-40B4-BE49-F238E27FC236}">
                    <a16:creationId xmlns:a16="http://schemas.microsoft.com/office/drawing/2014/main" id="{06455D37-D571-D617-D7C8-3E08D32BAAC1}"/>
                  </a:ext>
                </a:extLst>
              </p:cNvPr>
              <p:cNvGrpSpPr>
                <a:grpSpLocks/>
              </p:cNvGrpSpPr>
              <p:nvPr>
                <p:custDataLst>
                  <p:tags r:id="rId22"/>
                </p:custDataLst>
              </p:nvPr>
            </p:nvGrpSpPr>
            <p:grpSpPr bwMode="auto">
              <a:xfrm>
                <a:off x="428" y="3379"/>
                <a:ext cx="146" cy="48"/>
                <a:chOff x="478" y="3360"/>
                <a:chExt cx="146" cy="48"/>
              </a:xfrm>
            </p:grpSpPr>
            <p:grpSp>
              <p:nvGrpSpPr>
                <p:cNvPr id="60561" name="Group 95">
                  <a:extLst>
                    <a:ext uri="{FF2B5EF4-FFF2-40B4-BE49-F238E27FC236}">
                      <a16:creationId xmlns:a16="http://schemas.microsoft.com/office/drawing/2014/main" id="{F8AFFEC4-97F8-2D07-690A-B3D43F580AC7}"/>
                    </a:ext>
                  </a:extLst>
                </p:cNvPr>
                <p:cNvGrpSpPr>
                  <a:grpSpLocks/>
                </p:cNvGrpSpPr>
                <p:nvPr/>
              </p:nvGrpSpPr>
              <p:grpSpPr bwMode="auto">
                <a:xfrm>
                  <a:off x="480" y="3360"/>
                  <a:ext cx="144" cy="48"/>
                  <a:chOff x="2160" y="2736"/>
                  <a:chExt cx="144" cy="48"/>
                </a:xfrm>
              </p:grpSpPr>
              <p:sp>
                <p:nvSpPr>
                  <p:cNvPr id="60564" name="Rectangle 96">
                    <a:extLst>
                      <a:ext uri="{FF2B5EF4-FFF2-40B4-BE49-F238E27FC236}">
                        <a16:creationId xmlns:a16="http://schemas.microsoft.com/office/drawing/2014/main" id="{66BECC94-0A87-713B-B74F-D398EA63A62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65" name="Oval 97">
                    <a:extLst>
                      <a:ext uri="{FF2B5EF4-FFF2-40B4-BE49-F238E27FC236}">
                        <a16:creationId xmlns:a16="http://schemas.microsoft.com/office/drawing/2014/main" id="{3282C437-7DA8-F6C2-191A-A7E9AE045968}"/>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62" name="Line 98">
                  <a:extLst>
                    <a:ext uri="{FF2B5EF4-FFF2-40B4-BE49-F238E27FC236}">
                      <a16:creationId xmlns:a16="http://schemas.microsoft.com/office/drawing/2014/main" id="{1726F490-3B98-79B3-A7F4-A8E02EB0D748}"/>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63" name="Line 99">
                  <a:extLst>
                    <a:ext uri="{FF2B5EF4-FFF2-40B4-BE49-F238E27FC236}">
                      <a16:creationId xmlns:a16="http://schemas.microsoft.com/office/drawing/2014/main" id="{E585546E-5E70-FD16-F879-681300816D77}"/>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14" name="Group 100">
                <a:extLst>
                  <a:ext uri="{FF2B5EF4-FFF2-40B4-BE49-F238E27FC236}">
                    <a16:creationId xmlns:a16="http://schemas.microsoft.com/office/drawing/2014/main" id="{2E9219EB-49C6-8451-0C4B-004D4182220E}"/>
                  </a:ext>
                </a:extLst>
              </p:cNvPr>
              <p:cNvGrpSpPr>
                <a:grpSpLocks/>
              </p:cNvGrpSpPr>
              <p:nvPr>
                <p:custDataLst>
                  <p:tags r:id="rId23"/>
                </p:custDataLst>
              </p:nvPr>
            </p:nvGrpSpPr>
            <p:grpSpPr bwMode="auto">
              <a:xfrm>
                <a:off x="380" y="3427"/>
                <a:ext cx="146" cy="48"/>
                <a:chOff x="478" y="3360"/>
                <a:chExt cx="146" cy="48"/>
              </a:xfrm>
            </p:grpSpPr>
            <p:grpSp>
              <p:nvGrpSpPr>
                <p:cNvPr id="60556" name="Group 101">
                  <a:extLst>
                    <a:ext uri="{FF2B5EF4-FFF2-40B4-BE49-F238E27FC236}">
                      <a16:creationId xmlns:a16="http://schemas.microsoft.com/office/drawing/2014/main" id="{9AB5A780-392A-4F25-A767-247F351CE58A}"/>
                    </a:ext>
                  </a:extLst>
                </p:cNvPr>
                <p:cNvGrpSpPr>
                  <a:grpSpLocks/>
                </p:cNvGrpSpPr>
                <p:nvPr/>
              </p:nvGrpSpPr>
              <p:grpSpPr bwMode="auto">
                <a:xfrm>
                  <a:off x="480" y="3360"/>
                  <a:ext cx="144" cy="48"/>
                  <a:chOff x="2160" y="2736"/>
                  <a:chExt cx="144" cy="48"/>
                </a:xfrm>
              </p:grpSpPr>
              <p:sp>
                <p:nvSpPr>
                  <p:cNvPr id="60559" name="Rectangle 102">
                    <a:extLst>
                      <a:ext uri="{FF2B5EF4-FFF2-40B4-BE49-F238E27FC236}">
                        <a16:creationId xmlns:a16="http://schemas.microsoft.com/office/drawing/2014/main" id="{D06851FF-EF73-B3C9-B32C-715E8724576B}"/>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60" name="Oval 103">
                    <a:extLst>
                      <a:ext uri="{FF2B5EF4-FFF2-40B4-BE49-F238E27FC236}">
                        <a16:creationId xmlns:a16="http://schemas.microsoft.com/office/drawing/2014/main" id="{B8AA074C-2C9C-A890-77DE-BD3187987119}"/>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57" name="Line 104">
                  <a:extLst>
                    <a:ext uri="{FF2B5EF4-FFF2-40B4-BE49-F238E27FC236}">
                      <a16:creationId xmlns:a16="http://schemas.microsoft.com/office/drawing/2014/main" id="{83ABA762-083A-AD33-E0CA-3C70674B0BC7}"/>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58" name="Line 105">
                  <a:extLst>
                    <a:ext uri="{FF2B5EF4-FFF2-40B4-BE49-F238E27FC236}">
                      <a16:creationId xmlns:a16="http://schemas.microsoft.com/office/drawing/2014/main" id="{9F4840B3-59EC-46C1-821C-AA93DA41DF15}"/>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60515" name="Group 106">
                <a:extLst>
                  <a:ext uri="{FF2B5EF4-FFF2-40B4-BE49-F238E27FC236}">
                    <a16:creationId xmlns:a16="http://schemas.microsoft.com/office/drawing/2014/main" id="{446B6172-8BA0-ED94-85D4-B9628AD3D073}"/>
                  </a:ext>
                </a:extLst>
              </p:cNvPr>
              <p:cNvGrpSpPr>
                <a:grpSpLocks/>
              </p:cNvGrpSpPr>
              <p:nvPr>
                <p:custDataLst>
                  <p:tags r:id="rId24"/>
                </p:custDataLst>
              </p:nvPr>
            </p:nvGrpSpPr>
            <p:grpSpPr bwMode="auto">
              <a:xfrm>
                <a:off x="1196" y="3379"/>
                <a:ext cx="384" cy="336"/>
                <a:chOff x="2016" y="3936"/>
                <a:chExt cx="384" cy="336"/>
              </a:xfrm>
            </p:grpSpPr>
            <p:sp>
              <p:nvSpPr>
                <p:cNvPr id="60523" name="Rectangle 107">
                  <a:extLst>
                    <a:ext uri="{FF2B5EF4-FFF2-40B4-BE49-F238E27FC236}">
                      <a16:creationId xmlns:a16="http://schemas.microsoft.com/office/drawing/2014/main" id="{D6202682-BC14-3238-2BC2-29846385AC91}"/>
                    </a:ext>
                  </a:extLst>
                </p:cNvPr>
                <p:cNvSpPr>
                  <a:spLocks noChangeArrowheads="1"/>
                </p:cNvSpPr>
                <p:nvPr/>
              </p:nvSpPr>
              <p:spPr bwMode="gray">
                <a:xfrm>
                  <a:off x="2016" y="4080"/>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nvGrpSpPr>
                <p:cNvPr id="60524" name="Group 108">
                  <a:extLst>
                    <a:ext uri="{FF2B5EF4-FFF2-40B4-BE49-F238E27FC236}">
                      <a16:creationId xmlns:a16="http://schemas.microsoft.com/office/drawing/2014/main" id="{019DEB22-1486-75F8-63CC-6BC62F39A1F3}"/>
                    </a:ext>
                  </a:extLst>
                </p:cNvPr>
                <p:cNvGrpSpPr>
                  <a:grpSpLocks/>
                </p:cNvGrpSpPr>
                <p:nvPr/>
              </p:nvGrpSpPr>
              <p:grpSpPr bwMode="auto">
                <a:xfrm>
                  <a:off x="2016" y="4032"/>
                  <a:ext cx="192" cy="48"/>
                  <a:chOff x="384" y="3600"/>
                  <a:chExt cx="192" cy="48"/>
                </a:xfrm>
              </p:grpSpPr>
              <p:grpSp>
                <p:nvGrpSpPr>
                  <p:cNvPr id="60549" name="Group 109">
                    <a:extLst>
                      <a:ext uri="{FF2B5EF4-FFF2-40B4-BE49-F238E27FC236}">
                        <a16:creationId xmlns:a16="http://schemas.microsoft.com/office/drawing/2014/main" id="{01A97C8B-AB30-3A96-A0A3-4F5BA12E5BEC}"/>
                      </a:ext>
                    </a:extLst>
                  </p:cNvPr>
                  <p:cNvGrpSpPr>
                    <a:grpSpLocks/>
                  </p:cNvGrpSpPr>
                  <p:nvPr/>
                </p:nvGrpSpPr>
                <p:grpSpPr bwMode="auto">
                  <a:xfrm>
                    <a:off x="384" y="3600"/>
                    <a:ext cx="146" cy="48"/>
                    <a:chOff x="478" y="3360"/>
                    <a:chExt cx="146" cy="48"/>
                  </a:xfrm>
                </p:grpSpPr>
                <p:grpSp>
                  <p:nvGrpSpPr>
                    <p:cNvPr id="60551" name="Group 110">
                      <a:extLst>
                        <a:ext uri="{FF2B5EF4-FFF2-40B4-BE49-F238E27FC236}">
                          <a16:creationId xmlns:a16="http://schemas.microsoft.com/office/drawing/2014/main" id="{E05F8C5D-B10D-B822-9E2A-3D89C165FB0F}"/>
                        </a:ext>
                      </a:extLst>
                    </p:cNvPr>
                    <p:cNvGrpSpPr>
                      <a:grpSpLocks/>
                    </p:cNvGrpSpPr>
                    <p:nvPr/>
                  </p:nvGrpSpPr>
                  <p:grpSpPr bwMode="auto">
                    <a:xfrm>
                      <a:off x="480" y="3360"/>
                      <a:ext cx="144" cy="48"/>
                      <a:chOff x="2160" y="2736"/>
                      <a:chExt cx="144" cy="48"/>
                    </a:xfrm>
                  </p:grpSpPr>
                  <p:sp>
                    <p:nvSpPr>
                      <p:cNvPr id="60554" name="Rectangle 111">
                        <a:extLst>
                          <a:ext uri="{FF2B5EF4-FFF2-40B4-BE49-F238E27FC236}">
                            <a16:creationId xmlns:a16="http://schemas.microsoft.com/office/drawing/2014/main" id="{F5F24E77-6F0D-91F4-E271-70E4B57D1363}"/>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55" name="Oval 112">
                        <a:extLst>
                          <a:ext uri="{FF2B5EF4-FFF2-40B4-BE49-F238E27FC236}">
                            <a16:creationId xmlns:a16="http://schemas.microsoft.com/office/drawing/2014/main" id="{A57FDCDE-2607-C0FF-613B-CC68771F1D61}"/>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52" name="Line 113">
                      <a:extLst>
                        <a:ext uri="{FF2B5EF4-FFF2-40B4-BE49-F238E27FC236}">
                          <a16:creationId xmlns:a16="http://schemas.microsoft.com/office/drawing/2014/main" id="{02E0BE33-355A-7026-D0D7-2AC09F94FB43}"/>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53" name="Line 114">
                      <a:extLst>
                        <a:ext uri="{FF2B5EF4-FFF2-40B4-BE49-F238E27FC236}">
                          <a16:creationId xmlns:a16="http://schemas.microsoft.com/office/drawing/2014/main" id="{67681409-29F0-64D6-280B-CF5CD237070A}"/>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550" name="Rectangle 115">
                    <a:extLst>
                      <a:ext uri="{FF2B5EF4-FFF2-40B4-BE49-F238E27FC236}">
                        <a16:creationId xmlns:a16="http://schemas.microsoft.com/office/drawing/2014/main" id="{E908CAAE-D8B9-0089-DC94-6B5C40210107}"/>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525" name="Group 116">
                  <a:extLst>
                    <a:ext uri="{FF2B5EF4-FFF2-40B4-BE49-F238E27FC236}">
                      <a16:creationId xmlns:a16="http://schemas.microsoft.com/office/drawing/2014/main" id="{DBCBC882-C8CC-7634-4AB8-BE930737A760}"/>
                    </a:ext>
                  </a:extLst>
                </p:cNvPr>
                <p:cNvGrpSpPr>
                  <a:grpSpLocks/>
                </p:cNvGrpSpPr>
                <p:nvPr/>
              </p:nvGrpSpPr>
              <p:grpSpPr bwMode="auto">
                <a:xfrm>
                  <a:off x="2208" y="4032"/>
                  <a:ext cx="192" cy="48"/>
                  <a:chOff x="384" y="3600"/>
                  <a:chExt cx="192" cy="48"/>
                </a:xfrm>
              </p:grpSpPr>
              <p:grpSp>
                <p:nvGrpSpPr>
                  <p:cNvPr id="60542" name="Group 117">
                    <a:extLst>
                      <a:ext uri="{FF2B5EF4-FFF2-40B4-BE49-F238E27FC236}">
                        <a16:creationId xmlns:a16="http://schemas.microsoft.com/office/drawing/2014/main" id="{BB50E4A1-340E-79DA-8407-A7898F2225A7}"/>
                      </a:ext>
                    </a:extLst>
                  </p:cNvPr>
                  <p:cNvGrpSpPr>
                    <a:grpSpLocks/>
                  </p:cNvGrpSpPr>
                  <p:nvPr/>
                </p:nvGrpSpPr>
                <p:grpSpPr bwMode="auto">
                  <a:xfrm>
                    <a:off x="384" y="3600"/>
                    <a:ext cx="146" cy="48"/>
                    <a:chOff x="478" y="3360"/>
                    <a:chExt cx="146" cy="48"/>
                  </a:xfrm>
                </p:grpSpPr>
                <p:grpSp>
                  <p:nvGrpSpPr>
                    <p:cNvPr id="60544" name="Group 118">
                      <a:extLst>
                        <a:ext uri="{FF2B5EF4-FFF2-40B4-BE49-F238E27FC236}">
                          <a16:creationId xmlns:a16="http://schemas.microsoft.com/office/drawing/2014/main" id="{29C7E6D2-8927-8369-C12D-6F8C5E9785E4}"/>
                        </a:ext>
                      </a:extLst>
                    </p:cNvPr>
                    <p:cNvGrpSpPr>
                      <a:grpSpLocks/>
                    </p:cNvGrpSpPr>
                    <p:nvPr/>
                  </p:nvGrpSpPr>
                  <p:grpSpPr bwMode="auto">
                    <a:xfrm>
                      <a:off x="480" y="3360"/>
                      <a:ext cx="144" cy="48"/>
                      <a:chOff x="2160" y="2736"/>
                      <a:chExt cx="144" cy="48"/>
                    </a:xfrm>
                  </p:grpSpPr>
                  <p:sp>
                    <p:nvSpPr>
                      <p:cNvPr id="60547" name="Rectangle 119">
                        <a:extLst>
                          <a:ext uri="{FF2B5EF4-FFF2-40B4-BE49-F238E27FC236}">
                            <a16:creationId xmlns:a16="http://schemas.microsoft.com/office/drawing/2014/main" id="{6D1D3431-D637-67A4-68ED-B644204FD895}"/>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48" name="Oval 120">
                        <a:extLst>
                          <a:ext uri="{FF2B5EF4-FFF2-40B4-BE49-F238E27FC236}">
                            <a16:creationId xmlns:a16="http://schemas.microsoft.com/office/drawing/2014/main" id="{76F3C17B-993E-C497-50AB-7A3BBC0039FE}"/>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45" name="Line 121">
                      <a:extLst>
                        <a:ext uri="{FF2B5EF4-FFF2-40B4-BE49-F238E27FC236}">
                          <a16:creationId xmlns:a16="http://schemas.microsoft.com/office/drawing/2014/main" id="{F49B844F-7B2E-850F-7698-08F9A6D9CD35}"/>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46" name="Line 122">
                      <a:extLst>
                        <a:ext uri="{FF2B5EF4-FFF2-40B4-BE49-F238E27FC236}">
                          <a16:creationId xmlns:a16="http://schemas.microsoft.com/office/drawing/2014/main" id="{F68F44A8-67B3-7D09-0C45-B0A0C29FAE2D}"/>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543" name="Rectangle 123">
                    <a:extLst>
                      <a:ext uri="{FF2B5EF4-FFF2-40B4-BE49-F238E27FC236}">
                        <a16:creationId xmlns:a16="http://schemas.microsoft.com/office/drawing/2014/main" id="{314DAD88-A900-E6BC-AD3A-30FE80CE0982}"/>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526" name="Group 124">
                  <a:extLst>
                    <a:ext uri="{FF2B5EF4-FFF2-40B4-BE49-F238E27FC236}">
                      <a16:creationId xmlns:a16="http://schemas.microsoft.com/office/drawing/2014/main" id="{165653A6-5301-C9FE-21A9-C6781A8CF077}"/>
                    </a:ext>
                  </a:extLst>
                </p:cNvPr>
                <p:cNvGrpSpPr>
                  <a:grpSpLocks/>
                </p:cNvGrpSpPr>
                <p:nvPr/>
              </p:nvGrpSpPr>
              <p:grpSpPr bwMode="auto">
                <a:xfrm>
                  <a:off x="2064" y="3984"/>
                  <a:ext cx="192" cy="48"/>
                  <a:chOff x="384" y="3600"/>
                  <a:chExt cx="192" cy="48"/>
                </a:xfrm>
              </p:grpSpPr>
              <p:grpSp>
                <p:nvGrpSpPr>
                  <p:cNvPr id="60535" name="Group 125">
                    <a:extLst>
                      <a:ext uri="{FF2B5EF4-FFF2-40B4-BE49-F238E27FC236}">
                        <a16:creationId xmlns:a16="http://schemas.microsoft.com/office/drawing/2014/main" id="{72C492BC-F3FD-3276-40EE-4AEFF39CCCB9}"/>
                      </a:ext>
                    </a:extLst>
                  </p:cNvPr>
                  <p:cNvGrpSpPr>
                    <a:grpSpLocks/>
                  </p:cNvGrpSpPr>
                  <p:nvPr/>
                </p:nvGrpSpPr>
                <p:grpSpPr bwMode="auto">
                  <a:xfrm>
                    <a:off x="384" y="3600"/>
                    <a:ext cx="146" cy="48"/>
                    <a:chOff x="478" y="3360"/>
                    <a:chExt cx="146" cy="48"/>
                  </a:xfrm>
                </p:grpSpPr>
                <p:grpSp>
                  <p:nvGrpSpPr>
                    <p:cNvPr id="60537" name="Group 126">
                      <a:extLst>
                        <a:ext uri="{FF2B5EF4-FFF2-40B4-BE49-F238E27FC236}">
                          <a16:creationId xmlns:a16="http://schemas.microsoft.com/office/drawing/2014/main" id="{F7F3E4FD-AFE1-2C97-74D9-EBDE5B47E828}"/>
                        </a:ext>
                      </a:extLst>
                    </p:cNvPr>
                    <p:cNvGrpSpPr>
                      <a:grpSpLocks/>
                    </p:cNvGrpSpPr>
                    <p:nvPr/>
                  </p:nvGrpSpPr>
                  <p:grpSpPr bwMode="auto">
                    <a:xfrm>
                      <a:off x="480" y="3360"/>
                      <a:ext cx="144" cy="48"/>
                      <a:chOff x="2160" y="2736"/>
                      <a:chExt cx="144" cy="48"/>
                    </a:xfrm>
                  </p:grpSpPr>
                  <p:sp>
                    <p:nvSpPr>
                      <p:cNvPr id="60540" name="Rectangle 127">
                        <a:extLst>
                          <a:ext uri="{FF2B5EF4-FFF2-40B4-BE49-F238E27FC236}">
                            <a16:creationId xmlns:a16="http://schemas.microsoft.com/office/drawing/2014/main" id="{E2BD6907-B669-A3BA-2844-6E60ECB8E81C}"/>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41" name="Oval 128">
                        <a:extLst>
                          <a:ext uri="{FF2B5EF4-FFF2-40B4-BE49-F238E27FC236}">
                            <a16:creationId xmlns:a16="http://schemas.microsoft.com/office/drawing/2014/main" id="{AE49BC22-960A-2DE6-CD31-68B368658631}"/>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38" name="Line 129">
                      <a:extLst>
                        <a:ext uri="{FF2B5EF4-FFF2-40B4-BE49-F238E27FC236}">
                          <a16:creationId xmlns:a16="http://schemas.microsoft.com/office/drawing/2014/main" id="{C964EF01-FD77-8A35-3A43-33C4E6D0B1FC}"/>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39" name="Line 130">
                      <a:extLst>
                        <a:ext uri="{FF2B5EF4-FFF2-40B4-BE49-F238E27FC236}">
                          <a16:creationId xmlns:a16="http://schemas.microsoft.com/office/drawing/2014/main" id="{DB3EAFCD-B59F-E146-3089-3FE621002ABD}"/>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536" name="Rectangle 131">
                    <a:extLst>
                      <a:ext uri="{FF2B5EF4-FFF2-40B4-BE49-F238E27FC236}">
                        <a16:creationId xmlns:a16="http://schemas.microsoft.com/office/drawing/2014/main" id="{F56B9F45-A9E6-C312-D6E9-B1FA44780A18}"/>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527" name="Group 132">
                  <a:extLst>
                    <a:ext uri="{FF2B5EF4-FFF2-40B4-BE49-F238E27FC236}">
                      <a16:creationId xmlns:a16="http://schemas.microsoft.com/office/drawing/2014/main" id="{F0A8AF70-86CC-5FC1-2F1B-476E0E8C2AF2}"/>
                    </a:ext>
                  </a:extLst>
                </p:cNvPr>
                <p:cNvGrpSpPr>
                  <a:grpSpLocks/>
                </p:cNvGrpSpPr>
                <p:nvPr/>
              </p:nvGrpSpPr>
              <p:grpSpPr bwMode="auto">
                <a:xfrm>
                  <a:off x="2016" y="3936"/>
                  <a:ext cx="192" cy="48"/>
                  <a:chOff x="384" y="3600"/>
                  <a:chExt cx="192" cy="48"/>
                </a:xfrm>
              </p:grpSpPr>
              <p:grpSp>
                <p:nvGrpSpPr>
                  <p:cNvPr id="60528" name="Group 133">
                    <a:extLst>
                      <a:ext uri="{FF2B5EF4-FFF2-40B4-BE49-F238E27FC236}">
                        <a16:creationId xmlns:a16="http://schemas.microsoft.com/office/drawing/2014/main" id="{6A4A021E-2F1E-FA1E-9DD6-858A6133D6FB}"/>
                      </a:ext>
                    </a:extLst>
                  </p:cNvPr>
                  <p:cNvGrpSpPr>
                    <a:grpSpLocks/>
                  </p:cNvGrpSpPr>
                  <p:nvPr/>
                </p:nvGrpSpPr>
                <p:grpSpPr bwMode="auto">
                  <a:xfrm>
                    <a:off x="384" y="3600"/>
                    <a:ext cx="146" cy="48"/>
                    <a:chOff x="478" y="3360"/>
                    <a:chExt cx="146" cy="48"/>
                  </a:xfrm>
                </p:grpSpPr>
                <p:grpSp>
                  <p:nvGrpSpPr>
                    <p:cNvPr id="60530" name="Group 134">
                      <a:extLst>
                        <a:ext uri="{FF2B5EF4-FFF2-40B4-BE49-F238E27FC236}">
                          <a16:creationId xmlns:a16="http://schemas.microsoft.com/office/drawing/2014/main" id="{5B5FCF1B-5AF6-411F-8038-AB0BF6E8A56A}"/>
                        </a:ext>
                      </a:extLst>
                    </p:cNvPr>
                    <p:cNvGrpSpPr>
                      <a:grpSpLocks/>
                    </p:cNvGrpSpPr>
                    <p:nvPr/>
                  </p:nvGrpSpPr>
                  <p:grpSpPr bwMode="auto">
                    <a:xfrm>
                      <a:off x="480" y="3360"/>
                      <a:ext cx="144" cy="48"/>
                      <a:chOff x="2160" y="2736"/>
                      <a:chExt cx="144" cy="48"/>
                    </a:xfrm>
                  </p:grpSpPr>
                  <p:sp>
                    <p:nvSpPr>
                      <p:cNvPr id="60533" name="Rectangle 135">
                        <a:extLst>
                          <a:ext uri="{FF2B5EF4-FFF2-40B4-BE49-F238E27FC236}">
                            <a16:creationId xmlns:a16="http://schemas.microsoft.com/office/drawing/2014/main" id="{F11BE24A-3BE4-973A-757C-92C8AFF50D7D}"/>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34" name="Oval 136">
                        <a:extLst>
                          <a:ext uri="{FF2B5EF4-FFF2-40B4-BE49-F238E27FC236}">
                            <a16:creationId xmlns:a16="http://schemas.microsoft.com/office/drawing/2014/main" id="{42CCA6A9-82DA-ACD5-99FC-6DEBF71154F6}"/>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31" name="Line 137">
                      <a:extLst>
                        <a:ext uri="{FF2B5EF4-FFF2-40B4-BE49-F238E27FC236}">
                          <a16:creationId xmlns:a16="http://schemas.microsoft.com/office/drawing/2014/main" id="{C816653B-7E0E-DDEC-B6C3-2CF6FCBAB13D}"/>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32" name="Line 138">
                      <a:extLst>
                        <a:ext uri="{FF2B5EF4-FFF2-40B4-BE49-F238E27FC236}">
                          <a16:creationId xmlns:a16="http://schemas.microsoft.com/office/drawing/2014/main" id="{258E82AC-DB42-9200-D486-D613946688DB}"/>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529" name="Rectangle 139">
                    <a:extLst>
                      <a:ext uri="{FF2B5EF4-FFF2-40B4-BE49-F238E27FC236}">
                        <a16:creationId xmlns:a16="http://schemas.microsoft.com/office/drawing/2014/main" id="{299189BE-6FA2-B79F-6EDB-6D8730EFBE94}"/>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grpSp>
            <p:nvGrpSpPr>
              <p:cNvPr id="60516" name="Group 140">
                <a:extLst>
                  <a:ext uri="{FF2B5EF4-FFF2-40B4-BE49-F238E27FC236}">
                    <a16:creationId xmlns:a16="http://schemas.microsoft.com/office/drawing/2014/main" id="{1597B32D-3CF2-896C-57FD-8CB9D16CFB48}"/>
                  </a:ext>
                </a:extLst>
              </p:cNvPr>
              <p:cNvGrpSpPr>
                <a:grpSpLocks/>
              </p:cNvGrpSpPr>
              <p:nvPr>
                <p:custDataLst>
                  <p:tags r:id="rId25"/>
                </p:custDataLst>
              </p:nvPr>
            </p:nvGrpSpPr>
            <p:grpSpPr bwMode="auto">
              <a:xfrm>
                <a:off x="860" y="3427"/>
                <a:ext cx="146" cy="48"/>
                <a:chOff x="478" y="3360"/>
                <a:chExt cx="146" cy="48"/>
              </a:xfrm>
            </p:grpSpPr>
            <p:grpSp>
              <p:nvGrpSpPr>
                <p:cNvPr id="60518" name="Group 141">
                  <a:extLst>
                    <a:ext uri="{FF2B5EF4-FFF2-40B4-BE49-F238E27FC236}">
                      <a16:creationId xmlns:a16="http://schemas.microsoft.com/office/drawing/2014/main" id="{AE42ED49-A196-D0C7-C297-CD7A850CFDCF}"/>
                    </a:ext>
                  </a:extLst>
                </p:cNvPr>
                <p:cNvGrpSpPr>
                  <a:grpSpLocks/>
                </p:cNvGrpSpPr>
                <p:nvPr/>
              </p:nvGrpSpPr>
              <p:grpSpPr bwMode="auto">
                <a:xfrm>
                  <a:off x="480" y="3360"/>
                  <a:ext cx="144" cy="48"/>
                  <a:chOff x="2160" y="2736"/>
                  <a:chExt cx="144" cy="48"/>
                </a:xfrm>
              </p:grpSpPr>
              <p:sp>
                <p:nvSpPr>
                  <p:cNvPr id="60521" name="Rectangle 142">
                    <a:extLst>
                      <a:ext uri="{FF2B5EF4-FFF2-40B4-BE49-F238E27FC236}">
                        <a16:creationId xmlns:a16="http://schemas.microsoft.com/office/drawing/2014/main" id="{F642B946-005F-B52A-D657-E6B411E2AF24}"/>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522" name="Oval 143">
                    <a:extLst>
                      <a:ext uri="{FF2B5EF4-FFF2-40B4-BE49-F238E27FC236}">
                        <a16:creationId xmlns:a16="http://schemas.microsoft.com/office/drawing/2014/main" id="{E6D73DD8-48AF-404B-EA1D-FD041B4A99CD}"/>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519" name="Line 144">
                  <a:extLst>
                    <a:ext uri="{FF2B5EF4-FFF2-40B4-BE49-F238E27FC236}">
                      <a16:creationId xmlns:a16="http://schemas.microsoft.com/office/drawing/2014/main" id="{BFDB312E-9945-7258-077C-76ED0A8D61B7}"/>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520" name="Line 145">
                  <a:extLst>
                    <a:ext uri="{FF2B5EF4-FFF2-40B4-BE49-F238E27FC236}">
                      <a16:creationId xmlns:a16="http://schemas.microsoft.com/office/drawing/2014/main" id="{4B2C1375-D60E-430F-836F-D82810E81B6C}"/>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517" name="Text Box 146">
                <a:extLst>
                  <a:ext uri="{FF2B5EF4-FFF2-40B4-BE49-F238E27FC236}">
                    <a16:creationId xmlns:a16="http://schemas.microsoft.com/office/drawing/2014/main" id="{B413BBCB-7867-C4F8-54C0-5768C2BE5807}"/>
                  </a:ext>
                </a:extLst>
              </p:cNvPr>
              <p:cNvSpPr txBox="1">
                <a:spLocks noChangeArrowheads="1"/>
              </p:cNvSpPr>
              <p:nvPr>
                <p:custDataLst>
                  <p:tags r:id="rId26"/>
                </p:custDataLst>
              </p:nvPr>
            </p:nvSpPr>
            <p:spPr bwMode="gray">
              <a:xfrm>
                <a:off x="1148" y="3523"/>
                <a:ext cx="38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Finished</a:t>
                </a:r>
              </a:p>
              <a:p>
                <a:r>
                  <a:rPr lang="en-US" altLang="nb-NO" sz="900">
                    <a:solidFill>
                      <a:schemeClr val="tx1"/>
                    </a:solidFill>
                    <a:latin typeface="Arial" panose="020B0604020202020204" pitchFamily="34" charset="0"/>
                    <a:ea typeface="ＭＳ Ｐゴシック" panose="020B0600070205080204" pitchFamily="34" charset="-128"/>
                  </a:rPr>
                  <a:t>product</a:t>
                </a:r>
              </a:p>
            </p:txBody>
          </p:sp>
        </p:grpSp>
      </p:grpSp>
      <p:sp>
        <p:nvSpPr>
          <p:cNvPr id="60419" name="Text Box 147">
            <a:extLst>
              <a:ext uri="{FF2B5EF4-FFF2-40B4-BE49-F238E27FC236}">
                <a16:creationId xmlns:a16="http://schemas.microsoft.com/office/drawing/2014/main" id="{6381139D-E345-9360-362D-F632DF60BCF0}"/>
              </a:ext>
            </a:extLst>
          </p:cNvPr>
          <p:cNvSpPr txBox="1">
            <a:spLocks noChangeArrowheads="1"/>
          </p:cNvSpPr>
          <p:nvPr>
            <p:custDataLst>
              <p:tags r:id="rId2"/>
            </p:custDataLst>
          </p:nvPr>
        </p:nvSpPr>
        <p:spPr bwMode="gray">
          <a:xfrm>
            <a:off x="4318000" y="3582988"/>
            <a:ext cx="22621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Kontinuerlig flyt</a:t>
            </a:r>
          </a:p>
        </p:txBody>
      </p:sp>
      <p:grpSp>
        <p:nvGrpSpPr>
          <p:cNvPr id="60420" name="Group 148">
            <a:extLst>
              <a:ext uri="{FF2B5EF4-FFF2-40B4-BE49-F238E27FC236}">
                <a16:creationId xmlns:a16="http://schemas.microsoft.com/office/drawing/2014/main" id="{E6D16162-2032-C9BA-A669-479EAF4A2CF4}"/>
              </a:ext>
            </a:extLst>
          </p:cNvPr>
          <p:cNvGrpSpPr>
            <a:grpSpLocks/>
          </p:cNvGrpSpPr>
          <p:nvPr>
            <p:custDataLst>
              <p:tags r:id="rId3"/>
            </p:custDataLst>
          </p:nvPr>
        </p:nvGrpSpPr>
        <p:grpSpPr bwMode="auto">
          <a:xfrm>
            <a:off x="4289425" y="5807075"/>
            <a:ext cx="5419725" cy="1217613"/>
            <a:chOff x="2619" y="2635"/>
            <a:chExt cx="2352" cy="528"/>
          </a:xfrm>
        </p:grpSpPr>
        <p:grpSp>
          <p:nvGrpSpPr>
            <p:cNvPr id="60427" name="Group 149">
              <a:extLst>
                <a:ext uri="{FF2B5EF4-FFF2-40B4-BE49-F238E27FC236}">
                  <a16:creationId xmlns:a16="http://schemas.microsoft.com/office/drawing/2014/main" id="{6246E7B4-C383-1DE9-295A-34E07531E51B}"/>
                </a:ext>
              </a:extLst>
            </p:cNvPr>
            <p:cNvGrpSpPr>
              <a:grpSpLocks/>
            </p:cNvGrpSpPr>
            <p:nvPr/>
          </p:nvGrpSpPr>
          <p:grpSpPr bwMode="auto">
            <a:xfrm>
              <a:off x="3531" y="2635"/>
              <a:ext cx="384" cy="528"/>
              <a:chOff x="4080" y="3072"/>
              <a:chExt cx="384" cy="528"/>
            </a:xfrm>
          </p:grpSpPr>
          <p:sp>
            <p:nvSpPr>
              <p:cNvPr id="60494" name="AutoShape 150">
                <a:extLst>
                  <a:ext uri="{FF2B5EF4-FFF2-40B4-BE49-F238E27FC236}">
                    <a16:creationId xmlns:a16="http://schemas.microsoft.com/office/drawing/2014/main" id="{EA66EC92-1D03-B4FA-95A6-6333948259D2}"/>
                  </a:ext>
                </a:extLst>
              </p:cNvPr>
              <p:cNvSpPr>
                <a:spLocks noChangeArrowheads="1"/>
              </p:cNvSpPr>
              <p:nvPr/>
            </p:nvSpPr>
            <p:spPr bwMode="gray">
              <a:xfrm rot="1900941" flipH="1">
                <a:off x="4272" y="3216"/>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495" name="AutoShape 151">
                <a:extLst>
                  <a:ext uri="{FF2B5EF4-FFF2-40B4-BE49-F238E27FC236}">
                    <a16:creationId xmlns:a16="http://schemas.microsoft.com/office/drawing/2014/main" id="{189CC14C-597B-032C-E1CB-19AB3C506162}"/>
                  </a:ext>
                </a:extLst>
              </p:cNvPr>
              <p:cNvSpPr>
                <a:spLocks noChangeArrowheads="1"/>
              </p:cNvSpPr>
              <p:nvPr/>
            </p:nvSpPr>
            <p:spPr bwMode="gray">
              <a:xfrm rot="-1900941">
                <a:off x="4080" y="3216"/>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496" name="Oval 152">
                <a:extLst>
                  <a:ext uri="{FF2B5EF4-FFF2-40B4-BE49-F238E27FC236}">
                    <a16:creationId xmlns:a16="http://schemas.microsoft.com/office/drawing/2014/main" id="{DDA5DA54-2C38-0E6B-8107-05F9635ED1FD}"/>
                  </a:ext>
                </a:extLst>
              </p:cNvPr>
              <p:cNvSpPr>
                <a:spLocks noChangeArrowheads="1"/>
              </p:cNvSpPr>
              <p:nvPr/>
            </p:nvSpPr>
            <p:spPr bwMode="gray">
              <a:xfrm>
                <a:off x="4128" y="3216"/>
                <a:ext cx="288" cy="38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97" name="Oval 153">
                <a:extLst>
                  <a:ext uri="{FF2B5EF4-FFF2-40B4-BE49-F238E27FC236}">
                    <a16:creationId xmlns:a16="http://schemas.microsoft.com/office/drawing/2014/main" id="{2372563E-68F1-60F1-6D67-DFEC4B925B63}"/>
                  </a:ext>
                </a:extLst>
              </p:cNvPr>
              <p:cNvSpPr>
                <a:spLocks noChangeArrowheads="1"/>
              </p:cNvSpPr>
              <p:nvPr/>
            </p:nvSpPr>
            <p:spPr bwMode="gray">
              <a:xfrm>
                <a:off x="4176" y="3072"/>
                <a:ext cx="192" cy="14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28" name="Group 154">
              <a:extLst>
                <a:ext uri="{FF2B5EF4-FFF2-40B4-BE49-F238E27FC236}">
                  <a16:creationId xmlns:a16="http://schemas.microsoft.com/office/drawing/2014/main" id="{9A48A582-3E2A-34FF-A04A-04B7CD82C43D}"/>
                </a:ext>
              </a:extLst>
            </p:cNvPr>
            <p:cNvGrpSpPr>
              <a:grpSpLocks/>
            </p:cNvGrpSpPr>
            <p:nvPr/>
          </p:nvGrpSpPr>
          <p:grpSpPr bwMode="auto">
            <a:xfrm>
              <a:off x="4107" y="2635"/>
              <a:ext cx="384" cy="528"/>
              <a:chOff x="4080" y="3072"/>
              <a:chExt cx="384" cy="528"/>
            </a:xfrm>
          </p:grpSpPr>
          <p:sp>
            <p:nvSpPr>
              <p:cNvPr id="60490" name="AutoShape 155">
                <a:extLst>
                  <a:ext uri="{FF2B5EF4-FFF2-40B4-BE49-F238E27FC236}">
                    <a16:creationId xmlns:a16="http://schemas.microsoft.com/office/drawing/2014/main" id="{782D3D15-9132-A36B-F8DD-795671EAEE8B}"/>
                  </a:ext>
                </a:extLst>
              </p:cNvPr>
              <p:cNvSpPr>
                <a:spLocks noChangeArrowheads="1"/>
              </p:cNvSpPr>
              <p:nvPr/>
            </p:nvSpPr>
            <p:spPr bwMode="gray">
              <a:xfrm rot="1900941" flipH="1">
                <a:off x="4272" y="3216"/>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491" name="AutoShape 156">
                <a:extLst>
                  <a:ext uri="{FF2B5EF4-FFF2-40B4-BE49-F238E27FC236}">
                    <a16:creationId xmlns:a16="http://schemas.microsoft.com/office/drawing/2014/main" id="{A1D8C9A9-9DEC-C20F-6E6B-5285A2D9C0B8}"/>
                  </a:ext>
                </a:extLst>
              </p:cNvPr>
              <p:cNvSpPr>
                <a:spLocks noChangeArrowheads="1"/>
              </p:cNvSpPr>
              <p:nvPr/>
            </p:nvSpPr>
            <p:spPr bwMode="gray">
              <a:xfrm rot="-1900941">
                <a:off x="4080" y="3216"/>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492" name="Oval 157">
                <a:extLst>
                  <a:ext uri="{FF2B5EF4-FFF2-40B4-BE49-F238E27FC236}">
                    <a16:creationId xmlns:a16="http://schemas.microsoft.com/office/drawing/2014/main" id="{216A0861-84C3-C687-8C7E-2876C32B6B5B}"/>
                  </a:ext>
                </a:extLst>
              </p:cNvPr>
              <p:cNvSpPr>
                <a:spLocks noChangeArrowheads="1"/>
              </p:cNvSpPr>
              <p:nvPr/>
            </p:nvSpPr>
            <p:spPr bwMode="gray">
              <a:xfrm>
                <a:off x="4128" y="3216"/>
                <a:ext cx="288" cy="38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93" name="Oval 158">
                <a:extLst>
                  <a:ext uri="{FF2B5EF4-FFF2-40B4-BE49-F238E27FC236}">
                    <a16:creationId xmlns:a16="http://schemas.microsoft.com/office/drawing/2014/main" id="{B02ED7AC-1BC7-AD76-7014-CE6566CCC6C1}"/>
                  </a:ext>
                </a:extLst>
              </p:cNvPr>
              <p:cNvSpPr>
                <a:spLocks noChangeArrowheads="1"/>
              </p:cNvSpPr>
              <p:nvPr/>
            </p:nvSpPr>
            <p:spPr bwMode="gray">
              <a:xfrm>
                <a:off x="4176" y="3072"/>
                <a:ext cx="192" cy="14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29" name="Group 159">
              <a:extLst>
                <a:ext uri="{FF2B5EF4-FFF2-40B4-BE49-F238E27FC236}">
                  <a16:creationId xmlns:a16="http://schemas.microsoft.com/office/drawing/2014/main" id="{C139D5DC-3362-7473-6E03-9497593A4BB0}"/>
                </a:ext>
              </a:extLst>
            </p:cNvPr>
            <p:cNvGrpSpPr>
              <a:grpSpLocks/>
            </p:cNvGrpSpPr>
            <p:nvPr/>
          </p:nvGrpSpPr>
          <p:grpSpPr bwMode="auto">
            <a:xfrm>
              <a:off x="3003" y="2635"/>
              <a:ext cx="384" cy="528"/>
              <a:chOff x="4080" y="3072"/>
              <a:chExt cx="384" cy="528"/>
            </a:xfrm>
          </p:grpSpPr>
          <p:sp>
            <p:nvSpPr>
              <p:cNvPr id="60486" name="AutoShape 160">
                <a:extLst>
                  <a:ext uri="{FF2B5EF4-FFF2-40B4-BE49-F238E27FC236}">
                    <a16:creationId xmlns:a16="http://schemas.microsoft.com/office/drawing/2014/main" id="{931EC5C0-DC9E-D8F3-4F9C-9BB4D4D6B819}"/>
                  </a:ext>
                </a:extLst>
              </p:cNvPr>
              <p:cNvSpPr>
                <a:spLocks noChangeArrowheads="1"/>
              </p:cNvSpPr>
              <p:nvPr/>
            </p:nvSpPr>
            <p:spPr bwMode="gray">
              <a:xfrm rot="1900941" flipH="1">
                <a:off x="4272" y="3216"/>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487" name="AutoShape 161">
                <a:extLst>
                  <a:ext uri="{FF2B5EF4-FFF2-40B4-BE49-F238E27FC236}">
                    <a16:creationId xmlns:a16="http://schemas.microsoft.com/office/drawing/2014/main" id="{5C3D2810-EAE6-ACFC-7BAA-720E224D697B}"/>
                  </a:ext>
                </a:extLst>
              </p:cNvPr>
              <p:cNvSpPr>
                <a:spLocks noChangeArrowheads="1"/>
              </p:cNvSpPr>
              <p:nvPr/>
            </p:nvSpPr>
            <p:spPr bwMode="gray">
              <a:xfrm rot="-1900941">
                <a:off x="4080" y="3216"/>
                <a:ext cx="192"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lIns="93296" tIns="46648" rIns="93296" bIns="46648" anchor="ctr"/>
              <a:lstStyle/>
              <a:p>
                <a:endParaRPr lang="nb-NO"/>
              </a:p>
            </p:txBody>
          </p:sp>
          <p:sp>
            <p:nvSpPr>
              <p:cNvPr id="60488" name="Oval 162">
                <a:extLst>
                  <a:ext uri="{FF2B5EF4-FFF2-40B4-BE49-F238E27FC236}">
                    <a16:creationId xmlns:a16="http://schemas.microsoft.com/office/drawing/2014/main" id="{28619CFF-6925-ADAE-A555-74F4F3B7FFA8}"/>
                  </a:ext>
                </a:extLst>
              </p:cNvPr>
              <p:cNvSpPr>
                <a:spLocks noChangeArrowheads="1"/>
              </p:cNvSpPr>
              <p:nvPr/>
            </p:nvSpPr>
            <p:spPr bwMode="gray">
              <a:xfrm>
                <a:off x="4128" y="3216"/>
                <a:ext cx="288" cy="38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89" name="Oval 163">
                <a:extLst>
                  <a:ext uri="{FF2B5EF4-FFF2-40B4-BE49-F238E27FC236}">
                    <a16:creationId xmlns:a16="http://schemas.microsoft.com/office/drawing/2014/main" id="{A178C8ED-8014-15A1-B7CC-A602E8B09DFA}"/>
                  </a:ext>
                </a:extLst>
              </p:cNvPr>
              <p:cNvSpPr>
                <a:spLocks noChangeArrowheads="1"/>
              </p:cNvSpPr>
              <p:nvPr/>
            </p:nvSpPr>
            <p:spPr bwMode="gray">
              <a:xfrm>
                <a:off x="4176" y="3072"/>
                <a:ext cx="192" cy="144"/>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430" name="Rectangle 164">
              <a:extLst>
                <a:ext uri="{FF2B5EF4-FFF2-40B4-BE49-F238E27FC236}">
                  <a16:creationId xmlns:a16="http://schemas.microsoft.com/office/drawing/2014/main" id="{1697ABE8-C720-51AE-51CD-E06B7119CC89}"/>
                </a:ext>
              </a:extLst>
            </p:cNvPr>
            <p:cNvSpPr>
              <a:spLocks noChangeArrowheads="1"/>
            </p:cNvSpPr>
            <p:nvPr/>
          </p:nvSpPr>
          <p:spPr bwMode="gray">
            <a:xfrm>
              <a:off x="2955" y="2923"/>
              <a:ext cx="1584" cy="240"/>
            </a:xfrm>
            <a:prstGeom prst="rect">
              <a:avLst/>
            </a:prstGeom>
            <a:solidFill>
              <a:schemeClr val="accent2"/>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nvGrpSpPr>
            <p:cNvPr id="60431" name="Group 165">
              <a:extLst>
                <a:ext uri="{FF2B5EF4-FFF2-40B4-BE49-F238E27FC236}">
                  <a16:creationId xmlns:a16="http://schemas.microsoft.com/office/drawing/2014/main" id="{185F543D-0F0C-6BAE-3B56-1B20241FA298}"/>
                </a:ext>
              </a:extLst>
            </p:cNvPr>
            <p:cNvGrpSpPr>
              <a:grpSpLocks/>
            </p:cNvGrpSpPr>
            <p:nvPr/>
          </p:nvGrpSpPr>
          <p:grpSpPr bwMode="auto">
            <a:xfrm>
              <a:off x="2619" y="2875"/>
              <a:ext cx="288" cy="288"/>
              <a:chOff x="1152" y="2640"/>
              <a:chExt cx="288" cy="288"/>
            </a:xfrm>
          </p:grpSpPr>
          <p:sp>
            <p:nvSpPr>
              <p:cNvPr id="60480" name="Rectangle 166">
                <a:extLst>
                  <a:ext uri="{FF2B5EF4-FFF2-40B4-BE49-F238E27FC236}">
                    <a16:creationId xmlns:a16="http://schemas.microsoft.com/office/drawing/2014/main" id="{D45B6984-7815-D40A-9D04-F14D26DCE20B}"/>
                  </a:ext>
                </a:extLst>
              </p:cNvPr>
              <p:cNvSpPr>
                <a:spLocks noChangeArrowheads="1"/>
              </p:cNvSpPr>
              <p:nvPr/>
            </p:nvSpPr>
            <p:spPr bwMode="gray">
              <a:xfrm>
                <a:off x="1152" y="2736"/>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81" name="Text Box 167">
                <a:extLst>
                  <a:ext uri="{FF2B5EF4-FFF2-40B4-BE49-F238E27FC236}">
                    <a16:creationId xmlns:a16="http://schemas.microsoft.com/office/drawing/2014/main" id="{82E94736-3972-1BC0-579D-5DB43F7CA01C}"/>
                  </a:ext>
                </a:extLst>
              </p:cNvPr>
              <p:cNvSpPr txBox="1">
                <a:spLocks noChangeArrowheads="1"/>
              </p:cNvSpPr>
              <p:nvPr/>
            </p:nvSpPr>
            <p:spPr bwMode="gray">
              <a:xfrm>
                <a:off x="1166" y="2784"/>
                <a:ext cx="26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Material</a:t>
                </a:r>
              </a:p>
            </p:txBody>
          </p:sp>
          <p:sp>
            <p:nvSpPr>
              <p:cNvPr id="60482" name="Rectangle 168">
                <a:extLst>
                  <a:ext uri="{FF2B5EF4-FFF2-40B4-BE49-F238E27FC236}">
                    <a16:creationId xmlns:a16="http://schemas.microsoft.com/office/drawing/2014/main" id="{73EBBA9B-35ED-024E-C94D-4826C8887926}"/>
                  </a:ext>
                </a:extLst>
              </p:cNvPr>
              <p:cNvSpPr>
                <a:spLocks noChangeArrowheads="1"/>
              </p:cNvSpPr>
              <p:nvPr/>
            </p:nvSpPr>
            <p:spPr bwMode="gray">
              <a:xfrm>
                <a:off x="1152" y="2688"/>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83" name="Oval 169">
                <a:extLst>
                  <a:ext uri="{FF2B5EF4-FFF2-40B4-BE49-F238E27FC236}">
                    <a16:creationId xmlns:a16="http://schemas.microsoft.com/office/drawing/2014/main" id="{D61AF12B-00F8-26A7-3049-DAEC0224B585}"/>
                  </a:ext>
                </a:extLst>
              </p:cNvPr>
              <p:cNvSpPr>
                <a:spLocks noChangeArrowheads="1"/>
              </p:cNvSpPr>
              <p:nvPr/>
            </p:nvSpPr>
            <p:spPr bwMode="gray">
              <a:xfrm>
                <a:off x="1392" y="2688"/>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84" name="Oval 170">
                <a:extLst>
                  <a:ext uri="{FF2B5EF4-FFF2-40B4-BE49-F238E27FC236}">
                    <a16:creationId xmlns:a16="http://schemas.microsoft.com/office/drawing/2014/main" id="{08FE8A48-4BEF-7CFC-7D43-87A4FE38B3B2}"/>
                  </a:ext>
                </a:extLst>
              </p:cNvPr>
              <p:cNvSpPr>
                <a:spLocks noChangeArrowheads="1"/>
              </p:cNvSpPr>
              <p:nvPr/>
            </p:nvSpPr>
            <p:spPr bwMode="gray">
              <a:xfrm>
                <a:off x="1344" y="2688"/>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85" name="Rectangle 171">
                <a:extLst>
                  <a:ext uri="{FF2B5EF4-FFF2-40B4-BE49-F238E27FC236}">
                    <a16:creationId xmlns:a16="http://schemas.microsoft.com/office/drawing/2014/main" id="{10F361F5-78CB-5DB4-7109-46A3733646D2}"/>
                  </a:ext>
                </a:extLst>
              </p:cNvPr>
              <p:cNvSpPr>
                <a:spLocks noChangeArrowheads="1"/>
              </p:cNvSpPr>
              <p:nvPr/>
            </p:nvSpPr>
            <p:spPr bwMode="gray">
              <a:xfrm>
                <a:off x="1200" y="2640"/>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32" name="Group 172">
              <a:extLst>
                <a:ext uri="{FF2B5EF4-FFF2-40B4-BE49-F238E27FC236}">
                  <a16:creationId xmlns:a16="http://schemas.microsoft.com/office/drawing/2014/main" id="{2AB354AE-9BBE-4EDA-E185-FCAFD537D3B0}"/>
                </a:ext>
              </a:extLst>
            </p:cNvPr>
            <p:cNvGrpSpPr>
              <a:grpSpLocks/>
            </p:cNvGrpSpPr>
            <p:nvPr/>
          </p:nvGrpSpPr>
          <p:grpSpPr bwMode="auto">
            <a:xfrm>
              <a:off x="4587" y="2827"/>
              <a:ext cx="384" cy="336"/>
              <a:chOff x="2016" y="3936"/>
              <a:chExt cx="384" cy="336"/>
            </a:xfrm>
          </p:grpSpPr>
          <p:sp>
            <p:nvSpPr>
              <p:cNvPr id="60447" name="Rectangle 173">
                <a:extLst>
                  <a:ext uri="{FF2B5EF4-FFF2-40B4-BE49-F238E27FC236}">
                    <a16:creationId xmlns:a16="http://schemas.microsoft.com/office/drawing/2014/main" id="{90312B49-9B66-6641-AEF8-863882C55AD6}"/>
                  </a:ext>
                </a:extLst>
              </p:cNvPr>
              <p:cNvSpPr>
                <a:spLocks noChangeArrowheads="1"/>
              </p:cNvSpPr>
              <p:nvPr/>
            </p:nvSpPr>
            <p:spPr bwMode="gray">
              <a:xfrm>
                <a:off x="2016" y="4080"/>
                <a:ext cx="288" cy="192"/>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nvGrpSpPr>
              <p:cNvPr id="60448" name="Group 174">
                <a:extLst>
                  <a:ext uri="{FF2B5EF4-FFF2-40B4-BE49-F238E27FC236}">
                    <a16:creationId xmlns:a16="http://schemas.microsoft.com/office/drawing/2014/main" id="{625FA5ED-854C-86CC-C6C3-B11203C5011A}"/>
                  </a:ext>
                </a:extLst>
              </p:cNvPr>
              <p:cNvGrpSpPr>
                <a:grpSpLocks/>
              </p:cNvGrpSpPr>
              <p:nvPr/>
            </p:nvGrpSpPr>
            <p:grpSpPr bwMode="auto">
              <a:xfrm>
                <a:off x="2016" y="4032"/>
                <a:ext cx="192" cy="48"/>
                <a:chOff x="384" y="3600"/>
                <a:chExt cx="192" cy="48"/>
              </a:xfrm>
            </p:grpSpPr>
            <p:grpSp>
              <p:nvGrpSpPr>
                <p:cNvPr id="60473" name="Group 175">
                  <a:extLst>
                    <a:ext uri="{FF2B5EF4-FFF2-40B4-BE49-F238E27FC236}">
                      <a16:creationId xmlns:a16="http://schemas.microsoft.com/office/drawing/2014/main" id="{71C0FF73-602C-08C4-9375-53BD7AA4346C}"/>
                    </a:ext>
                  </a:extLst>
                </p:cNvPr>
                <p:cNvGrpSpPr>
                  <a:grpSpLocks/>
                </p:cNvGrpSpPr>
                <p:nvPr/>
              </p:nvGrpSpPr>
              <p:grpSpPr bwMode="auto">
                <a:xfrm>
                  <a:off x="384" y="3600"/>
                  <a:ext cx="146" cy="48"/>
                  <a:chOff x="478" y="3360"/>
                  <a:chExt cx="146" cy="48"/>
                </a:xfrm>
              </p:grpSpPr>
              <p:grpSp>
                <p:nvGrpSpPr>
                  <p:cNvPr id="60475" name="Group 176">
                    <a:extLst>
                      <a:ext uri="{FF2B5EF4-FFF2-40B4-BE49-F238E27FC236}">
                        <a16:creationId xmlns:a16="http://schemas.microsoft.com/office/drawing/2014/main" id="{EDD12061-F906-3644-9EA1-458A26493ADE}"/>
                      </a:ext>
                    </a:extLst>
                  </p:cNvPr>
                  <p:cNvGrpSpPr>
                    <a:grpSpLocks/>
                  </p:cNvGrpSpPr>
                  <p:nvPr/>
                </p:nvGrpSpPr>
                <p:grpSpPr bwMode="auto">
                  <a:xfrm>
                    <a:off x="480" y="3360"/>
                    <a:ext cx="144" cy="48"/>
                    <a:chOff x="2160" y="2736"/>
                    <a:chExt cx="144" cy="48"/>
                  </a:xfrm>
                </p:grpSpPr>
                <p:sp>
                  <p:nvSpPr>
                    <p:cNvPr id="60478" name="Rectangle 177">
                      <a:extLst>
                        <a:ext uri="{FF2B5EF4-FFF2-40B4-BE49-F238E27FC236}">
                          <a16:creationId xmlns:a16="http://schemas.microsoft.com/office/drawing/2014/main" id="{4C139AD8-E879-4C95-869E-407C5A4103A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79" name="Oval 178">
                      <a:extLst>
                        <a:ext uri="{FF2B5EF4-FFF2-40B4-BE49-F238E27FC236}">
                          <a16:creationId xmlns:a16="http://schemas.microsoft.com/office/drawing/2014/main" id="{B44ED7C1-3489-DCC5-5AEA-A686B025C3E4}"/>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476" name="Line 179">
                    <a:extLst>
                      <a:ext uri="{FF2B5EF4-FFF2-40B4-BE49-F238E27FC236}">
                        <a16:creationId xmlns:a16="http://schemas.microsoft.com/office/drawing/2014/main" id="{CA5544EE-39D6-FCAE-774D-B16FD1925E2E}"/>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477" name="Line 180">
                    <a:extLst>
                      <a:ext uri="{FF2B5EF4-FFF2-40B4-BE49-F238E27FC236}">
                        <a16:creationId xmlns:a16="http://schemas.microsoft.com/office/drawing/2014/main" id="{4E0FDD4B-5FFE-704B-70A5-EC1E56CE4CFA}"/>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474" name="Rectangle 181">
                  <a:extLst>
                    <a:ext uri="{FF2B5EF4-FFF2-40B4-BE49-F238E27FC236}">
                      <a16:creationId xmlns:a16="http://schemas.microsoft.com/office/drawing/2014/main" id="{989CAB2A-8C0D-093A-486B-21BF51D6E000}"/>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49" name="Group 182">
                <a:extLst>
                  <a:ext uri="{FF2B5EF4-FFF2-40B4-BE49-F238E27FC236}">
                    <a16:creationId xmlns:a16="http://schemas.microsoft.com/office/drawing/2014/main" id="{885A1121-9F8A-7B02-E248-290215EEE4F7}"/>
                  </a:ext>
                </a:extLst>
              </p:cNvPr>
              <p:cNvGrpSpPr>
                <a:grpSpLocks/>
              </p:cNvGrpSpPr>
              <p:nvPr/>
            </p:nvGrpSpPr>
            <p:grpSpPr bwMode="auto">
              <a:xfrm>
                <a:off x="2208" y="4032"/>
                <a:ext cx="192" cy="48"/>
                <a:chOff x="384" y="3600"/>
                <a:chExt cx="192" cy="48"/>
              </a:xfrm>
            </p:grpSpPr>
            <p:grpSp>
              <p:nvGrpSpPr>
                <p:cNvPr id="60466" name="Group 183">
                  <a:extLst>
                    <a:ext uri="{FF2B5EF4-FFF2-40B4-BE49-F238E27FC236}">
                      <a16:creationId xmlns:a16="http://schemas.microsoft.com/office/drawing/2014/main" id="{1C75A93E-9922-590F-EF9A-54E1D08DD88D}"/>
                    </a:ext>
                  </a:extLst>
                </p:cNvPr>
                <p:cNvGrpSpPr>
                  <a:grpSpLocks/>
                </p:cNvGrpSpPr>
                <p:nvPr/>
              </p:nvGrpSpPr>
              <p:grpSpPr bwMode="auto">
                <a:xfrm>
                  <a:off x="384" y="3600"/>
                  <a:ext cx="146" cy="48"/>
                  <a:chOff x="478" y="3360"/>
                  <a:chExt cx="146" cy="48"/>
                </a:xfrm>
              </p:grpSpPr>
              <p:grpSp>
                <p:nvGrpSpPr>
                  <p:cNvPr id="60468" name="Group 184">
                    <a:extLst>
                      <a:ext uri="{FF2B5EF4-FFF2-40B4-BE49-F238E27FC236}">
                        <a16:creationId xmlns:a16="http://schemas.microsoft.com/office/drawing/2014/main" id="{A0744B95-F481-CC08-FD5A-E0C2D5E32577}"/>
                      </a:ext>
                    </a:extLst>
                  </p:cNvPr>
                  <p:cNvGrpSpPr>
                    <a:grpSpLocks/>
                  </p:cNvGrpSpPr>
                  <p:nvPr/>
                </p:nvGrpSpPr>
                <p:grpSpPr bwMode="auto">
                  <a:xfrm>
                    <a:off x="480" y="3360"/>
                    <a:ext cx="144" cy="48"/>
                    <a:chOff x="2160" y="2736"/>
                    <a:chExt cx="144" cy="48"/>
                  </a:xfrm>
                </p:grpSpPr>
                <p:sp>
                  <p:nvSpPr>
                    <p:cNvPr id="60471" name="Rectangle 185">
                      <a:extLst>
                        <a:ext uri="{FF2B5EF4-FFF2-40B4-BE49-F238E27FC236}">
                          <a16:creationId xmlns:a16="http://schemas.microsoft.com/office/drawing/2014/main" id="{6EC49708-7832-D819-E533-65EE48823631}"/>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72" name="Oval 186">
                      <a:extLst>
                        <a:ext uri="{FF2B5EF4-FFF2-40B4-BE49-F238E27FC236}">
                          <a16:creationId xmlns:a16="http://schemas.microsoft.com/office/drawing/2014/main" id="{802DFE26-94E4-F335-323D-3AFD1413D954}"/>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469" name="Line 187">
                    <a:extLst>
                      <a:ext uri="{FF2B5EF4-FFF2-40B4-BE49-F238E27FC236}">
                        <a16:creationId xmlns:a16="http://schemas.microsoft.com/office/drawing/2014/main" id="{488AC47B-C93B-A692-4794-063F78A9ACEE}"/>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470" name="Line 188">
                    <a:extLst>
                      <a:ext uri="{FF2B5EF4-FFF2-40B4-BE49-F238E27FC236}">
                        <a16:creationId xmlns:a16="http://schemas.microsoft.com/office/drawing/2014/main" id="{B78239B1-3279-666D-2E45-FD53A98CEC6D}"/>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467" name="Rectangle 189">
                  <a:extLst>
                    <a:ext uri="{FF2B5EF4-FFF2-40B4-BE49-F238E27FC236}">
                      <a16:creationId xmlns:a16="http://schemas.microsoft.com/office/drawing/2014/main" id="{034B3422-B50F-E0FA-D764-69CDF6DD346C}"/>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50" name="Group 190">
                <a:extLst>
                  <a:ext uri="{FF2B5EF4-FFF2-40B4-BE49-F238E27FC236}">
                    <a16:creationId xmlns:a16="http://schemas.microsoft.com/office/drawing/2014/main" id="{2D615EA1-C099-CBFB-2C7B-154B13C03B19}"/>
                  </a:ext>
                </a:extLst>
              </p:cNvPr>
              <p:cNvGrpSpPr>
                <a:grpSpLocks/>
              </p:cNvGrpSpPr>
              <p:nvPr/>
            </p:nvGrpSpPr>
            <p:grpSpPr bwMode="auto">
              <a:xfrm>
                <a:off x="2064" y="3984"/>
                <a:ext cx="192" cy="48"/>
                <a:chOff x="384" y="3600"/>
                <a:chExt cx="192" cy="48"/>
              </a:xfrm>
            </p:grpSpPr>
            <p:grpSp>
              <p:nvGrpSpPr>
                <p:cNvPr id="60459" name="Group 191">
                  <a:extLst>
                    <a:ext uri="{FF2B5EF4-FFF2-40B4-BE49-F238E27FC236}">
                      <a16:creationId xmlns:a16="http://schemas.microsoft.com/office/drawing/2014/main" id="{6AF8A85C-33C6-A1D4-9F4D-25B60922551B}"/>
                    </a:ext>
                  </a:extLst>
                </p:cNvPr>
                <p:cNvGrpSpPr>
                  <a:grpSpLocks/>
                </p:cNvGrpSpPr>
                <p:nvPr/>
              </p:nvGrpSpPr>
              <p:grpSpPr bwMode="auto">
                <a:xfrm>
                  <a:off x="384" y="3600"/>
                  <a:ext cx="146" cy="48"/>
                  <a:chOff x="478" y="3360"/>
                  <a:chExt cx="146" cy="48"/>
                </a:xfrm>
              </p:grpSpPr>
              <p:grpSp>
                <p:nvGrpSpPr>
                  <p:cNvPr id="60461" name="Group 192">
                    <a:extLst>
                      <a:ext uri="{FF2B5EF4-FFF2-40B4-BE49-F238E27FC236}">
                        <a16:creationId xmlns:a16="http://schemas.microsoft.com/office/drawing/2014/main" id="{1B6B0D3C-4333-6873-E796-7A9BACB0FE1A}"/>
                      </a:ext>
                    </a:extLst>
                  </p:cNvPr>
                  <p:cNvGrpSpPr>
                    <a:grpSpLocks/>
                  </p:cNvGrpSpPr>
                  <p:nvPr/>
                </p:nvGrpSpPr>
                <p:grpSpPr bwMode="auto">
                  <a:xfrm>
                    <a:off x="480" y="3360"/>
                    <a:ext cx="144" cy="48"/>
                    <a:chOff x="2160" y="2736"/>
                    <a:chExt cx="144" cy="48"/>
                  </a:xfrm>
                </p:grpSpPr>
                <p:sp>
                  <p:nvSpPr>
                    <p:cNvPr id="60464" name="Rectangle 193">
                      <a:extLst>
                        <a:ext uri="{FF2B5EF4-FFF2-40B4-BE49-F238E27FC236}">
                          <a16:creationId xmlns:a16="http://schemas.microsoft.com/office/drawing/2014/main" id="{17AC43CB-68CA-9A30-8530-C52AA5B37332}"/>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65" name="Oval 194">
                      <a:extLst>
                        <a:ext uri="{FF2B5EF4-FFF2-40B4-BE49-F238E27FC236}">
                          <a16:creationId xmlns:a16="http://schemas.microsoft.com/office/drawing/2014/main" id="{08CE8979-4B4C-5B1D-A933-CAE91BCC312F}"/>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462" name="Line 195">
                    <a:extLst>
                      <a:ext uri="{FF2B5EF4-FFF2-40B4-BE49-F238E27FC236}">
                        <a16:creationId xmlns:a16="http://schemas.microsoft.com/office/drawing/2014/main" id="{C51E18EC-8223-009D-1998-D9895BF8B1B5}"/>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463" name="Line 196">
                    <a:extLst>
                      <a:ext uri="{FF2B5EF4-FFF2-40B4-BE49-F238E27FC236}">
                        <a16:creationId xmlns:a16="http://schemas.microsoft.com/office/drawing/2014/main" id="{2D5F17B9-EE00-6693-8DB2-7CBCA4D85E21}"/>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460" name="Rectangle 197">
                  <a:extLst>
                    <a:ext uri="{FF2B5EF4-FFF2-40B4-BE49-F238E27FC236}">
                      <a16:creationId xmlns:a16="http://schemas.microsoft.com/office/drawing/2014/main" id="{D477D7B7-7BDC-0C41-0986-3724DF85FD47}"/>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51" name="Group 198">
                <a:extLst>
                  <a:ext uri="{FF2B5EF4-FFF2-40B4-BE49-F238E27FC236}">
                    <a16:creationId xmlns:a16="http://schemas.microsoft.com/office/drawing/2014/main" id="{1DBB7FD8-50BA-4DDC-FFD1-AAE1C957E344}"/>
                  </a:ext>
                </a:extLst>
              </p:cNvPr>
              <p:cNvGrpSpPr>
                <a:grpSpLocks/>
              </p:cNvGrpSpPr>
              <p:nvPr/>
            </p:nvGrpSpPr>
            <p:grpSpPr bwMode="auto">
              <a:xfrm>
                <a:off x="2016" y="3936"/>
                <a:ext cx="192" cy="48"/>
                <a:chOff x="384" y="3600"/>
                <a:chExt cx="192" cy="48"/>
              </a:xfrm>
            </p:grpSpPr>
            <p:grpSp>
              <p:nvGrpSpPr>
                <p:cNvPr id="60452" name="Group 199">
                  <a:extLst>
                    <a:ext uri="{FF2B5EF4-FFF2-40B4-BE49-F238E27FC236}">
                      <a16:creationId xmlns:a16="http://schemas.microsoft.com/office/drawing/2014/main" id="{D85D1EA5-B9D2-5A3A-F7E7-3A280AB44183}"/>
                    </a:ext>
                  </a:extLst>
                </p:cNvPr>
                <p:cNvGrpSpPr>
                  <a:grpSpLocks/>
                </p:cNvGrpSpPr>
                <p:nvPr/>
              </p:nvGrpSpPr>
              <p:grpSpPr bwMode="auto">
                <a:xfrm>
                  <a:off x="384" y="3600"/>
                  <a:ext cx="146" cy="48"/>
                  <a:chOff x="478" y="3360"/>
                  <a:chExt cx="146" cy="48"/>
                </a:xfrm>
              </p:grpSpPr>
              <p:grpSp>
                <p:nvGrpSpPr>
                  <p:cNvPr id="60454" name="Group 200">
                    <a:extLst>
                      <a:ext uri="{FF2B5EF4-FFF2-40B4-BE49-F238E27FC236}">
                        <a16:creationId xmlns:a16="http://schemas.microsoft.com/office/drawing/2014/main" id="{9423FAF9-9D9F-1C56-D92C-358F7E4E7896}"/>
                      </a:ext>
                    </a:extLst>
                  </p:cNvPr>
                  <p:cNvGrpSpPr>
                    <a:grpSpLocks/>
                  </p:cNvGrpSpPr>
                  <p:nvPr/>
                </p:nvGrpSpPr>
                <p:grpSpPr bwMode="auto">
                  <a:xfrm>
                    <a:off x="480" y="3360"/>
                    <a:ext cx="144" cy="48"/>
                    <a:chOff x="2160" y="2736"/>
                    <a:chExt cx="144" cy="48"/>
                  </a:xfrm>
                </p:grpSpPr>
                <p:sp>
                  <p:nvSpPr>
                    <p:cNvPr id="60457" name="Rectangle 201">
                      <a:extLst>
                        <a:ext uri="{FF2B5EF4-FFF2-40B4-BE49-F238E27FC236}">
                          <a16:creationId xmlns:a16="http://schemas.microsoft.com/office/drawing/2014/main" id="{75F4A296-6848-ACE8-B791-B38A57F79FF4}"/>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58" name="Oval 202">
                      <a:extLst>
                        <a:ext uri="{FF2B5EF4-FFF2-40B4-BE49-F238E27FC236}">
                          <a16:creationId xmlns:a16="http://schemas.microsoft.com/office/drawing/2014/main" id="{B6809E8F-0F86-B5CB-5313-AFAA133C9309}"/>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455" name="Line 203">
                    <a:extLst>
                      <a:ext uri="{FF2B5EF4-FFF2-40B4-BE49-F238E27FC236}">
                        <a16:creationId xmlns:a16="http://schemas.microsoft.com/office/drawing/2014/main" id="{1C934E41-A3DF-8FF4-57A5-1F6C725A2204}"/>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456" name="Line 204">
                    <a:extLst>
                      <a:ext uri="{FF2B5EF4-FFF2-40B4-BE49-F238E27FC236}">
                        <a16:creationId xmlns:a16="http://schemas.microsoft.com/office/drawing/2014/main" id="{838A8CD7-6200-014A-C270-925FE36E538C}"/>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453" name="Rectangle 205">
                  <a:extLst>
                    <a:ext uri="{FF2B5EF4-FFF2-40B4-BE49-F238E27FC236}">
                      <a16:creationId xmlns:a16="http://schemas.microsoft.com/office/drawing/2014/main" id="{54BC5AA8-5A09-891C-0B45-270E5D853844}"/>
                    </a:ext>
                  </a:extLst>
                </p:cNvPr>
                <p:cNvSpPr>
                  <a:spLocks noChangeArrowheads="1"/>
                </p:cNvSpPr>
                <p:nvPr/>
              </p:nvSpPr>
              <p:spPr bwMode="gray">
                <a:xfrm>
                  <a:off x="528" y="3600"/>
                  <a:ext cx="48"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sp>
          <p:nvSpPr>
            <p:cNvPr id="60433" name="Text Box 206">
              <a:extLst>
                <a:ext uri="{FF2B5EF4-FFF2-40B4-BE49-F238E27FC236}">
                  <a16:creationId xmlns:a16="http://schemas.microsoft.com/office/drawing/2014/main" id="{5E38F230-B97B-7811-CF0E-EE5A1F0B66DD}"/>
                </a:ext>
              </a:extLst>
            </p:cNvPr>
            <p:cNvSpPr txBox="1">
              <a:spLocks noChangeArrowheads="1"/>
            </p:cNvSpPr>
            <p:nvPr/>
          </p:nvSpPr>
          <p:spPr bwMode="gray">
            <a:xfrm>
              <a:off x="2955" y="2935"/>
              <a:ext cx="4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600" b="1">
                  <a:solidFill>
                    <a:schemeClr val="bg1"/>
                  </a:solidFill>
                  <a:latin typeface="Arial" panose="020B0604020202020204" pitchFamily="34" charset="0"/>
                  <a:ea typeface="ＭＳ Ｐゴシック" panose="020B0600070205080204" pitchFamily="34" charset="-128"/>
                </a:rPr>
                <a:t>A</a:t>
              </a:r>
            </a:p>
          </p:txBody>
        </p:sp>
        <p:sp>
          <p:nvSpPr>
            <p:cNvPr id="60434" name="Text Box 207">
              <a:extLst>
                <a:ext uri="{FF2B5EF4-FFF2-40B4-BE49-F238E27FC236}">
                  <a16:creationId xmlns:a16="http://schemas.microsoft.com/office/drawing/2014/main" id="{2F2A5FB7-637B-6053-8E1D-69C93EF1284A}"/>
                </a:ext>
              </a:extLst>
            </p:cNvPr>
            <p:cNvSpPr txBox="1">
              <a:spLocks noChangeArrowheads="1"/>
            </p:cNvSpPr>
            <p:nvPr/>
          </p:nvSpPr>
          <p:spPr bwMode="gray">
            <a:xfrm>
              <a:off x="3507" y="2935"/>
              <a:ext cx="4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600" b="1">
                  <a:solidFill>
                    <a:schemeClr val="bg1"/>
                  </a:solidFill>
                  <a:latin typeface="Arial" panose="020B0604020202020204" pitchFamily="34" charset="0"/>
                  <a:ea typeface="ＭＳ Ｐゴシック" panose="020B0600070205080204" pitchFamily="34" charset="-128"/>
                </a:rPr>
                <a:t>B</a:t>
              </a:r>
            </a:p>
          </p:txBody>
        </p:sp>
        <p:sp>
          <p:nvSpPr>
            <p:cNvPr id="60435" name="Text Box 208">
              <a:extLst>
                <a:ext uri="{FF2B5EF4-FFF2-40B4-BE49-F238E27FC236}">
                  <a16:creationId xmlns:a16="http://schemas.microsoft.com/office/drawing/2014/main" id="{9BEABA3B-0649-72C7-54B8-ADDBF19CB38A}"/>
                </a:ext>
              </a:extLst>
            </p:cNvPr>
            <p:cNvSpPr txBox="1">
              <a:spLocks noChangeArrowheads="1"/>
            </p:cNvSpPr>
            <p:nvPr/>
          </p:nvSpPr>
          <p:spPr bwMode="gray">
            <a:xfrm>
              <a:off x="4059" y="2935"/>
              <a:ext cx="48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600" b="1">
                  <a:solidFill>
                    <a:schemeClr val="bg1"/>
                  </a:solidFill>
                  <a:latin typeface="Arial" panose="020B0604020202020204" pitchFamily="34" charset="0"/>
                  <a:ea typeface="ＭＳ Ｐゴシック" panose="020B0600070205080204" pitchFamily="34" charset="-128"/>
                </a:rPr>
                <a:t>C</a:t>
              </a:r>
            </a:p>
          </p:txBody>
        </p:sp>
        <p:sp>
          <p:nvSpPr>
            <p:cNvPr id="60436" name="Rectangle 209">
              <a:extLst>
                <a:ext uri="{FF2B5EF4-FFF2-40B4-BE49-F238E27FC236}">
                  <a16:creationId xmlns:a16="http://schemas.microsoft.com/office/drawing/2014/main" id="{BECA883B-6C53-598A-DACE-BF452D6B0730}"/>
                </a:ext>
              </a:extLst>
            </p:cNvPr>
            <p:cNvSpPr>
              <a:spLocks noChangeArrowheads="1"/>
            </p:cNvSpPr>
            <p:nvPr/>
          </p:nvSpPr>
          <p:spPr bwMode="gray">
            <a:xfrm>
              <a:off x="3099" y="2875"/>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nvGrpSpPr>
            <p:cNvPr id="60437" name="Group 210">
              <a:extLst>
                <a:ext uri="{FF2B5EF4-FFF2-40B4-BE49-F238E27FC236}">
                  <a16:creationId xmlns:a16="http://schemas.microsoft.com/office/drawing/2014/main" id="{5195AFC7-663D-BF14-E000-10FF5D32F11C}"/>
                </a:ext>
              </a:extLst>
            </p:cNvPr>
            <p:cNvGrpSpPr>
              <a:grpSpLocks/>
            </p:cNvGrpSpPr>
            <p:nvPr/>
          </p:nvGrpSpPr>
          <p:grpSpPr bwMode="auto">
            <a:xfrm>
              <a:off x="3723" y="2875"/>
              <a:ext cx="144" cy="48"/>
              <a:chOff x="2160" y="2736"/>
              <a:chExt cx="144" cy="48"/>
            </a:xfrm>
          </p:grpSpPr>
          <p:sp>
            <p:nvSpPr>
              <p:cNvPr id="60445" name="Rectangle 211">
                <a:extLst>
                  <a:ext uri="{FF2B5EF4-FFF2-40B4-BE49-F238E27FC236}">
                    <a16:creationId xmlns:a16="http://schemas.microsoft.com/office/drawing/2014/main" id="{4A7A2E5C-0485-7837-9F84-5609163B0C9A}"/>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46" name="Oval 212">
                <a:extLst>
                  <a:ext uri="{FF2B5EF4-FFF2-40B4-BE49-F238E27FC236}">
                    <a16:creationId xmlns:a16="http://schemas.microsoft.com/office/drawing/2014/main" id="{523F65D7-99FC-8BF4-E7B9-E261FDB7B719}"/>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0438" name="Group 213">
              <a:extLst>
                <a:ext uri="{FF2B5EF4-FFF2-40B4-BE49-F238E27FC236}">
                  <a16:creationId xmlns:a16="http://schemas.microsoft.com/office/drawing/2014/main" id="{5231E247-3AF1-4C78-C635-D63DEFDFC5A7}"/>
                </a:ext>
              </a:extLst>
            </p:cNvPr>
            <p:cNvGrpSpPr>
              <a:grpSpLocks/>
            </p:cNvGrpSpPr>
            <p:nvPr/>
          </p:nvGrpSpPr>
          <p:grpSpPr bwMode="auto">
            <a:xfrm>
              <a:off x="4203" y="2875"/>
              <a:ext cx="146" cy="48"/>
              <a:chOff x="478" y="3360"/>
              <a:chExt cx="146" cy="48"/>
            </a:xfrm>
          </p:grpSpPr>
          <p:grpSp>
            <p:nvGrpSpPr>
              <p:cNvPr id="60440" name="Group 214">
                <a:extLst>
                  <a:ext uri="{FF2B5EF4-FFF2-40B4-BE49-F238E27FC236}">
                    <a16:creationId xmlns:a16="http://schemas.microsoft.com/office/drawing/2014/main" id="{096223BA-9E54-BD37-37E1-9FC96A17951D}"/>
                  </a:ext>
                </a:extLst>
              </p:cNvPr>
              <p:cNvGrpSpPr>
                <a:grpSpLocks/>
              </p:cNvGrpSpPr>
              <p:nvPr/>
            </p:nvGrpSpPr>
            <p:grpSpPr bwMode="auto">
              <a:xfrm>
                <a:off x="480" y="3360"/>
                <a:ext cx="144" cy="48"/>
                <a:chOff x="2160" y="2736"/>
                <a:chExt cx="144" cy="48"/>
              </a:xfrm>
            </p:grpSpPr>
            <p:sp>
              <p:nvSpPr>
                <p:cNvPr id="60443" name="Rectangle 215">
                  <a:extLst>
                    <a:ext uri="{FF2B5EF4-FFF2-40B4-BE49-F238E27FC236}">
                      <a16:creationId xmlns:a16="http://schemas.microsoft.com/office/drawing/2014/main" id="{56FD507E-BD55-34A9-412C-848968EAA78D}"/>
                    </a:ext>
                  </a:extLst>
                </p:cNvPr>
                <p:cNvSpPr>
                  <a:spLocks noChangeArrowheads="1"/>
                </p:cNvSpPr>
                <p:nvPr/>
              </p:nvSpPr>
              <p:spPr bwMode="gray">
                <a:xfrm>
                  <a:off x="2160" y="2736"/>
                  <a:ext cx="144" cy="48"/>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44" name="Oval 216">
                  <a:extLst>
                    <a:ext uri="{FF2B5EF4-FFF2-40B4-BE49-F238E27FC236}">
                      <a16:creationId xmlns:a16="http://schemas.microsoft.com/office/drawing/2014/main" id="{66379C62-AE19-B2EC-2CD4-93F4BD64A589}"/>
                    </a:ext>
                  </a:extLst>
                </p:cNvPr>
                <p:cNvSpPr>
                  <a:spLocks noChangeArrowheads="1"/>
                </p:cNvSpPr>
                <p:nvPr/>
              </p:nvSpPr>
              <p:spPr bwMode="gray">
                <a:xfrm>
                  <a:off x="2208" y="2736"/>
                  <a:ext cx="48" cy="48"/>
                </a:xfrm>
                <a:prstGeom prst="ellipse">
                  <a:avLst/>
                </a:prstGeom>
                <a:solidFill>
                  <a:schemeClr val="accent1"/>
                </a:solidFill>
                <a:ln w="9525">
                  <a:solidFill>
                    <a:schemeClr val="tx1"/>
                  </a:solidFill>
                  <a:round/>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0441" name="Line 217">
                <a:extLst>
                  <a:ext uri="{FF2B5EF4-FFF2-40B4-BE49-F238E27FC236}">
                    <a16:creationId xmlns:a16="http://schemas.microsoft.com/office/drawing/2014/main" id="{B122BB79-36F2-6583-0C19-6B151567851D}"/>
                  </a:ext>
                </a:extLst>
              </p:cNvPr>
              <p:cNvSpPr>
                <a:spLocks noChangeShapeType="1"/>
              </p:cNvSpPr>
              <p:nvPr/>
            </p:nvSpPr>
            <p:spPr bwMode="gray">
              <a:xfrm>
                <a:off x="478" y="3386"/>
                <a:ext cx="14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60442" name="Line 218">
                <a:extLst>
                  <a:ext uri="{FF2B5EF4-FFF2-40B4-BE49-F238E27FC236}">
                    <a16:creationId xmlns:a16="http://schemas.microsoft.com/office/drawing/2014/main" id="{63E2D614-D7E7-56F4-FAC2-134C2386B7BA}"/>
                  </a:ext>
                </a:extLst>
              </p:cNvPr>
              <p:cNvSpPr>
                <a:spLocks noChangeShapeType="1"/>
              </p:cNvSpPr>
              <p:nvPr/>
            </p:nvSpPr>
            <p:spPr bwMode="gray">
              <a:xfrm>
                <a:off x="550" y="3360"/>
                <a:ext cx="0" cy="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60439" name="Text Box 219">
              <a:extLst>
                <a:ext uri="{FF2B5EF4-FFF2-40B4-BE49-F238E27FC236}">
                  <a16:creationId xmlns:a16="http://schemas.microsoft.com/office/drawing/2014/main" id="{91426B27-76DA-B51B-C13F-A8885EE46E3B}"/>
                </a:ext>
              </a:extLst>
            </p:cNvPr>
            <p:cNvSpPr txBox="1">
              <a:spLocks noChangeArrowheads="1"/>
            </p:cNvSpPr>
            <p:nvPr/>
          </p:nvSpPr>
          <p:spPr bwMode="gray">
            <a:xfrm>
              <a:off x="4539" y="2971"/>
              <a:ext cx="38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900">
                  <a:solidFill>
                    <a:schemeClr val="tx1"/>
                  </a:solidFill>
                  <a:latin typeface="Arial" panose="020B0604020202020204" pitchFamily="34" charset="0"/>
                  <a:ea typeface="ＭＳ Ｐゴシック" panose="020B0600070205080204" pitchFamily="34" charset="-128"/>
                </a:rPr>
                <a:t>Finished</a:t>
              </a:r>
            </a:p>
            <a:p>
              <a:r>
                <a:rPr lang="en-US" altLang="nb-NO" sz="900">
                  <a:solidFill>
                    <a:schemeClr val="tx1"/>
                  </a:solidFill>
                  <a:latin typeface="Arial" panose="020B0604020202020204" pitchFamily="34" charset="0"/>
                  <a:ea typeface="ＭＳ Ｐゴシック" panose="020B0600070205080204" pitchFamily="34" charset="-128"/>
                </a:rPr>
                <a:t>product</a:t>
              </a:r>
            </a:p>
          </p:txBody>
        </p:sp>
      </p:grpSp>
      <p:sp>
        <p:nvSpPr>
          <p:cNvPr id="60421" name="Text Box 220">
            <a:extLst>
              <a:ext uri="{FF2B5EF4-FFF2-40B4-BE49-F238E27FC236}">
                <a16:creationId xmlns:a16="http://schemas.microsoft.com/office/drawing/2014/main" id="{FEF1B9BB-B7D6-37E9-4A97-3EAF68590219}"/>
              </a:ext>
            </a:extLst>
          </p:cNvPr>
          <p:cNvSpPr txBox="1">
            <a:spLocks noChangeArrowheads="1"/>
          </p:cNvSpPr>
          <p:nvPr>
            <p:custDataLst>
              <p:tags r:id="rId4"/>
            </p:custDataLst>
          </p:nvPr>
        </p:nvSpPr>
        <p:spPr bwMode="gray">
          <a:xfrm>
            <a:off x="600075" y="1930400"/>
            <a:ext cx="11726863" cy="1212850"/>
          </a:xfrm>
          <a:prstGeom prst="rect">
            <a:avLst/>
          </a:prstGeom>
          <a:solidFill>
            <a:schemeClr val="folHlink"/>
          </a:solidFill>
          <a:ln w="9525">
            <a:solidFill>
              <a:schemeClr val="tx1"/>
            </a:solidFill>
            <a:miter lim="800000"/>
            <a:headEnd/>
            <a:tailEnd/>
          </a:ln>
        </p:spPr>
        <p:txBody>
          <a:bodyPr lIns="66343" tIns="66343" rIns="66343" bIns="66343"/>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Kontinuerlig flyt refererer til å produsere en del om gangen, hvor hver del blir overført umiddelbart fra en prosess til den neste, uten å vente imellom. Kontinuerlig flyt er den mest effektive måten å produsere på og kan kreve mye kreativitet for å få til.</a:t>
            </a:r>
          </a:p>
        </p:txBody>
      </p:sp>
      <p:sp>
        <p:nvSpPr>
          <p:cNvPr id="60422" name="AutoShape 221">
            <a:extLst>
              <a:ext uri="{FF2B5EF4-FFF2-40B4-BE49-F238E27FC236}">
                <a16:creationId xmlns:a16="http://schemas.microsoft.com/office/drawing/2014/main" id="{3F279076-8DFF-6F00-EA0A-036D5A319567}"/>
              </a:ext>
            </a:extLst>
          </p:cNvPr>
          <p:cNvSpPr>
            <a:spLocks noChangeArrowheads="1"/>
          </p:cNvSpPr>
          <p:nvPr>
            <p:custDataLst>
              <p:tags r:id="rId5"/>
            </p:custDataLst>
          </p:nvPr>
        </p:nvSpPr>
        <p:spPr bwMode="gray">
          <a:xfrm rot="16200000" flipV="1">
            <a:off x="8553450" y="6242050"/>
            <a:ext cx="3255963" cy="354013"/>
          </a:xfrm>
          <a:prstGeom prst="triangle">
            <a:avLst>
              <a:gd name="adj" fmla="val 50000"/>
            </a:avLst>
          </a:prstGeom>
          <a:solidFill>
            <a:schemeClr val="folHlink"/>
          </a:solidFill>
          <a:ln w="9525">
            <a:solidFill>
              <a:schemeClr val="tx1"/>
            </a:solidFill>
            <a:miter lim="800000"/>
            <a:headEnd/>
            <a:tailEnd/>
          </a:ln>
        </p:spPr>
        <p:txBody>
          <a:bodyPr rot="10800000" vert="eaVert"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0423" name="Text Box 222">
            <a:extLst>
              <a:ext uri="{FF2B5EF4-FFF2-40B4-BE49-F238E27FC236}">
                <a16:creationId xmlns:a16="http://schemas.microsoft.com/office/drawing/2014/main" id="{E730B4A2-C093-F436-33C0-E723F6B727EF}"/>
              </a:ext>
            </a:extLst>
          </p:cNvPr>
          <p:cNvSpPr txBox="1">
            <a:spLocks noChangeArrowheads="1"/>
          </p:cNvSpPr>
          <p:nvPr>
            <p:custDataLst>
              <p:tags r:id="rId6"/>
            </p:custDataLst>
          </p:nvPr>
        </p:nvSpPr>
        <p:spPr bwMode="gray">
          <a:xfrm>
            <a:off x="10652125" y="5707063"/>
            <a:ext cx="20097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En-dels flyt balanserer prosessen input til output</a:t>
            </a:r>
          </a:p>
        </p:txBody>
      </p:sp>
      <p:sp>
        <p:nvSpPr>
          <p:cNvPr id="60424" name="AutoShape 223">
            <a:extLst>
              <a:ext uri="{FF2B5EF4-FFF2-40B4-BE49-F238E27FC236}">
                <a16:creationId xmlns:a16="http://schemas.microsoft.com/office/drawing/2014/main" id="{3E091298-9570-1582-D428-E07D9DEA685B}"/>
              </a:ext>
            </a:extLst>
          </p:cNvPr>
          <p:cNvSpPr>
            <a:spLocks noChangeArrowheads="1"/>
          </p:cNvSpPr>
          <p:nvPr>
            <p:custDataLst>
              <p:tags r:id="rId7"/>
            </p:custDataLst>
          </p:nvPr>
        </p:nvSpPr>
        <p:spPr bwMode="gray">
          <a:xfrm rot="16200000" flipV="1">
            <a:off x="2189956" y="6242844"/>
            <a:ext cx="3255963" cy="352425"/>
          </a:xfrm>
          <a:prstGeom prst="triangle">
            <a:avLst>
              <a:gd name="adj" fmla="val 50000"/>
            </a:avLst>
          </a:prstGeom>
          <a:solidFill>
            <a:schemeClr val="folHlink"/>
          </a:solidFill>
          <a:ln w="9525">
            <a:solidFill>
              <a:schemeClr val="tx1"/>
            </a:solidFill>
            <a:miter lim="800000"/>
            <a:headEnd/>
            <a:tailEnd/>
          </a:ln>
        </p:spPr>
        <p:txBody>
          <a:bodyPr rot="10800000" vert="eaVert"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98313" name="Rectangle 224">
            <a:extLst>
              <a:ext uri="{FF2B5EF4-FFF2-40B4-BE49-F238E27FC236}">
                <a16:creationId xmlns:a16="http://schemas.microsoft.com/office/drawing/2014/main" id="{EC33D933-D371-579D-44E7-9072E6DC037F}"/>
              </a:ext>
            </a:extLst>
          </p:cNvPr>
          <p:cNvSpPr>
            <a:spLocks noGrp="1" noChangeArrowheads="1"/>
          </p:cNvSpPr>
          <p:nvPr>
            <p:ph type="title"/>
            <p:custDataLst>
              <p:tags r:id="rId8"/>
            </p:custDataLst>
          </p:nvPr>
        </p:nvSpPr>
        <p:spPr bwMode="gray">
          <a:xfrm>
            <a:off x="355600" y="-19050"/>
            <a:ext cx="12293600" cy="2438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600">
                <a:latin typeface="Garamond" panose="02020404030301010803" pitchFamily="18" charset="0"/>
                <a:ea typeface="ＭＳ Ｐゴシック" panose="020B0600070205080204" pitchFamily="34" charset="-128"/>
              </a:rPr>
              <a:t>Retningslinje 2 </a:t>
            </a:r>
            <a:br>
              <a:rPr lang="nb-NO" altLang="nb-NO" sz="4600">
                <a:latin typeface="Garamond" panose="02020404030301010803" pitchFamily="18" charset="0"/>
                <a:ea typeface="ＭＳ Ｐゴシック" panose="020B0600070205080204" pitchFamily="34" charset="-128"/>
              </a:rPr>
            </a:br>
            <a:r>
              <a:rPr lang="nb-NO" altLang="nb-NO" sz="4600">
                <a:latin typeface="Garamond" panose="02020404030301010803" pitchFamily="18" charset="0"/>
                <a:ea typeface="ＭＳ Ｐゴシック" panose="020B0600070205080204" pitchFamily="34" charset="-128"/>
              </a:rPr>
              <a:t>– utvikle en kontinuerlig flyt hvor det er mulig</a:t>
            </a:r>
          </a:p>
        </p:txBody>
      </p:sp>
      <p:graphicFrame>
        <p:nvGraphicFramePr>
          <p:cNvPr id="60426" name="Rectangle 225" hidden="1">
            <a:extLst>
              <a:ext uri="{FF2B5EF4-FFF2-40B4-BE49-F238E27FC236}">
                <a16:creationId xmlns:a16="http://schemas.microsoft.com/office/drawing/2014/main" id="{200C2C7A-BA24-7533-7498-6FC4DB2554AA}"/>
              </a:ext>
            </a:extLst>
          </p:cNvPr>
          <p:cNvGraphicFramePr>
            <a:graphicFrameLocks/>
          </p:cNvGraphicFramePr>
          <p:nvPr>
            <p:custDataLst>
              <p:tags r:id="rId9"/>
            </p:custDataLst>
          </p:nvPr>
        </p:nvGraphicFramePr>
        <p:xfrm>
          <a:off x="0" y="0"/>
          <a:ext cx="230188" cy="230188"/>
        </p:xfrm>
        <a:graphic>
          <a:graphicData uri="http://schemas.openxmlformats.org/presentationml/2006/ole">
            <mc:AlternateContent xmlns:mc="http://schemas.openxmlformats.org/markup-compatibility/2006">
              <mc:Choice xmlns:v="urn:schemas-microsoft-com:vml" Requires="v">
                <p:oleObj r:id="rId65" imgW="0" imgH="0" progId="">
                  <p:embed/>
                </p:oleObj>
              </mc:Choice>
              <mc:Fallback>
                <p:oleObj r:id="rId65" imgW="0" imgH="0" progId="">
                  <p:embed/>
                  <p:pic>
                    <p:nvPicPr>
                      <p:cNvPr id="0" name="Rectangle 22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230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0CCD5D5-3655-888C-B634-6C85F4AAA71E}"/>
              </a:ext>
            </a:extLst>
          </p:cNvPr>
          <p:cNvSpPr>
            <a:spLocks noGrp="1" noChangeArrowheads="1"/>
          </p:cNvSpPr>
          <p:nvPr>
            <p:ph type="title"/>
          </p:nvPr>
        </p:nvSpPr>
        <p:spPr/>
        <p:txBody>
          <a:bodyPr/>
          <a:lstStyle/>
          <a:p>
            <a:pPr eaLnBrk="1" hangingPunct="1">
              <a:defRPr/>
            </a:pPr>
            <a:r>
              <a:rPr lang="en-US" dirty="0" err="1">
                <a:sym typeface="Gill Sans Light" charset="0"/>
              </a:rPr>
              <a:t>Flytskjema</a:t>
            </a:r>
            <a:r>
              <a:rPr lang="en-US" dirty="0">
                <a:sym typeface="Gill Sans Light" charset="0"/>
              </a:rPr>
              <a:t> </a:t>
            </a:r>
            <a:r>
              <a:rPr lang="en-US" dirty="0" err="1">
                <a:sym typeface="Gill Sans Light" charset="0"/>
              </a:rPr>
              <a:t>og</a:t>
            </a:r>
            <a:r>
              <a:rPr lang="en-US" dirty="0">
                <a:sym typeface="Gill Sans Light" charset="0"/>
              </a:rPr>
              <a:t> </a:t>
            </a:r>
            <a:r>
              <a:rPr lang="en-US" dirty="0" err="1">
                <a:sym typeface="Gill Sans Light" charset="0"/>
              </a:rPr>
              <a:t>spaghettidiagram</a:t>
            </a:r>
            <a:endParaRPr lang="en-US" dirty="0">
              <a:sym typeface="Gill Sans Light" charset="0"/>
            </a:endParaRPr>
          </a:p>
        </p:txBody>
      </p:sp>
      <p:sp>
        <p:nvSpPr>
          <p:cNvPr id="32770" name="Rectangle 2">
            <a:extLst>
              <a:ext uri="{FF2B5EF4-FFF2-40B4-BE49-F238E27FC236}">
                <a16:creationId xmlns:a16="http://schemas.microsoft.com/office/drawing/2014/main" id="{1A13B009-84D0-48DB-70B6-548C8DBB3521}"/>
              </a:ext>
            </a:extLst>
          </p:cNvPr>
          <p:cNvSpPr>
            <a:spLocks noGrp="1" noChangeArrowheads="1"/>
          </p:cNvSpPr>
          <p:nvPr>
            <p:ph type="body" idx="1"/>
          </p:nvPr>
        </p:nvSpPr>
        <p:spPr bwMode="auto">
          <a:xfrm>
            <a:off x="1101725" y="2716213"/>
            <a:ext cx="9715500" cy="12065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1440" tIns="45720" rIns="40616" bIns="45720" numCol="1" anchor="t" anchorCtr="0" compatLnSpc="1">
            <a:prstTxWarp prst="textNoShape">
              <a:avLst/>
            </a:prstTxWarp>
          </a:bodyPr>
          <a:lstStyle/>
          <a:p>
            <a:pPr marL="381000" indent="-341313" eaLnBrk="1" hangingPunct="1">
              <a:buFont typeface="Arial" panose="020B0604020202020204" pitchFamily="34" charset="0"/>
              <a:buChar char="•"/>
            </a:pPr>
            <a:r>
              <a:rPr lang="en-US" altLang="nb-NO" sz="2000" b="1"/>
              <a:t>Hva:	Flytskjema er et hjelpemiddel for å kommunisere hvordan en prosess er definert</a:t>
            </a:r>
          </a:p>
          <a:p>
            <a:pPr marL="381000" indent="-341313" eaLnBrk="1" hangingPunct="1">
              <a:spcBef>
                <a:spcPts val="500"/>
              </a:spcBef>
              <a:buFont typeface="Arial" panose="020B0604020202020204" pitchFamily="34" charset="0"/>
              <a:buChar char="•"/>
            </a:pPr>
            <a:r>
              <a:rPr lang="en-US" altLang="nb-NO" sz="2000" b="1"/>
              <a:t>Spagettidiagram er et hjelpemiddel for å identifisere bevegelse for å utføre en aktivitet</a:t>
            </a:r>
          </a:p>
          <a:p>
            <a:pPr marL="381000" indent="-341313" eaLnBrk="1" hangingPunct="1">
              <a:spcBef>
                <a:spcPts val="500"/>
              </a:spcBef>
              <a:buFont typeface="Arial" panose="020B0604020202020204" pitchFamily="34" charset="0"/>
              <a:buChar char="•"/>
            </a:pPr>
            <a:r>
              <a:rPr lang="en-US" altLang="nb-NO" sz="2000" b="1"/>
              <a:t>Hvorfor: Beskrive prosessen og for å fjerne sløsing</a:t>
            </a:r>
          </a:p>
        </p:txBody>
      </p:sp>
      <p:sp>
        <p:nvSpPr>
          <p:cNvPr id="62467" name="Rectangle 3">
            <a:extLst>
              <a:ext uri="{FF2B5EF4-FFF2-40B4-BE49-F238E27FC236}">
                <a16:creationId xmlns:a16="http://schemas.microsoft.com/office/drawing/2014/main" id="{D92C72DA-ED33-7101-D9A2-608848ECF084}"/>
              </a:ext>
            </a:extLst>
          </p:cNvPr>
          <p:cNvSpPr>
            <a:spLocks/>
          </p:cNvSpPr>
          <p:nvPr/>
        </p:nvSpPr>
        <p:spPr bwMode="auto">
          <a:xfrm>
            <a:off x="1284288" y="4876800"/>
            <a:ext cx="676275" cy="3397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900"/>
              </a:spcBef>
            </a:pPr>
            <a:r>
              <a:rPr lang="en-US" altLang="nb-NO" sz="1600">
                <a:solidFill>
                  <a:srgbClr val="00005F"/>
                </a:solidFill>
                <a:latin typeface="Arial" panose="020B0604020202020204" pitchFamily="34" charset="0"/>
                <a:ea typeface="ＭＳ Ｐゴシック" panose="020B0600070205080204" pitchFamily="34" charset="-128"/>
                <a:sym typeface="Arial" panose="020B0604020202020204" pitchFamily="34" charset="0"/>
              </a:rPr>
              <a:t>Start</a:t>
            </a:r>
          </a:p>
        </p:txBody>
      </p:sp>
      <p:sp>
        <p:nvSpPr>
          <p:cNvPr id="62468" name="Rectangle 4">
            <a:extLst>
              <a:ext uri="{FF2B5EF4-FFF2-40B4-BE49-F238E27FC236}">
                <a16:creationId xmlns:a16="http://schemas.microsoft.com/office/drawing/2014/main" id="{F4D4FAC8-6733-82CF-2294-77F3CDBD9A95}"/>
              </a:ext>
            </a:extLst>
          </p:cNvPr>
          <p:cNvSpPr>
            <a:spLocks/>
          </p:cNvSpPr>
          <p:nvPr/>
        </p:nvSpPr>
        <p:spPr bwMode="auto">
          <a:xfrm>
            <a:off x="2214563" y="4876800"/>
            <a:ext cx="673100" cy="571500"/>
          </a:xfrm>
          <a:prstGeom prst="rect">
            <a:avLst/>
          </a:prstGeom>
          <a:solidFill>
            <a:srgbClr val="00FF00"/>
          </a:solidFill>
          <a:ln w="3175">
            <a:solidFill>
              <a:srgbClr val="000000"/>
            </a:solidFill>
            <a:miter lim="800000"/>
            <a:headEnd/>
            <a:tailEnd/>
          </a:ln>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900"/>
              </a:spcBef>
            </a:pPr>
            <a:r>
              <a:rPr lang="en-US" altLang="nb-NO" sz="1600">
                <a:solidFill>
                  <a:srgbClr val="00005F"/>
                </a:solidFill>
                <a:latin typeface="Arial" panose="020B0604020202020204" pitchFamily="34" charset="0"/>
                <a:ea typeface="ＭＳ Ｐゴシック" panose="020B0600070205080204" pitchFamily="34" charset="-128"/>
                <a:sym typeface="Arial" panose="020B0604020202020204" pitchFamily="34" charset="0"/>
              </a:rPr>
              <a:t>Akt. 1</a:t>
            </a:r>
          </a:p>
        </p:txBody>
      </p:sp>
      <p:sp>
        <p:nvSpPr>
          <p:cNvPr id="62469" name="Rectangle 5">
            <a:extLst>
              <a:ext uri="{FF2B5EF4-FFF2-40B4-BE49-F238E27FC236}">
                <a16:creationId xmlns:a16="http://schemas.microsoft.com/office/drawing/2014/main" id="{1C463DC9-658C-AB2B-05C1-DB9914B79585}"/>
              </a:ext>
            </a:extLst>
          </p:cNvPr>
          <p:cNvSpPr>
            <a:spLocks/>
          </p:cNvSpPr>
          <p:nvPr/>
        </p:nvSpPr>
        <p:spPr bwMode="auto">
          <a:xfrm>
            <a:off x="3876675" y="4876800"/>
            <a:ext cx="673100" cy="5715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900"/>
              </a:spcBef>
            </a:pPr>
            <a:r>
              <a:rPr lang="en-US" altLang="nb-NO" sz="1600">
                <a:solidFill>
                  <a:srgbClr val="00005F"/>
                </a:solidFill>
                <a:latin typeface="Arial" panose="020B0604020202020204" pitchFamily="34" charset="0"/>
                <a:ea typeface="ＭＳ Ｐゴシック" panose="020B0600070205080204" pitchFamily="34" charset="-128"/>
                <a:sym typeface="Arial" panose="020B0604020202020204" pitchFamily="34" charset="0"/>
              </a:rPr>
              <a:t>Akt. 3</a:t>
            </a:r>
          </a:p>
        </p:txBody>
      </p:sp>
      <p:sp>
        <p:nvSpPr>
          <p:cNvPr id="62470" name="Rectangle 6">
            <a:extLst>
              <a:ext uri="{FF2B5EF4-FFF2-40B4-BE49-F238E27FC236}">
                <a16:creationId xmlns:a16="http://schemas.microsoft.com/office/drawing/2014/main" id="{FE605FE7-EDE9-9108-0CA1-A513AA8B81FB}"/>
              </a:ext>
            </a:extLst>
          </p:cNvPr>
          <p:cNvSpPr>
            <a:spLocks/>
          </p:cNvSpPr>
          <p:nvPr/>
        </p:nvSpPr>
        <p:spPr bwMode="auto">
          <a:xfrm>
            <a:off x="3079750" y="4876800"/>
            <a:ext cx="673100" cy="571500"/>
          </a:xfrm>
          <a:prstGeom prst="rect">
            <a:avLst/>
          </a:prstGeom>
          <a:solidFill>
            <a:srgbClr val="FFFF99"/>
          </a:solidFill>
          <a:ln w="3175">
            <a:solidFill>
              <a:srgbClr val="000000"/>
            </a:solidFill>
            <a:miter lim="800000"/>
            <a:headEnd/>
            <a:tailEnd/>
          </a:ln>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900"/>
              </a:spcBef>
            </a:pPr>
            <a:r>
              <a:rPr lang="en-US" altLang="nb-NO" sz="1600">
                <a:solidFill>
                  <a:srgbClr val="00005F"/>
                </a:solidFill>
                <a:latin typeface="Arial" panose="020B0604020202020204" pitchFamily="34" charset="0"/>
                <a:ea typeface="ＭＳ Ｐゴシック" panose="020B0600070205080204" pitchFamily="34" charset="-128"/>
                <a:sym typeface="Arial" panose="020B0604020202020204" pitchFamily="34" charset="0"/>
              </a:rPr>
              <a:t>Akt. 2</a:t>
            </a:r>
          </a:p>
        </p:txBody>
      </p:sp>
      <p:sp>
        <p:nvSpPr>
          <p:cNvPr id="62471" name="Rectangle 7">
            <a:extLst>
              <a:ext uri="{FF2B5EF4-FFF2-40B4-BE49-F238E27FC236}">
                <a16:creationId xmlns:a16="http://schemas.microsoft.com/office/drawing/2014/main" id="{8F4BFC74-DB2E-1C46-9D90-5E93138CF035}"/>
              </a:ext>
            </a:extLst>
          </p:cNvPr>
          <p:cNvSpPr>
            <a:spLocks/>
          </p:cNvSpPr>
          <p:nvPr/>
        </p:nvSpPr>
        <p:spPr bwMode="auto">
          <a:xfrm>
            <a:off x="4741863" y="4876800"/>
            <a:ext cx="676275" cy="33972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900"/>
              </a:spcBef>
            </a:pPr>
            <a:r>
              <a:rPr lang="en-US" altLang="nb-NO" sz="1600">
                <a:solidFill>
                  <a:srgbClr val="00005F"/>
                </a:solidFill>
                <a:latin typeface="Arial" panose="020B0604020202020204" pitchFamily="34" charset="0"/>
                <a:ea typeface="ＭＳ Ｐゴシック" panose="020B0600070205080204" pitchFamily="34" charset="-128"/>
                <a:sym typeface="Arial" panose="020B0604020202020204" pitchFamily="34" charset="0"/>
              </a:rPr>
              <a:t>Slutt</a:t>
            </a:r>
          </a:p>
        </p:txBody>
      </p:sp>
      <p:sp>
        <p:nvSpPr>
          <p:cNvPr id="62472" name="Line 8">
            <a:extLst>
              <a:ext uri="{FF2B5EF4-FFF2-40B4-BE49-F238E27FC236}">
                <a16:creationId xmlns:a16="http://schemas.microsoft.com/office/drawing/2014/main" id="{798ABAB2-1AAD-4A76-3310-B970B6717BAD}"/>
              </a:ext>
            </a:extLst>
          </p:cNvPr>
          <p:cNvSpPr>
            <a:spLocks noChangeShapeType="1"/>
          </p:cNvSpPr>
          <p:nvPr/>
        </p:nvSpPr>
        <p:spPr bwMode="auto">
          <a:xfrm>
            <a:off x="1284288" y="4589463"/>
            <a:ext cx="4187825" cy="1587"/>
          </a:xfrm>
          <a:prstGeom prst="line">
            <a:avLst/>
          </a:prstGeom>
          <a:noFill/>
          <a:ln w="9525">
            <a:solidFill>
              <a:srgbClr val="00005F"/>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62473" name="Line 9">
            <a:extLst>
              <a:ext uri="{FF2B5EF4-FFF2-40B4-BE49-F238E27FC236}">
                <a16:creationId xmlns:a16="http://schemas.microsoft.com/office/drawing/2014/main" id="{CBE42432-4516-E551-906F-A468E4291547}"/>
              </a:ext>
            </a:extLst>
          </p:cNvPr>
          <p:cNvSpPr>
            <a:spLocks noChangeShapeType="1"/>
          </p:cNvSpPr>
          <p:nvPr/>
        </p:nvSpPr>
        <p:spPr bwMode="auto">
          <a:xfrm>
            <a:off x="1284288" y="4445000"/>
            <a:ext cx="1587" cy="287338"/>
          </a:xfrm>
          <a:prstGeom prst="line">
            <a:avLst/>
          </a:prstGeom>
          <a:noFill/>
          <a:ln w="9525">
            <a:solidFill>
              <a:srgbClr val="00005F"/>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62474" name="Line 10">
            <a:extLst>
              <a:ext uri="{FF2B5EF4-FFF2-40B4-BE49-F238E27FC236}">
                <a16:creationId xmlns:a16="http://schemas.microsoft.com/office/drawing/2014/main" id="{F2BB8E24-F667-727A-FC05-0F15D056B910}"/>
              </a:ext>
            </a:extLst>
          </p:cNvPr>
          <p:cNvSpPr>
            <a:spLocks noChangeShapeType="1"/>
          </p:cNvSpPr>
          <p:nvPr/>
        </p:nvSpPr>
        <p:spPr bwMode="auto">
          <a:xfrm>
            <a:off x="5472113" y="4445000"/>
            <a:ext cx="1587" cy="287338"/>
          </a:xfrm>
          <a:prstGeom prst="line">
            <a:avLst/>
          </a:prstGeom>
          <a:noFill/>
          <a:ln w="9525">
            <a:solidFill>
              <a:srgbClr val="00005F"/>
            </a:solidFill>
            <a:round/>
            <a:headEnd/>
            <a:tailEnd/>
          </a:ln>
          <a:extLst>
            <a:ext uri="{909E8E84-426E-40DD-AFC4-6F175D3DCCD1}">
              <a14:hiddenFill xmlns:a14="http://schemas.microsoft.com/office/drawing/2010/main">
                <a:noFill/>
              </a14:hiddenFill>
            </a:ext>
          </a:extLst>
        </p:spPr>
        <p:txBody>
          <a:bodyPr lIns="0" tIns="0" rIns="0" bIns="0"/>
          <a:lstStyle/>
          <a:p>
            <a:endParaRPr lang="nb-NO"/>
          </a:p>
        </p:txBody>
      </p:sp>
      <p:sp>
        <p:nvSpPr>
          <p:cNvPr id="62475" name="Rectangle 11">
            <a:extLst>
              <a:ext uri="{FF2B5EF4-FFF2-40B4-BE49-F238E27FC236}">
                <a16:creationId xmlns:a16="http://schemas.microsoft.com/office/drawing/2014/main" id="{70AB4A73-12C0-6779-0E00-3CD59C124B9A}"/>
              </a:ext>
            </a:extLst>
          </p:cNvPr>
          <p:cNvSpPr>
            <a:spLocks/>
          </p:cNvSpPr>
          <p:nvPr/>
        </p:nvSpPr>
        <p:spPr bwMode="auto">
          <a:xfrm>
            <a:off x="2347913" y="4300538"/>
            <a:ext cx="154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ts val="800"/>
              </a:spcBef>
            </a:pPr>
            <a:r>
              <a:rPr lang="en-US" altLang="nb-NO" sz="1400">
                <a:solidFill>
                  <a:srgbClr val="00005F"/>
                </a:solidFill>
                <a:latin typeface="Arial Bold" pitchFamily="2" charset="0"/>
                <a:ea typeface="ＭＳ Ｐゴシック" panose="020B0600070205080204" pitchFamily="34" charset="-128"/>
                <a:sym typeface="Arial Bold" pitchFamily="2" charset="0"/>
              </a:rPr>
              <a:t>Prosess</a:t>
            </a:r>
          </a:p>
        </p:txBody>
      </p:sp>
      <p:grpSp>
        <p:nvGrpSpPr>
          <p:cNvPr id="62476" name="Group 12">
            <a:extLst>
              <a:ext uri="{FF2B5EF4-FFF2-40B4-BE49-F238E27FC236}">
                <a16:creationId xmlns:a16="http://schemas.microsoft.com/office/drawing/2014/main" id="{80724479-CABD-3C8D-5AE5-EDEA9C1AA424}"/>
              </a:ext>
            </a:extLst>
          </p:cNvPr>
          <p:cNvGrpSpPr>
            <a:grpSpLocks/>
          </p:cNvGrpSpPr>
          <p:nvPr/>
        </p:nvGrpSpPr>
        <p:grpSpPr bwMode="auto">
          <a:xfrm>
            <a:off x="1350963" y="5381625"/>
            <a:ext cx="4532312" cy="2532063"/>
            <a:chOff x="0" y="0"/>
            <a:chExt cx="2855" cy="1595"/>
          </a:xfrm>
        </p:grpSpPr>
        <p:sp>
          <p:nvSpPr>
            <p:cNvPr id="62481" name="Rectangle 13">
              <a:extLst>
                <a:ext uri="{FF2B5EF4-FFF2-40B4-BE49-F238E27FC236}">
                  <a16:creationId xmlns:a16="http://schemas.microsoft.com/office/drawing/2014/main" id="{00FE437D-7C9D-F652-16BB-A6ED6731A6D0}"/>
                </a:ext>
              </a:extLst>
            </p:cNvPr>
            <p:cNvSpPr>
              <a:spLocks/>
            </p:cNvSpPr>
            <p:nvPr/>
          </p:nvSpPr>
          <p:spPr bwMode="auto">
            <a:xfrm>
              <a:off x="41" y="907"/>
              <a:ext cx="1096" cy="24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050"/>
                </a:spcBef>
              </a:pPr>
              <a:r>
                <a:rPr lang="en-US" altLang="nb-NO" sz="1800">
                  <a:solidFill>
                    <a:srgbClr val="00005F"/>
                  </a:solidFill>
                  <a:latin typeface="Arial Bold" pitchFamily="2" charset="0"/>
                  <a:ea typeface="ＭＳ Ｐゴシック" panose="020B0600070205080204" pitchFamily="34" charset="-128"/>
                  <a:sym typeface="Arial Bold" pitchFamily="2" charset="0"/>
                </a:rPr>
                <a:t>AKTIVITET 1</a:t>
              </a:r>
            </a:p>
          </p:txBody>
        </p:sp>
        <p:sp>
          <p:nvSpPr>
            <p:cNvPr id="62482" name="Rectangle 14">
              <a:extLst>
                <a:ext uri="{FF2B5EF4-FFF2-40B4-BE49-F238E27FC236}">
                  <a16:creationId xmlns:a16="http://schemas.microsoft.com/office/drawing/2014/main" id="{10627084-EB34-F0ED-40BD-3A2039828931}"/>
                </a:ext>
              </a:extLst>
            </p:cNvPr>
            <p:cNvSpPr>
              <a:spLocks/>
            </p:cNvSpPr>
            <p:nvPr/>
          </p:nvSpPr>
          <p:spPr bwMode="auto">
            <a:xfrm>
              <a:off x="0" y="45"/>
              <a:ext cx="143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800"/>
                </a:spcBef>
              </a:pPr>
              <a:r>
                <a:rPr lang="en-US" altLang="nb-NO" sz="1400">
                  <a:solidFill>
                    <a:srgbClr val="00005F"/>
                  </a:solidFill>
                  <a:latin typeface="Arial Bold" pitchFamily="2" charset="0"/>
                  <a:ea typeface="ＭＳ Ｐゴシック" panose="020B0600070205080204" pitchFamily="34" charset="-128"/>
                  <a:sym typeface="Arial Bold" pitchFamily="2" charset="0"/>
                </a:rPr>
                <a:t>INPUT</a:t>
              </a:r>
              <a:br>
                <a:rPr lang="en-US" altLang="nb-NO" sz="14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Materialer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Instruksjoner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Menneskelige ressurser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Maskiner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Resept/prosessbetingelser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Osv</a:t>
              </a:r>
            </a:p>
          </p:txBody>
        </p:sp>
        <p:sp>
          <p:nvSpPr>
            <p:cNvPr id="62483" name="Rectangle 15">
              <a:extLst>
                <a:ext uri="{FF2B5EF4-FFF2-40B4-BE49-F238E27FC236}">
                  <a16:creationId xmlns:a16="http://schemas.microsoft.com/office/drawing/2014/main" id="{F6432D8B-048F-8B5F-454D-DC4A9AEDD28C}"/>
                </a:ext>
              </a:extLst>
            </p:cNvPr>
            <p:cNvSpPr>
              <a:spLocks/>
            </p:cNvSpPr>
            <p:nvPr/>
          </p:nvSpPr>
          <p:spPr bwMode="auto">
            <a:xfrm>
              <a:off x="376" y="1179"/>
              <a:ext cx="848"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800"/>
                </a:spcBef>
              </a:pPr>
              <a:r>
                <a:rPr lang="en-US" altLang="nb-NO" sz="1400">
                  <a:solidFill>
                    <a:srgbClr val="00005F"/>
                  </a:solidFill>
                  <a:latin typeface="Arial Bold" pitchFamily="2" charset="0"/>
                  <a:ea typeface="ＭＳ Ｐゴシック" panose="020B0600070205080204" pitchFamily="34" charset="-128"/>
                  <a:sym typeface="Arial Bold" pitchFamily="2" charset="0"/>
                </a:rPr>
                <a:t>OUTPUT</a:t>
              </a:r>
              <a:br>
                <a:rPr lang="en-US" altLang="nb-NO" sz="14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Fysisk vare</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Dokumentasjon</a:t>
              </a:r>
            </a:p>
          </p:txBody>
        </p:sp>
        <p:sp>
          <p:nvSpPr>
            <p:cNvPr id="62484" name="Rectangle 16">
              <a:extLst>
                <a:ext uri="{FF2B5EF4-FFF2-40B4-BE49-F238E27FC236}">
                  <a16:creationId xmlns:a16="http://schemas.microsoft.com/office/drawing/2014/main" id="{CA5536CD-C186-24C4-38A0-AC6B65E8B4F6}"/>
                </a:ext>
              </a:extLst>
            </p:cNvPr>
            <p:cNvSpPr>
              <a:spLocks/>
            </p:cNvSpPr>
            <p:nvPr/>
          </p:nvSpPr>
          <p:spPr bwMode="auto">
            <a:xfrm>
              <a:off x="1507" y="907"/>
              <a:ext cx="1096" cy="24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1050"/>
                </a:spcBef>
              </a:pPr>
              <a:r>
                <a:rPr lang="en-US" altLang="nb-NO" sz="1800">
                  <a:solidFill>
                    <a:srgbClr val="00005F"/>
                  </a:solidFill>
                  <a:latin typeface="Arial Bold" pitchFamily="2" charset="0"/>
                  <a:ea typeface="ＭＳ Ｐゴシック" panose="020B0600070205080204" pitchFamily="34" charset="-128"/>
                  <a:sym typeface="Arial Bold" pitchFamily="2" charset="0"/>
                </a:rPr>
                <a:t>AKTIVITET 2</a:t>
              </a:r>
            </a:p>
          </p:txBody>
        </p:sp>
        <p:sp>
          <p:nvSpPr>
            <p:cNvPr id="62485" name="Rectangle 17">
              <a:extLst>
                <a:ext uri="{FF2B5EF4-FFF2-40B4-BE49-F238E27FC236}">
                  <a16:creationId xmlns:a16="http://schemas.microsoft.com/office/drawing/2014/main" id="{C3CF3C28-C042-5BEE-E10C-04C541A31D85}"/>
                </a:ext>
              </a:extLst>
            </p:cNvPr>
            <p:cNvSpPr>
              <a:spLocks/>
            </p:cNvSpPr>
            <p:nvPr/>
          </p:nvSpPr>
          <p:spPr bwMode="auto">
            <a:xfrm>
              <a:off x="1423" y="0"/>
              <a:ext cx="143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800"/>
                </a:spcBef>
              </a:pPr>
              <a:r>
                <a:rPr lang="en-US" altLang="nb-NO" sz="1400">
                  <a:solidFill>
                    <a:srgbClr val="00005F"/>
                  </a:solidFill>
                  <a:latin typeface="Arial Bold" pitchFamily="2" charset="0"/>
                  <a:ea typeface="ＭＳ Ｐゴシック" panose="020B0600070205080204" pitchFamily="34" charset="-128"/>
                  <a:sym typeface="Arial Bold" pitchFamily="2" charset="0"/>
                </a:rPr>
                <a:t>INPUT</a:t>
              </a:r>
              <a:br>
                <a:rPr lang="en-US" altLang="nb-NO" sz="14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Materialer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Instruksjoner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Menneskelige ressurser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Maskiner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Resept/prosessbetingelser</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Osv</a:t>
              </a:r>
            </a:p>
          </p:txBody>
        </p:sp>
        <p:sp>
          <p:nvSpPr>
            <p:cNvPr id="62486" name="Rectangle 18">
              <a:extLst>
                <a:ext uri="{FF2B5EF4-FFF2-40B4-BE49-F238E27FC236}">
                  <a16:creationId xmlns:a16="http://schemas.microsoft.com/office/drawing/2014/main" id="{B753B040-EDB2-FA43-A9D4-1B1F6679B687}"/>
                </a:ext>
              </a:extLst>
            </p:cNvPr>
            <p:cNvSpPr>
              <a:spLocks/>
            </p:cNvSpPr>
            <p:nvPr/>
          </p:nvSpPr>
          <p:spPr bwMode="auto">
            <a:xfrm>
              <a:off x="1884" y="1179"/>
              <a:ext cx="848"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ts val="800"/>
                </a:spcBef>
              </a:pPr>
              <a:r>
                <a:rPr lang="en-US" altLang="nb-NO" sz="1400">
                  <a:solidFill>
                    <a:srgbClr val="00005F"/>
                  </a:solidFill>
                  <a:latin typeface="Arial Bold" pitchFamily="2" charset="0"/>
                  <a:ea typeface="ＭＳ Ｐゴシック" panose="020B0600070205080204" pitchFamily="34" charset="-128"/>
                  <a:sym typeface="Arial Bold" pitchFamily="2" charset="0"/>
                </a:rPr>
                <a:t>OUTPUT</a:t>
              </a:r>
              <a:br>
                <a:rPr lang="en-US" altLang="nb-NO" sz="14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Fysisk vare</a:t>
              </a:r>
              <a:br>
                <a:rPr lang="en-US" altLang="nb-NO" sz="1200">
                  <a:solidFill>
                    <a:srgbClr val="00005F"/>
                  </a:solidFill>
                  <a:latin typeface="Arial Bold" pitchFamily="2" charset="0"/>
                  <a:ea typeface="ＭＳ Ｐゴシック" panose="020B0600070205080204" pitchFamily="34" charset="-128"/>
                  <a:sym typeface="Arial Bold" pitchFamily="2" charset="0"/>
                </a:rPr>
              </a:br>
              <a:r>
                <a:rPr lang="en-US" altLang="nb-NO" sz="1200">
                  <a:solidFill>
                    <a:srgbClr val="00005F"/>
                  </a:solidFill>
                  <a:latin typeface="Arial Bold" pitchFamily="2" charset="0"/>
                  <a:ea typeface="ＭＳ Ｐゴシック" panose="020B0600070205080204" pitchFamily="34" charset="-128"/>
                  <a:sym typeface="Arial Bold" pitchFamily="2" charset="0"/>
                </a:rPr>
                <a:t>Dokumentasjon</a:t>
              </a:r>
            </a:p>
          </p:txBody>
        </p:sp>
        <p:sp>
          <p:nvSpPr>
            <p:cNvPr id="62487" name="Line 19">
              <a:extLst>
                <a:ext uri="{FF2B5EF4-FFF2-40B4-BE49-F238E27FC236}">
                  <a16:creationId xmlns:a16="http://schemas.microsoft.com/office/drawing/2014/main" id="{249253B5-AF73-8581-DA2F-18F657F9E316}"/>
                </a:ext>
              </a:extLst>
            </p:cNvPr>
            <p:cNvSpPr>
              <a:spLocks noChangeShapeType="1"/>
            </p:cNvSpPr>
            <p:nvPr/>
          </p:nvSpPr>
          <p:spPr bwMode="auto">
            <a:xfrm>
              <a:off x="1130" y="1043"/>
              <a:ext cx="377" cy="1"/>
            </a:xfrm>
            <a:prstGeom prst="line">
              <a:avLst/>
            </a:prstGeom>
            <a:noFill/>
            <a:ln w="38100">
              <a:solidFill>
                <a:srgbClr val="00005F"/>
              </a:solidFill>
              <a:round/>
              <a:headEnd/>
              <a:tailEnd type="triangle" w="lg" len="lg"/>
            </a:ln>
            <a:extLst>
              <a:ext uri="{909E8E84-426E-40DD-AFC4-6F175D3DCCD1}">
                <a14:hiddenFill xmlns:a14="http://schemas.microsoft.com/office/drawing/2010/main">
                  <a:noFill/>
                </a14:hiddenFill>
              </a:ext>
            </a:extLst>
          </p:spPr>
          <p:txBody>
            <a:bodyPr lIns="0" tIns="0" rIns="0" bIns="0"/>
            <a:lstStyle/>
            <a:p>
              <a:endParaRPr lang="nb-NO"/>
            </a:p>
          </p:txBody>
        </p:sp>
      </p:grpSp>
      <p:pic>
        <p:nvPicPr>
          <p:cNvPr id="62477" name="Picture 20">
            <a:extLst>
              <a:ext uri="{FF2B5EF4-FFF2-40B4-BE49-F238E27FC236}">
                <a16:creationId xmlns:a16="http://schemas.microsoft.com/office/drawing/2014/main" id="{46AF3B00-6630-2571-1A7B-0679C71FDC9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4948238"/>
            <a:ext cx="4187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8" name="Rectangle 21">
            <a:extLst>
              <a:ext uri="{FF2B5EF4-FFF2-40B4-BE49-F238E27FC236}">
                <a16:creationId xmlns:a16="http://schemas.microsoft.com/office/drawing/2014/main" id="{7067B1BF-3C95-EBC7-0644-1D01186CD13E}"/>
              </a:ext>
            </a:extLst>
          </p:cNvPr>
          <p:cNvSpPr>
            <a:spLocks/>
          </p:cNvSpPr>
          <p:nvPr/>
        </p:nvSpPr>
        <p:spPr bwMode="auto">
          <a:xfrm>
            <a:off x="1219200" y="5381625"/>
            <a:ext cx="2125663" cy="2735263"/>
          </a:xfrm>
          <a:prstGeom prst="rect">
            <a:avLst/>
          </a:prstGeom>
          <a:noFill/>
          <a:ln w="9525">
            <a:solidFill>
              <a:srgbClr val="00005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62479" name="Rectangle 22">
            <a:extLst>
              <a:ext uri="{FF2B5EF4-FFF2-40B4-BE49-F238E27FC236}">
                <a16:creationId xmlns:a16="http://schemas.microsoft.com/office/drawing/2014/main" id="{AF942B9C-5E56-E4DF-A991-679A57445E5F}"/>
              </a:ext>
            </a:extLst>
          </p:cNvPr>
          <p:cNvSpPr>
            <a:spLocks/>
          </p:cNvSpPr>
          <p:nvPr/>
        </p:nvSpPr>
        <p:spPr bwMode="auto">
          <a:xfrm>
            <a:off x="3478213" y="5381625"/>
            <a:ext cx="2127250" cy="2735263"/>
          </a:xfrm>
          <a:prstGeom prst="rect">
            <a:avLst/>
          </a:prstGeom>
          <a:noFill/>
          <a:ln w="9525">
            <a:solidFill>
              <a:srgbClr val="00005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
        <p:nvSpPr>
          <p:cNvPr id="62480" name="Rectangle 23">
            <a:extLst>
              <a:ext uri="{FF2B5EF4-FFF2-40B4-BE49-F238E27FC236}">
                <a16:creationId xmlns:a16="http://schemas.microsoft.com/office/drawing/2014/main" id="{64B528FF-70FE-D6AA-5468-D962978C542E}"/>
              </a:ext>
            </a:extLst>
          </p:cNvPr>
          <p:cNvSpPr>
            <a:spLocks/>
          </p:cNvSpPr>
          <p:nvPr/>
        </p:nvSpPr>
        <p:spPr bwMode="auto">
          <a:xfrm>
            <a:off x="7219950" y="4411663"/>
            <a:ext cx="406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ts val="800"/>
              </a:spcBef>
            </a:pPr>
            <a:r>
              <a:rPr lang="en-US" altLang="nb-NO" sz="1400">
                <a:solidFill>
                  <a:srgbClr val="00005F"/>
                </a:solidFill>
                <a:latin typeface="Arial Bold" pitchFamily="2" charset="0"/>
                <a:ea typeface="ＭＳ Ｐゴシック" panose="020B0600070205080204" pitchFamily="34" charset="-128"/>
                <a:sym typeface="Arial Bold" pitchFamily="2" charset="0"/>
              </a:rPr>
              <a:t>Spagettidiagram er illustrativ – utfører man en analyse eller er man en profesjonell </a:t>
            </a:r>
            <a:r>
              <a:rPr lang="ja-JP" altLang="en-US" sz="1400">
                <a:solidFill>
                  <a:srgbClr val="00005F"/>
                </a:solidFill>
                <a:latin typeface="Arial" panose="020B0604020202020204" pitchFamily="34" charset="0"/>
                <a:ea typeface="ＭＳ Ｐゴシック" panose="020B0600070205080204" pitchFamily="34" charset="-128"/>
                <a:sym typeface="Arial Bold" pitchFamily="2" charset="0"/>
              </a:rPr>
              <a:t>”</a:t>
            </a:r>
            <a:r>
              <a:rPr lang="en-US" altLang="ja-JP" sz="1400">
                <a:solidFill>
                  <a:srgbClr val="00005F"/>
                </a:solidFill>
                <a:latin typeface="Arial Bold" pitchFamily="2" charset="0"/>
                <a:sym typeface="Arial Bold" pitchFamily="2" charset="0"/>
              </a:rPr>
              <a:t>gåer</a:t>
            </a:r>
            <a:r>
              <a:rPr lang="ja-JP" altLang="en-US" sz="1400">
                <a:solidFill>
                  <a:srgbClr val="00005F"/>
                </a:solidFill>
                <a:latin typeface="Arial" panose="020B0604020202020204" pitchFamily="34" charset="0"/>
                <a:ea typeface="ＭＳ Ｐゴシック" panose="020B0600070205080204" pitchFamily="34" charset="-128"/>
                <a:sym typeface="Arial Bold" pitchFamily="2" charset="0"/>
              </a:rPr>
              <a:t>”</a:t>
            </a:r>
            <a:endParaRPr lang="en-US" altLang="nb-NO" sz="1400">
              <a:solidFill>
                <a:srgbClr val="00005F"/>
              </a:solidFill>
              <a:latin typeface="Arial Bold" pitchFamily="2" charset="0"/>
              <a:ea typeface="ＭＳ Ｐゴシック" panose="020B0600070205080204" pitchFamily="34" charset="-128"/>
              <a:sym typeface="Arial Bold" pitchFamily="2"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D387EFCD-9AD9-5317-27A3-8C756F6B8F8E}"/>
              </a:ext>
            </a:extLst>
          </p:cNvPr>
          <p:cNvSpPr>
            <a:spLocks noGrp="1" noChangeArrowheads="1"/>
          </p:cNvSpPr>
          <p:nvPr>
            <p:ph type="title"/>
            <p:custDataLst>
              <p:tags r:id="rId1"/>
            </p:custDataLst>
          </p:nvPr>
        </p:nvSpPr>
        <p:spPr>
          <a:xfrm>
            <a:off x="355600" y="-163513"/>
            <a:ext cx="12293600" cy="243840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000">
                <a:latin typeface="Garamond" panose="02020404030301010803" pitchFamily="18" charset="0"/>
                <a:ea typeface="ＭＳ Ｐゴシック" panose="020B0600070205080204" pitchFamily="34" charset="-128"/>
              </a:rPr>
              <a:t>Retningslinje 3 – bruk supermarked for å kontrollere produksjon hvor kontinuerlig flyt ikke går oppstrøms</a:t>
            </a:r>
          </a:p>
        </p:txBody>
      </p:sp>
      <p:sp>
        <p:nvSpPr>
          <p:cNvPr id="63490" name="Rectangle 3">
            <a:extLst>
              <a:ext uri="{FF2B5EF4-FFF2-40B4-BE49-F238E27FC236}">
                <a16:creationId xmlns:a16="http://schemas.microsoft.com/office/drawing/2014/main" id="{3F94AE77-8DD8-8C0E-0405-D2F9FD926691}"/>
              </a:ext>
            </a:extLst>
          </p:cNvPr>
          <p:cNvSpPr>
            <a:spLocks noChangeArrowheads="1"/>
          </p:cNvSpPr>
          <p:nvPr>
            <p:custDataLst>
              <p:tags r:id="rId2"/>
            </p:custDataLst>
          </p:nvPr>
        </p:nvSpPr>
        <p:spPr bwMode="gray">
          <a:xfrm>
            <a:off x="1474788" y="1885950"/>
            <a:ext cx="9839325"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884238" indent="-376238"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ct val="20000"/>
              </a:spcBef>
              <a:buClr>
                <a:schemeClr val="tx1"/>
              </a:buClr>
              <a:buFontTx/>
              <a:buChar char="•"/>
            </a:pPr>
            <a:r>
              <a:rPr lang="nb-NO" altLang="nb-NO" sz="2000" b="1"/>
              <a:t>Det er ofte flekker i verdistrømmen hvor kontinuerlig flyt ikke er mulig og ”</a:t>
            </a:r>
            <a:r>
              <a:rPr lang="nb-NO" altLang="ja-JP" sz="2000" b="1"/>
              <a:t>batching</a:t>
            </a:r>
            <a:r>
              <a:rPr lang="nb-NO" altLang="nb-NO" sz="2000" b="1"/>
              <a:t>”</a:t>
            </a:r>
            <a:r>
              <a:rPr lang="nb-NO" altLang="ja-JP" sz="2000" b="1"/>
              <a:t> er nødvendig. Det kan være flere grunner for dette, inkludert</a:t>
            </a:r>
          </a:p>
          <a:p>
            <a:pPr lvl="1" algn="l" eaLnBrk="1" hangingPunct="1">
              <a:spcBef>
                <a:spcPct val="20000"/>
              </a:spcBef>
              <a:buClr>
                <a:schemeClr val="tx1"/>
              </a:buClr>
              <a:buFont typeface="Wingdings" pitchFamily="2" charset="2"/>
              <a:buChar char="Ø"/>
            </a:pPr>
            <a:r>
              <a:rPr lang="nb-NO" altLang="nb-NO" sz="2000"/>
              <a:t>Noen prosesser er designet for å operere med høy eller lav hastighetssyklus tider og trengs å endres for å kunne tjene flere produktfamilier</a:t>
            </a:r>
          </a:p>
          <a:p>
            <a:pPr lvl="1" algn="l" eaLnBrk="1" hangingPunct="1">
              <a:spcBef>
                <a:spcPct val="20000"/>
              </a:spcBef>
              <a:buClr>
                <a:schemeClr val="tx1"/>
              </a:buClr>
              <a:buFont typeface="Wingdings" pitchFamily="2" charset="2"/>
              <a:buChar char="Ø"/>
            </a:pPr>
            <a:r>
              <a:rPr lang="nb-NO" altLang="nb-NO" sz="2000"/>
              <a:t>Noen prosesser, som f.eks. hos leverandører, er fysisk distanserte fra operasjon og shipping og en del av gangen er ikke realistisk</a:t>
            </a:r>
          </a:p>
          <a:p>
            <a:pPr lvl="1" algn="l" eaLnBrk="1" hangingPunct="1">
              <a:spcBef>
                <a:spcPct val="20000"/>
              </a:spcBef>
              <a:buClr>
                <a:schemeClr val="tx1"/>
              </a:buClr>
              <a:buFont typeface="Wingdings" pitchFamily="2" charset="2"/>
              <a:buChar char="Ø"/>
            </a:pPr>
            <a:r>
              <a:rPr lang="nb-NO" altLang="nb-NO" sz="2000"/>
              <a:t>Noen prosesser har for mye ledetid eller er for upålitelige til å linkes direkte til andre prosesser i en kontinuerlig flyt</a:t>
            </a:r>
          </a:p>
          <a:p>
            <a:pPr algn="l" eaLnBrk="1" hangingPunct="1">
              <a:spcBef>
                <a:spcPct val="20000"/>
              </a:spcBef>
              <a:buClr>
                <a:schemeClr val="tx1"/>
              </a:buClr>
              <a:buFontTx/>
              <a:buChar char="•"/>
            </a:pPr>
            <a:r>
              <a:rPr lang="nb-NO" altLang="nb-NO" sz="2000" b="1"/>
              <a:t>Istedenfor individuell planlegging ved produksjonskontrollavdeling, signaliserer Kanban linken mellom produksjon til nedstrøms kundebehov</a:t>
            </a:r>
          </a:p>
        </p:txBody>
      </p:sp>
      <p:sp>
        <p:nvSpPr>
          <p:cNvPr id="63491" name="Text Box 4">
            <a:extLst>
              <a:ext uri="{FF2B5EF4-FFF2-40B4-BE49-F238E27FC236}">
                <a16:creationId xmlns:a16="http://schemas.microsoft.com/office/drawing/2014/main" id="{94F18EB7-B2FE-7D81-447C-18D011059168}"/>
              </a:ext>
            </a:extLst>
          </p:cNvPr>
          <p:cNvSpPr txBox="1">
            <a:spLocks noChangeArrowheads="1"/>
          </p:cNvSpPr>
          <p:nvPr>
            <p:custDataLst>
              <p:tags r:id="rId3"/>
            </p:custDataLst>
          </p:nvPr>
        </p:nvSpPr>
        <p:spPr bwMode="gray">
          <a:xfrm>
            <a:off x="4524375" y="8345488"/>
            <a:ext cx="19018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Supermarked</a:t>
            </a:r>
          </a:p>
        </p:txBody>
      </p:sp>
      <p:sp>
        <p:nvSpPr>
          <p:cNvPr id="63492" name="Line 5">
            <a:extLst>
              <a:ext uri="{FF2B5EF4-FFF2-40B4-BE49-F238E27FC236}">
                <a16:creationId xmlns:a16="http://schemas.microsoft.com/office/drawing/2014/main" id="{DA6BB3BE-05E4-8F92-6F13-8CE3C27B9068}"/>
              </a:ext>
            </a:extLst>
          </p:cNvPr>
          <p:cNvSpPr>
            <a:spLocks noChangeShapeType="1"/>
          </p:cNvSpPr>
          <p:nvPr>
            <p:custDataLst>
              <p:tags r:id="rId4"/>
            </p:custDataLst>
          </p:nvPr>
        </p:nvSpPr>
        <p:spPr bwMode="gray">
          <a:xfrm>
            <a:off x="5418138" y="7816850"/>
            <a:ext cx="259715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493" name="Line 6">
            <a:extLst>
              <a:ext uri="{FF2B5EF4-FFF2-40B4-BE49-F238E27FC236}">
                <a16:creationId xmlns:a16="http://schemas.microsoft.com/office/drawing/2014/main" id="{5DA701C4-5752-353A-0FA8-885DE973AE89}"/>
              </a:ext>
            </a:extLst>
          </p:cNvPr>
          <p:cNvSpPr>
            <a:spLocks noChangeShapeType="1"/>
          </p:cNvSpPr>
          <p:nvPr>
            <p:custDataLst>
              <p:tags r:id="rId5"/>
            </p:custDataLst>
          </p:nvPr>
        </p:nvSpPr>
        <p:spPr bwMode="gray">
          <a:xfrm>
            <a:off x="2684463" y="7816850"/>
            <a:ext cx="2322512"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494" name="Text Box 7">
            <a:extLst>
              <a:ext uri="{FF2B5EF4-FFF2-40B4-BE49-F238E27FC236}">
                <a16:creationId xmlns:a16="http://schemas.microsoft.com/office/drawing/2014/main" id="{04B55C98-21C3-0FA1-2BF0-CFD9F80FC803}"/>
              </a:ext>
            </a:extLst>
          </p:cNvPr>
          <p:cNvSpPr txBox="1">
            <a:spLocks noChangeArrowheads="1"/>
          </p:cNvSpPr>
          <p:nvPr>
            <p:custDataLst>
              <p:tags r:id="rId6"/>
            </p:custDataLst>
          </p:nvPr>
        </p:nvSpPr>
        <p:spPr bwMode="gray">
          <a:xfrm>
            <a:off x="2046288" y="5768975"/>
            <a:ext cx="2714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i="1">
                <a:solidFill>
                  <a:schemeClr val="tx1"/>
                </a:solidFill>
                <a:latin typeface="Arial" panose="020B0604020202020204" pitchFamily="34" charset="0"/>
                <a:ea typeface="ＭＳ Ｐゴシック" panose="020B0600070205080204" pitchFamily="34" charset="-128"/>
              </a:rPr>
              <a:t>Produksjon Kanban</a:t>
            </a:r>
          </a:p>
        </p:txBody>
      </p:sp>
      <p:sp>
        <p:nvSpPr>
          <p:cNvPr id="63495" name="Text Box 8">
            <a:extLst>
              <a:ext uri="{FF2B5EF4-FFF2-40B4-BE49-F238E27FC236}">
                <a16:creationId xmlns:a16="http://schemas.microsoft.com/office/drawing/2014/main" id="{47282DCD-41B9-BD21-3A16-EC261C927C46}"/>
              </a:ext>
            </a:extLst>
          </p:cNvPr>
          <p:cNvSpPr txBox="1">
            <a:spLocks noChangeArrowheads="1"/>
          </p:cNvSpPr>
          <p:nvPr>
            <p:custDataLst>
              <p:tags r:id="rId7"/>
            </p:custDataLst>
          </p:nvPr>
        </p:nvSpPr>
        <p:spPr bwMode="gray">
          <a:xfrm>
            <a:off x="5965825" y="5635625"/>
            <a:ext cx="27352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i="1">
                <a:solidFill>
                  <a:schemeClr val="tx1"/>
                </a:solidFill>
                <a:latin typeface="Arial" panose="020B0604020202020204" pitchFamily="34" charset="0"/>
                <a:ea typeface="ＭＳ Ｐゴシック" panose="020B0600070205080204" pitchFamily="34" charset="-128"/>
              </a:rPr>
              <a:t>Uttaks Kanban</a:t>
            </a:r>
          </a:p>
        </p:txBody>
      </p:sp>
      <p:grpSp>
        <p:nvGrpSpPr>
          <p:cNvPr id="63496" name="Group 9">
            <a:extLst>
              <a:ext uri="{FF2B5EF4-FFF2-40B4-BE49-F238E27FC236}">
                <a16:creationId xmlns:a16="http://schemas.microsoft.com/office/drawing/2014/main" id="{C91A2AFF-B717-336E-69F0-583DC8897551}"/>
              </a:ext>
            </a:extLst>
          </p:cNvPr>
          <p:cNvGrpSpPr>
            <a:grpSpLocks/>
          </p:cNvGrpSpPr>
          <p:nvPr/>
        </p:nvGrpSpPr>
        <p:grpSpPr bwMode="auto">
          <a:xfrm>
            <a:off x="1433513" y="7423150"/>
            <a:ext cx="1233487" cy="688975"/>
            <a:chOff x="155" y="3420"/>
            <a:chExt cx="546" cy="305"/>
          </a:xfrm>
        </p:grpSpPr>
        <p:grpSp>
          <p:nvGrpSpPr>
            <p:cNvPr id="63528" name="Group 10">
              <a:extLst>
                <a:ext uri="{FF2B5EF4-FFF2-40B4-BE49-F238E27FC236}">
                  <a16:creationId xmlns:a16="http://schemas.microsoft.com/office/drawing/2014/main" id="{D3A07333-902B-9A78-3BBB-88AC91F96531}"/>
                </a:ext>
              </a:extLst>
            </p:cNvPr>
            <p:cNvGrpSpPr>
              <a:grpSpLocks noChangeAspect="1"/>
            </p:cNvGrpSpPr>
            <p:nvPr/>
          </p:nvGrpSpPr>
          <p:grpSpPr bwMode="auto">
            <a:xfrm>
              <a:off x="187" y="3420"/>
              <a:ext cx="493" cy="305"/>
              <a:chOff x="2600" y="939"/>
              <a:chExt cx="486" cy="374"/>
            </a:xfrm>
          </p:grpSpPr>
          <p:sp>
            <p:nvSpPr>
              <p:cNvPr id="63530" name="Rectangle 11">
                <a:extLst>
                  <a:ext uri="{FF2B5EF4-FFF2-40B4-BE49-F238E27FC236}">
                    <a16:creationId xmlns:a16="http://schemas.microsoft.com/office/drawing/2014/main" id="{77F08B34-1EF5-2D78-CF8A-95873965FFE1}"/>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3531" name="Rectangle 12">
                <a:extLst>
                  <a:ext uri="{FF2B5EF4-FFF2-40B4-BE49-F238E27FC236}">
                    <a16:creationId xmlns:a16="http://schemas.microsoft.com/office/drawing/2014/main" id="{38A68940-4C80-30A6-2268-6718247C0791}"/>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3532" name="Rectangle 13">
                <a:extLst>
                  <a:ext uri="{FF2B5EF4-FFF2-40B4-BE49-F238E27FC236}">
                    <a16:creationId xmlns:a16="http://schemas.microsoft.com/office/drawing/2014/main" id="{3CF454E0-013A-0E78-0A22-315C743D9129}"/>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Leverende prosess</a:t>
                </a:r>
              </a:p>
            </p:txBody>
          </p:sp>
        </p:grpSp>
        <p:sp>
          <p:nvSpPr>
            <p:cNvPr id="63529" name="Text Box 14">
              <a:extLst>
                <a:ext uri="{FF2B5EF4-FFF2-40B4-BE49-F238E27FC236}">
                  <a16:creationId xmlns:a16="http://schemas.microsoft.com/office/drawing/2014/main" id="{DA55BC4F-4F01-0EBF-58C2-19582479832F}"/>
                </a:ext>
              </a:extLst>
            </p:cNvPr>
            <p:cNvSpPr txBox="1">
              <a:spLocks noChangeArrowheads="1"/>
            </p:cNvSpPr>
            <p:nvPr>
              <p:custDataLst>
                <p:tags r:id="rId24"/>
              </p:custDataLst>
            </p:nvPr>
          </p:nvSpPr>
          <p:spPr bwMode="gray">
            <a:xfrm>
              <a:off x="155" y="3500"/>
              <a:ext cx="54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A</a:t>
              </a:r>
            </a:p>
          </p:txBody>
        </p:sp>
      </p:grpSp>
      <p:sp>
        <p:nvSpPr>
          <p:cNvPr id="63497" name="Rectangle 15">
            <a:extLst>
              <a:ext uri="{FF2B5EF4-FFF2-40B4-BE49-F238E27FC236}">
                <a16:creationId xmlns:a16="http://schemas.microsoft.com/office/drawing/2014/main" id="{C31B8DFC-5999-B0B2-1F24-1CD15332D318}"/>
              </a:ext>
            </a:extLst>
          </p:cNvPr>
          <p:cNvSpPr>
            <a:spLocks noChangeArrowheads="1"/>
          </p:cNvSpPr>
          <p:nvPr>
            <p:custDataLst>
              <p:tags r:id="rId8"/>
            </p:custDataLst>
          </p:nvPr>
        </p:nvSpPr>
        <p:spPr bwMode="gray">
          <a:xfrm>
            <a:off x="3640138" y="7667625"/>
            <a:ext cx="409575" cy="295275"/>
          </a:xfrm>
          <a:prstGeom prst="rect">
            <a:avLst/>
          </a:prstGeom>
          <a:solidFill>
            <a:schemeClr val="accent2"/>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63498" name="Rectangle 16">
            <a:extLst>
              <a:ext uri="{FF2B5EF4-FFF2-40B4-BE49-F238E27FC236}">
                <a16:creationId xmlns:a16="http://schemas.microsoft.com/office/drawing/2014/main" id="{9B3A45BE-E5CA-BB3F-43FC-542DFAE08DE4}"/>
              </a:ext>
            </a:extLst>
          </p:cNvPr>
          <p:cNvSpPr>
            <a:spLocks noChangeArrowheads="1"/>
          </p:cNvSpPr>
          <p:nvPr>
            <p:custDataLst>
              <p:tags r:id="rId9"/>
            </p:custDataLst>
          </p:nvPr>
        </p:nvSpPr>
        <p:spPr bwMode="gray">
          <a:xfrm>
            <a:off x="6648450" y="7667625"/>
            <a:ext cx="409575" cy="295275"/>
          </a:xfrm>
          <a:prstGeom prst="rect">
            <a:avLst/>
          </a:prstGeom>
          <a:solidFill>
            <a:schemeClr val="accent2"/>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63499" name="Line 17">
            <a:extLst>
              <a:ext uri="{FF2B5EF4-FFF2-40B4-BE49-F238E27FC236}">
                <a16:creationId xmlns:a16="http://schemas.microsoft.com/office/drawing/2014/main" id="{32620DA7-C8A6-F0FF-FCE5-A63723363F3A}"/>
              </a:ext>
            </a:extLst>
          </p:cNvPr>
          <p:cNvSpPr>
            <a:spLocks noChangeShapeType="1"/>
          </p:cNvSpPr>
          <p:nvPr>
            <p:custDataLst>
              <p:tags r:id="rId10"/>
            </p:custDataLst>
          </p:nvPr>
        </p:nvSpPr>
        <p:spPr bwMode="gray">
          <a:xfrm>
            <a:off x="5418138" y="6486525"/>
            <a:ext cx="0" cy="13303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0" name="Line 18">
            <a:extLst>
              <a:ext uri="{FF2B5EF4-FFF2-40B4-BE49-F238E27FC236}">
                <a16:creationId xmlns:a16="http://schemas.microsoft.com/office/drawing/2014/main" id="{3F30AFA1-5A3D-8D6C-6DC1-0DB577DCC587}"/>
              </a:ext>
            </a:extLst>
          </p:cNvPr>
          <p:cNvSpPr>
            <a:spLocks noChangeShapeType="1"/>
          </p:cNvSpPr>
          <p:nvPr>
            <p:custDataLst>
              <p:tags r:id="rId11"/>
            </p:custDataLst>
          </p:nvPr>
        </p:nvSpPr>
        <p:spPr bwMode="gray">
          <a:xfrm>
            <a:off x="5418138" y="6486525"/>
            <a:ext cx="955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1" name="Line 19">
            <a:extLst>
              <a:ext uri="{FF2B5EF4-FFF2-40B4-BE49-F238E27FC236}">
                <a16:creationId xmlns:a16="http://schemas.microsoft.com/office/drawing/2014/main" id="{10245FA3-51DE-E79F-90D3-97B1116BC005}"/>
              </a:ext>
            </a:extLst>
          </p:cNvPr>
          <p:cNvSpPr>
            <a:spLocks noChangeShapeType="1"/>
          </p:cNvSpPr>
          <p:nvPr>
            <p:custDataLst>
              <p:tags r:id="rId12"/>
            </p:custDataLst>
          </p:nvPr>
        </p:nvSpPr>
        <p:spPr bwMode="gray">
          <a:xfrm>
            <a:off x="7192963" y="6486525"/>
            <a:ext cx="137001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2" name="Line 20">
            <a:extLst>
              <a:ext uri="{FF2B5EF4-FFF2-40B4-BE49-F238E27FC236}">
                <a16:creationId xmlns:a16="http://schemas.microsoft.com/office/drawing/2014/main" id="{DED5C580-D101-60A7-E0EF-8B80C17945A0}"/>
              </a:ext>
            </a:extLst>
          </p:cNvPr>
          <p:cNvSpPr>
            <a:spLocks noChangeShapeType="1"/>
          </p:cNvSpPr>
          <p:nvPr>
            <p:custDataLst>
              <p:tags r:id="rId13"/>
            </p:custDataLst>
          </p:nvPr>
        </p:nvSpPr>
        <p:spPr bwMode="gray">
          <a:xfrm flipV="1">
            <a:off x="8562975" y="6486525"/>
            <a:ext cx="0" cy="9159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3" name="Line 21">
            <a:extLst>
              <a:ext uri="{FF2B5EF4-FFF2-40B4-BE49-F238E27FC236}">
                <a16:creationId xmlns:a16="http://schemas.microsoft.com/office/drawing/2014/main" id="{9A4B7D81-C660-6F31-C67E-9D0118F3EC08}"/>
              </a:ext>
            </a:extLst>
          </p:cNvPr>
          <p:cNvSpPr>
            <a:spLocks noChangeShapeType="1"/>
          </p:cNvSpPr>
          <p:nvPr>
            <p:custDataLst>
              <p:tags r:id="rId14"/>
            </p:custDataLst>
          </p:nvPr>
        </p:nvSpPr>
        <p:spPr bwMode="gray">
          <a:xfrm>
            <a:off x="2060575" y="6486525"/>
            <a:ext cx="12827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4" name="Line 22">
            <a:extLst>
              <a:ext uri="{FF2B5EF4-FFF2-40B4-BE49-F238E27FC236}">
                <a16:creationId xmlns:a16="http://schemas.microsoft.com/office/drawing/2014/main" id="{DAAE1796-2C8E-79A3-2D3D-0F9A7ACE1444}"/>
              </a:ext>
            </a:extLst>
          </p:cNvPr>
          <p:cNvSpPr>
            <a:spLocks noChangeShapeType="1"/>
          </p:cNvSpPr>
          <p:nvPr>
            <p:custDataLst>
              <p:tags r:id="rId15"/>
            </p:custDataLst>
          </p:nvPr>
        </p:nvSpPr>
        <p:spPr bwMode="gray">
          <a:xfrm>
            <a:off x="2060575" y="6486525"/>
            <a:ext cx="0" cy="944563"/>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5" name="Line 23">
            <a:extLst>
              <a:ext uri="{FF2B5EF4-FFF2-40B4-BE49-F238E27FC236}">
                <a16:creationId xmlns:a16="http://schemas.microsoft.com/office/drawing/2014/main" id="{48A81098-570B-46A2-FC07-4AB0468FB243}"/>
              </a:ext>
            </a:extLst>
          </p:cNvPr>
          <p:cNvSpPr>
            <a:spLocks noChangeShapeType="1"/>
          </p:cNvSpPr>
          <p:nvPr>
            <p:custDataLst>
              <p:tags r:id="rId16"/>
            </p:custDataLst>
          </p:nvPr>
        </p:nvSpPr>
        <p:spPr bwMode="gray">
          <a:xfrm>
            <a:off x="5281613" y="6486525"/>
            <a:ext cx="0" cy="8858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6" name="Line 24">
            <a:extLst>
              <a:ext uri="{FF2B5EF4-FFF2-40B4-BE49-F238E27FC236}">
                <a16:creationId xmlns:a16="http://schemas.microsoft.com/office/drawing/2014/main" id="{F6132322-5B52-B085-B78E-EFCF1D3E8EE7}"/>
              </a:ext>
            </a:extLst>
          </p:cNvPr>
          <p:cNvSpPr>
            <a:spLocks noChangeShapeType="1"/>
          </p:cNvSpPr>
          <p:nvPr>
            <p:custDataLst>
              <p:tags r:id="rId17"/>
            </p:custDataLst>
          </p:nvPr>
        </p:nvSpPr>
        <p:spPr bwMode="gray">
          <a:xfrm>
            <a:off x="4187825" y="6486525"/>
            <a:ext cx="10937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07" name="Text Box 25">
            <a:extLst>
              <a:ext uri="{FF2B5EF4-FFF2-40B4-BE49-F238E27FC236}">
                <a16:creationId xmlns:a16="http://schemas.microsoft.com/office/drawing/2014/main" id="{5129CDAA-8619-3A6A-EF10-BF7E89C8CDD2}"/>
              </a:ext>
            </a:extLst>
          </p:cNvPr>
          <p:cNvSpPr txBox="1">
            <a:spLocks noChangeArrowheads="1"/>
          </p:cNvSpPr>
          <p:nvPr>
            <p:custDataLst>
              <p:tags r:id="rId18"/>
            </p:custDataLst>
          </p:nvPr>
        </p:nvSpPr>
        <p:spPr bwMode="gray">
          <a:xfrm>
            <a:off x="3228975" y="7958138"/>
            <a:ext cx="13001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Produkt</a:t>
            </a:r>
          </a:p>
        </p:txBody>
      </p:sp>
      <p:sp>
        <p:nvSpPr>
          <p:cNvPr id="63508" name="Text Box 26">
            <a:extLst>
              <a:ext uri="{FF2B5EF4-FFF2-40B4-BE49-F238E27FC236}">
                <a16:creationId xmlns:a16="http://schemas.microsoft.com/office/drawing/2014/main" id="{55C35748-C93C-02C6-A676-13C0D6787976}"/>
              </a:ext>
            </a:extLst>
          </p:cNvPr>
          <p:cNvSpPr txBox="1">
            <a:spLocks noChangeArrowheads="1"/>
          </p:cNvSpPr>
          <p:nvPr>
            <p:custDataLst>
              <p:tags r:id="rId19"/>
            </p:custDataLst>
          </p:nvPr>
        </p:nvSpPr>
        <p:spPr bwMode="gray">
          <a:xfrm>
            <a:off x="6100763" y="7958138"/>
            <a:ext cx="14589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Produkt</a:t>
            </a:r>
          </a:p>
        </p:txBody>
      </p:sp>
      <p:sp>
        <p:nvSpPr>
          <p:cNvPr id="63509" name="Line 27">
            <a:extLst>
              <a:ext uri="{FF2B5EF4-FFF2-40B4-BE49-F238E27FC236}">
                <a16:creationId xmlns:a16="http://schemas.microsoft.com/office/drawing/2014/main" id="{D2B9D600-77C0-DE2F-62BA-47C04E64AAFC}"/>
              </a:ext>
            </a:extLst>
          </p:cNvPr>
          <p:cNvSpPr>
            <a:spLocks noChangeShapeType="1"/>
          </p:cNvSpPr>
          <p:nvPr>
            <p:custDataLst>
              <p:tags r:id="rId20"/>
            </p:custDataLst>
          </p:nvPr>
        </p:nvSpPr>
        <p:spPr bwMode="gray">
          <a:xfrm>
            <a:off x="8748713" y="6486525"/>
            <a:ext cx="4984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3510" name="Line 28">
            <a:extLst>
              <a:ext uri="{FF2B5EF4-FFF2-40B4-BE49-F238E27FC236}">
                <a16:creationId xmlns:a16="http://schemas.microsoft.com/office/drawing/2014/main" id="{21A54332-0AAE-2AD5-5D77-B82B06281746}"/>
              </a:ext>
            </a:extLst>
          </p:cNvPr>
          <p:cNvSpPr>
            <a:spLocks noChangeShapeType="1"/>
          </p:cNvSpPr>
          <p:nvPr>
            <p:custDataLst>
              <p:tags r:id="rId21"/>
            </p:custDataLst>
          </p:nvPr>
        </p:nvSpPr>
        <p:spPr bwMode="gray">
          <a:xfrm>
            <a:off x="8748713" y="6486525"/>
            <a:ext cx="0" cy="90328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aphicFrame>
        <p:nvGraphicFramePr>
          <p:cNvPr id="63511" name="Rectangle 29" hidden="1">
            <a:extLst>
              <a:ext uri="{FF2B5EF4-FFF2-40B4-BE49-F238E27FC236}">
                <a16:creationId xmlns:a16="http://schemas.microsoft.com/office/drawing/2014/main" id="{3234CE04-7823-1C74-6B7C-A66ED60FD9EF}"/>
              </a:ext>
            </a:extLst>
          </p:cNvPr>
          <p:cNvGraphicFramePr>
            <a:graphicFrameLocks/>
          </p:cNvGraphicFramePr>
          <p:nvPr>
            <p:custDataLst>
              <p:tags r:id="rId22"/>
            </p:custDataLst>
          </p:nvPr>
        </p:nvGraphicFramePr>
        <p:xfrm>
          <a:off x="0" y="0"/>
          <a:ext cx="230188" cy="230188"/>
        </p:xfrm>
        <a:graphic>
          <a:graphicData uri="http://schemas.openxmlformats.org/presentationml/2006/ole">
            <mc:AlternateContent xmlns:mc="http://schemas.openxmlformats.org/markup-compatibility/2006">
              <mc:Choice xmlns:v="urn:schemas-microsoft-com:vml" Requires="v">
                <p:oleObj r:id="rId27" imgW="0" imgH="0" progId="">
                  <p:embed/>
                </p:oleObj>
              </mc:Choice>
              <mc:Fallback>
                <p:oleObj r:id="rId27" imgW="0" imgH="0" progId="">
                  <p:embed/>
                  <p:pic>
                    <p:nvPicPr>
                      <p:cNvPr id="0" name="Rectangle 2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230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512" name="Text Box 30">
            <a:extLst>
              <a:ext uri="{FF2B5EF4-FFF2-40B4-BE49-F238E27FC236}">
                <a16:creationId xmlns:a16="http://schemas.microsoft.com/office/drawing/2014/main" id="{BDF2E1E2-552A-478D-0A2F-91D0F685736F}"/>
              </a:ext>
            </a:extLst>
          </p:cNvPr>
          <p:cNvSpPr txBox="1">
            <a:spLocks noChangeArrowheads="1"/>
          </p:cNvSpPr>
          <p:nvPr/>
        </p:nvSpPr>
        <p:spPr bwMode="auto">
          <a:xfrm>
            <a:off x="9956800" y="6448425"/>
            <a:ext cx="2492375" cy="2274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nb-NO" altLang="nb-NO" sz="2000">
                <a:solidFill>
                  <a:schemeClr val="tx1"/>
                </a:solidFill>
                <a:latin typeface="Arial" panose="020B0604020202020204" pitchFamily="34" charset="0"/>
                <a:ea typeface="ＭＳ Ｐゴシック" panose="020B0600070205080204" pitchFamily="34" charset="-128"/>
              </a:rPr>
              <a:t>”Supermarked” er et kontrollert lager av deler som brukes til å planlegge produksjon i en oppstrømsprosess</a:t>
            </a:r>
          </a:p>
        </p:txBody>
      </p:sp>
      <p:sp>
        <p:nvSpPr>
          <p:cNvPr id="63513" name="Freeform 31" descr="Dark upward diagonal">
            <a:extLst>
              <a:ext uri="{FF2B5EF4-FFF2-40B4-BE49-F238E27FC236}">
                <a16:creationId xmlns:a16="http://schemas.microsoft.com/office/drawing/2014/main" id="{5912733B-C16C-05A8-A58C-40FA56BC6300}"/>
              </a:ext>
            </a:extLst>
          </p:cNvPr>
          <p:cNvSpPr>
            <a:spLocks/>
          </p:cNvSpPr>
          <p:nvPr/>
        </p:nvSpPr>
        <p:spPr bwMode="auto">
          <a:xfrm>
            <a:off x="6405563" y="6270625"/>
            <a:ext cx="722312" cy="317500"/>
          </a:xfrm>
          <a:custGeom>
            <a:avLst/>
            <a:gdLst>
              <a:gd name="T0" fmla="*/ 2147483647 w 320"/>
              <a:gd name="T1" fmla="*/ 2147483647 h 141"/>
              <a:gd name="T2" fmla="*/ 0 w 320"/>
              <a:gd name="T3" fmla="*/ 2147483647 h 141"/>
              <a:gd name="T4" fmla="*/ 0 w 320"/>
              <a:gd name="T5" fmla="*/ 0 h 141"/>
              <a:gd name="T6" fmla="*/ 2147483647 w 320"/>
              <a:gd name="T7" fmla="*/ 0 h 141"/>
              <a:gd name="T8" fmla="*/ 2147483647 w 320"/>
              <a:gd name="T9" fmla="*/ 2147483647 h 141"/>
              <a:gd name="T10" fmla="*/ 2147483647 w 320"/>
              <a:gd name="T11" fmla="*/ 2147483647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blipFill dpi="0" rotWithShape="0">
            <a:blip r:embed="rId28"/>
            <a:srcRect/>
            <a:tile tx="0" ty="0" sx="100000" sy="100000" flip="none" algn="tl"/>
          </a:blipFill>
          <a:ln w="9525">
            <a:solidFill>
              <a:schemeClr val="tx1"/>
            </a:solidFill>
            <a:round/>
            <a:headEnd/>
            <a:tailEnd/>
          </a:ln>
        </p:spPr>
        <p:txBody>
          <a:bodyPr lIns="130046" tIns="65023" rIns="130046" bIns="65023"/>
          <a:lstStyle/>
          <a:p>
            <a:endParaRPr lang="nb-NO"/>
          </a:p>
        </p:txBody>
      </p:sp>
      <p:grpSp>
        <p:nvGrpSpPr>
          <p:cNvPr id="63514" name="Group 32">
            <a:extLst>
              <a:ext uri="{FF2B5EF4-FFF2-40B4-BE49-F238E27FC236}">
                <a16:creationId xmlns:a16="http://schemas.microsoft.com/office/drawing/2014/main" id="{BFA96BEF-AC15-B216-7BF1-490F2A78B5CE}"/>
              </a:ext>
            </a:extLst>
          </p:cNvPr>
          <p:cNvGrpSpPr>
            <a:grpSpLocks noChangeAspect="1"/>
          </p:cNvGrpSpPr>
          <p:nvPr/>
        </p:nvGrpSpPr>
        <p:grpSpPr bwMode="auto">
          <a:xfrm>
            <a:off x="5145088" y="7426325"/>
            <a:ext cx="309562" cy="685800"/>
            <a:chOff x="4429" y="1747"/>
            <a:chExt cx="156" cy="349"/>
          </a:xfrm>
        </p:grpSpPr>
        <p:sp>
          <p:nvSpPr>
            <p:cNvPr id="63522" name="Line 33">
              <a:extLst>
                <a:ext uri="{FF2B5EF4-FFF2-40B4-BE49-F238E27FC236}">
                  <a16:creationId xmlns:a16="http://schemas.microsoft.com/office/drawing/2014/main" id="{AB364FD2-0482-3804-8338-8216190F809A}"/>
                </a:ext>
              </a:extLst>
            </p:cNvPr>
            <p:cNvSpPr>
              <a:spLocks noChangeAspect="1" noChangeShapeType="1"/>
            </p:cNvSpPr>
            <p:nvPr/>
          </p:nvSpPr>
          <p:spPr bwMode="auto">
            <a:xfrm>
              <a:off x="4429" y="1747"/>
              <a:ext cx="155" cy="1"/>
            </a:xfrm>
            <a:prstGeom prst="line">
              <a:avLst/>
            </a:prstGeom>
            <a:noFill/>
            <a:ln w="14351"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3523" name="Line 34">
              <a:extLst>
                <a:ext uri="{FF2B5EF4-FFF2-40B4-BE49-F238E27FC236}">
                  <a16:creationId xmlns:a16="http://schemas.microsoft.com/office/drawing/2014/main" id="{215B5722-D541-0096-B851-EA81C2303645}"/>
                </a:ext>
              </a:extLst>
            </p:cNvPr>
            <p:cNvSpPr>
              <a:spLocks noChangeAspect="1" noChangeShapeType="1"/>
            </p:cNvSpPr>
            <p:nvPr/>
          </p:nvSpPr>
          <p:spPr bwMode="auto">
            <a:xfrm>
              <a:off x="4429" y="1834"/>
              <a:ext cx="155" cy="1"/>
            </a:xfrm>
            <a:prstGeom prst="line">
              <a:avLst/>
            </a:prstGeom>
            <a:noFill/>
            <a:ln w="14351"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3524" name="Line 35">
              <a:extLst>
                <a:ext uri="{FF2B5EF4-FFF2-40B4-BE49-F238E27FC236}">
                  <a16:creationId xmlns:a16="http://schemas.microsoft.com/office/drawing/2014/main" id="{55AF9C4A-813D-BEE6-6A8B-B04347F9E3A9}"/>
                </a:ext>
              </a:extLst>
            </p:cNvPr>
            <p:cNvSpPr>
              <a:spLocks noChangeAspect="1" noChangeShapeType="1"/>
            </p:cNvSpPr>
            <p:nvPr/>
          </p:nvSpPr>
          <p:spPr bwMode="auto">
            <a:xfrm>
              <a:off x="4429" y="1922"/>
              <a:ext cx="155" cy="1"/>
            </a:xfrm>
            <a:prstGeom prst="line">
              <a:avLst/>
            </a:prstGeom>
            <a:noFill/>
            <a:ln w="14351"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3525" name="Line 36">
              <a:extLst>
                <a:ext uri="{FF2B5EF4-FFF2-40B4-BE49-F238E27FC236}">
                  <a16:creationId xmlns:a16="http://schemas.microsoft.com/office/drawing/2014/main" id="{CD83D6D2-6562-C758-1005-4F483D32AB8C}"/>
                </a:ext>
              </a:extLst>
            </p:cNvPr>
            <p:cNvSpPr>
              <a:spLocks noChangeAspect="1" noChangeShapeType="1"/>
            </p:cNvSpPr>
            <p:nvPr/>
          </p:nvSpPr>
          <p:spPr bwMode="auto">
            <a:xfrm>
              <a:off x="4429" y="2009"/>
              <a:ext cx="155" cy="1"/>
            </a:xfrm>
            <a:prstGeom prst="line">
              <a:avLst/>
            </a:prstGeom>
            <a:noFill/>
            <a:ln w="14351"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3526" name="Line 37">
              <a:extLst>
                <a:ext uri="{FF2B5EF4-FFF2-40B4-BE49-F238E27FC236}">
                  <a16:creationId xmlns:a16="http://schemas.microsoft.com/office/drawing/2014/main" id="{10840A0D-E6C8-3C29-58C5-F1FC0E221290}"/>
                </a:ext>
              </a:extLst>
            </p:cNvPr>
            <p:cNvSpPr>
              <a:spLocks noChangeAspect="1" noChangeShapeType="1"/>
            </p:cNvSpPr>
            <p:nvPr/>
          </p:nvSpPr>
          <p:spPr bwMode="auto">
            <a:xfrm>
              <a:off x="4584" y="1747"/>
              <a:ext cx="1" cy="349"/>
            </a:xfrm>
            <a:prstGeom prst="line">
              <a:avLst/>
            </a:prstGeom>
            <a:noFill/>
            <a:ln w="14351"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3527" name="Line 38">
              <a:extLst>
                <a:ext uri="{FF2B5EF4-FFF2-40B4-BE49-F238E27FC236}">
                  <a16:creationId xmlns:a16="http://schemas.microsoft.com/office/drawing/2014/main" id="{DE1AFEE7-6F7A-56F4-CDBC-D6EB1DC5F42A}"/>
                </a:ext>
              </a:extLst>
            </p:cNvPr>
            <p:cNvSpPr>
              <a:spLocks noChangeAspect="1" noChangeShapeType="1"/>
            </p:cNvSpPr>
            <p:nvPr/>
          </p:nvSpPr>
          <p:spPr bwMode="auto">
            <a:xfrm>
              <a:off x="4429" y="2095"/>
              <a:ext cx="155" cy="1"/>
            </a:xfrm>
            <a:prstGeom prst="line">
              <a:avLst/>
            </a:prstGeom>
            <a:noFill/>
            <a:ln w="14351"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sp>
        <p:nvSpPr>
          <p:cNvPr id="63515" name="Freeform 39">
            <a:extLst>
              <a:ext uri="{FF2B5EF4-FFF2-40B4-BE49-F238E27FC236}">
                <a16:creationId xmlns:a16="http://schemas.microsoft.com/office/drawing/2014/main" id="{526F4834-A0B5-8989-C50C-CBC4BB9AACE2}"/>
              </a:ext>
            </a:extLst>
          </p:cNvPr>
          <p:cNvSpPr>
            <a:spLocks/>
          </p:cNvSpPr>
          <p:nvPr/>
        </p:nvSpPr>
        <p:spPr bwMode="auto">
          <a:xfrm>
            <a:off x="3346450" y="6262688"/>
            <a:ext cx="809625" cy="334962"/>
          </a:xfrm>
          <a:custGeom>
            <a:avLst/>
            <a:gdLst>
              <a:gd name="T0" fmla="*/ 2147483647 w 360"/>
              <a:gd name="T1" fmla="*/ 2147483647 h 148"/>
              <a:gd name="T2" fmla="*/ 0 w 360"/>
              <a:gd name="T3" fmla="*/ 2147483647 h 148"/>
              <a:gd name="T4" fmla="*/ 0 w 360"/>
              <a:gd name="T5" fmla="*/ 0 h 148"/>
              <a:gd name="T6" fmla="*/ 2147483647 w 360"/>
              <a:gd name="T7" fmla="*/ 0 h 148"/>
              <a:gd name="T8" fmla="*/ 2147483647 w 360"/>
              <a:gd name="T9" fmla="*/ 2147483647 h 148"/>
              <a:gd name="T10" fmla="*/ 2147483647 w 360"/>
              <a:gd name="T11" fmla="*/ 2147483647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lIns="130046" tIns="65023" rIns="130046" bIns="65023"/>
          <a:lstStyle/>
          <a:p>
            <a:endParaRPr lang="nb-NO"/>
          </a:p>
        </p:txBody>
      </p:sp>
      <p:grpSp>
        <p:nvGrpSpPr>
          <p:cNvPr id="63516" name="Group 40">
            <a:extLst>
              <a:ext uri="{FF2B5EF4-FFF2-40B4-BE49-F238E27FC236}">
                <a16:creationId xmlns:a16="http://schemas.microsoft.com/office/drawing/2014/main" id="{C15A2A29-290C-7844-E95F-EB2270D544D5}"/>
              </a:ext>
            </a:extLst>
          </p:cNvPr>
          <p:cNvGrpSpPr>
            <a:grpSpLocks/>
          </p:cNvGrpSpPr>
          <p:nvPr/>
        </p:nvGrpSpPr>
        <p:grpSpPr bwMode="auto">
          <a:xfrm>
            <a:off x="8026400" y="7432675"/>
            <a:ext cx="1233488" cy="688975"/>
            <a:chOff x="155" y="3420"/>
            <a:chExt cx="546" cy="305"/>
          </a:xfrm>
        </p:grpSpPr>
        <p:grpSp>
          <p:nvGrpSpPr>
            <p:cNvPr id="63517" name="Group 41">
              <a:extLst>
                <a:ext uri="{FF2B5EF4-FFF2-40B4-BE49-F238E27FC236}">
                  <a16:creationId xmlns:a16="http://schemas.microsoft.com/office/drawing/2014/main" id="{F3FEAD67-D8C4-D3B0-A0C1-8FC4512A2938}"/>
                </a:ext>
              </a:extLst>
            </p:cNvPr>
            <p:cNvGrpSpPr>
              <a:grpSpLocks noChangeAspect="1"/>
            </p:cNvGrpSpPr>
            <p:nvPr/>
          </p:nvGrpSpPr>
          <p:grpSpPr bwMode="auto">
            <a:xfrm>
              <a:off x="187" y="3420"/>
              <a:ext cx="493" cy="305"/>
              <a:chOff x="2600" y="939"/>
              <a:chExt cx="486" cy="374"/>
            </a:xfrm>
          </p:grpSpPr>
          <p:sp>
            <p:nvSpPr>
              <p:cNvPr id="63519" name="Rectangle 42">
                <a:extLst>
                  <a:ext uri="{FF2B5EF4-FFF2-40B4-BE49-F238E27FC236}">
                    <a16:creationId xmlns:a16="http://schemas.microsoft.com/office/drawing/2014/main" id="{789FB24E-B9D7-7F0C-1E67-7D899F42EA17}"/>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3520" name="Rectangle 43">
                <a:extLst>
                  <a:ext uri="{FF2B5EF4-FFF2-40B4-BE49-F238E27FC236}">
                    <a16:creationId xmlns:a16="http://schemas.microsoft.com/office/drawing/2014/main" id="{6DD95151-F84A-6032-7129-D3D08198F527}"/>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3521" name="Rectangle 44">
                <a:extLst>
                  <a:ext uri="{FF2B5EF4-FFF2-40B4-BE49-F238E27FC236}">
                    <a16:creationId xmlns:a16="http://schemas.microsoft.com/office/drawing/2014/main" id="{8B6B9035-39C4-5B5C-6ED4-1EF28537791B}"/>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Kunde prosess</a:t>
                </a:r>
              </a:p>
            </p:txBody>
          </p:sp>
        </p:grpSp>
        <p:sp>
          <p:nvSpPr>
            <p:cNvPr id="63518" name="Text Box 45">
              <a:extLst>
                <a:ext uri="{FF2B5EF4-FFF2-40B4-BE49-F238E27FC236}">
                  <a16:creationId xmlns:a16="http://schemas.microsoft.com/office/drawing/2014/main" id="{B3B96B0C-ADF8-0D57-BD8F-8A5B2481A51E}"/>
                </a:ext>
              </a:extLst>
            </p:cNvPr>
            <p:cNvSpPr txBox="1">
              <a:spLocks noChangeArrowheads="1"/>
            </p:cNvSpPr>
            <p:nvPr>
              <p:custDataLst>
                <p:tags r:id="rId23"/>
              </p:custDataLst>
            </p:nvPr>
          </p:nvSpPr>
          <p:spPr bwMode="gray">
            <a:xfrm>
              <a:off x="155" y="3500"/>
              <a:ext cx="54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B</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474E61A8-E8EE-AC37-A584-8F8CF287BB46}"/>
              </a:ext>
            </a:extLst>
          </p:cNvPr>
          <p:cNvSpPr>
            <a:spLocks noGrp="1" noChangeArrowheads="1"/>
          </p:cNvSpPr>
          <p:nvPr>
            <p:ph type="title"/>
          </p:nvPr>
        </p:nvSpPr>
        <p:spPr>
          <a:xfrm>
            <a:off x="650875" y="433388"/>
            <a:ext cx="11053763" cy="1625600"/>
          </a:xfrm>
        </p:spPr>
        <p:txBody>
          <a:bodyPr/>
          <a:lstStyle/>
          <a:p>
            <a:pPr eaLnBrk="1" hangingPunct="1">
              <a:defRPr/>
            </a:pPr>
            <a:r>
              <a:rPr lang="en-US" sz="5100">
                <a:latin typeface="Garamond" charset="0"/>
                <a:ea typeface="MS PGothic" charset="0"/>
                <a:sym typeface="Gill Sans Light" charset="0"/>
              </a:rPr>
              <a:t>Hvor kan vi ha kontinuerlig flyt og supermarked?</a:t>
            </a:r>
            <a:endParaRPr lang="sv-SE" sz="5100">
              <a:latin typeface="Garamond" charset="0"/>
              <a:ea typeface="MS PGothic" charset="0"/>
              <a:sym typeface="Gill Sans Light" charset="0"/>
            </a:endParaRPr>
          </a:p>
        </p:txBody>
      </p:sp>
      <p:grpSp>
        <p:nvGrpSpPr>
          <p:cNvPr id="65538" name="Group 3">
            <a:extLst>
              <a:ext uri="{FF2B5EF4-FFF2-40B4-BE49-F238E27FC236}">
                <a16:creationId xmlns:a16="http://schemas.microsoft.com/office/drawing/2014/main" id="{215BD7FB-8BAF-9ABA-ADBF-0482B9363482}"/>
              </a:ext>
            </a:extLst>
          </p:cNvPr>
          <p:cNvGrpSpPr>
            <a:grpSpLocks/>
          </p:cNvGrpSpPr>
          <p:nvPr/>
        </p:nvGrpSpPr>
        <p:grpSpPr bwMode="auto">
          <a:xfrm>
            <a:off x="-107950" y="2063750"/>
            <a:ext cx="13112750" cy="6388100"/>
            <a:chOff x="-77" y="949"/>
            <a:chExt cx="5745" cy="2671"/>
          </a:xfrm>
        </p:grpSpPr>
        <p:sp>
          <p:nvSpPr>
            <p:cNvPr id="65539" name="Line 4">
              <a:extLst>
                <a:ext uri="{FF2B5EF4-FFF2-40B4-BE49-F238E27FC236}">
                  <a16:creationId xmlns:a16="http://schemas.microsoft.com/office/drawing/2014/main" id="{DAA69100-978E-6422-88A2-3FD64D3B631C}"/>
                </a:ext>
              </a:extLst>
            </p:cNvPr>
            <p:cNvSpPr>
              <a:spLocks noChangeShapeType="1"/>
            </p:cNvSpPr>
            <p:nvPr/>
          </p:nvSpPr>
          <p:spPr bwMode="auto">
            <a:xfrm>
              <a:off x="3123" y="1391"/>
              <a:ext cx="1339" cy="1343"/>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65540" name="Freeform 5">
              <a:extLst>
                <a:ext uri="{FF2B5EF4-FFF2-40B4-BE49-F238E27FC236}">
                  <a16:creationId xmlns:a16="http://schemas.microsoft.com/office/drawing/2014/main" id="{0F163171-2381-7673-64F0-50B9800235DA}"/>
                </a:ext>
              </a:extLst>
            </p:cNvPr>
            <p:cNvSpPr>
              <a:spLocks/>
            </p:cNvSpPr>
            <p:nvPr/>
          </p:nvSpPr>
          <p:spPr bwMode="auto">
            <a:xfrm rot="5645918">
              <a:off x="-158" y="2241"/>
              <a:ext cx="887" cy="84"/>
            </a:xfrm>
            <a:custGeom>
              <a:avLst/>
              <a:gdLst>
                <a:gd name="T0" fmla="*/ 0 w 254"/>
                <a:gd name="T1" fmla="*/ 0 h 184"/>
                <a:gd name="T2" fmla="*/ 0 w 254"/>
                <a:gd name="T3" fmla="*/ 0 h 184"/>
                <a:gd name="T4" fmla="*/ 2147483647 w 254"/>
                <a:gd name="T5" fmla="*/ 0 h 184"/>
                <a:gd name="T6" fmla="*/ 2147483647 w 254"/>
                <a:gd name="T7" fmla="*/ 0 h 184"/>
                <a:gd name="T8" fmla="*/ 2147483647 w 254"/>
                <a:gd name="T9" fmla="*/ 0 h 184"/>
                <a:gd name="T10" fmla="*/ 2147483647 w 254"/>
                <a:gd name="T11" fmla="*/ 0 h 184"/>
                <a:gd name="T12" fmla="*/ 2147483647 w 254"/>
                <a:gd name="T13" fmla="*/ 0 h 184"/>
                <a:gd name="T14" fmla="*/ 0 w 254"/>
                <a:gd name="T15" fmla="*/ 0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nvGrpSpPr>
            <p:cNvPr id="65541" name="Group 6">
              <a:extLst>
                <a:ext uri="{FF2B5EF4-FFF2-40B4-BE49-F238E27FC236}">
                  <a16:creationId xmlns:a16="http://schemas.microsoft.com/office/drawing/2014/main" id="{CA6BD5E0-77F3-C874-0DFF-0777168CA7A1}"/>
                </a:ext>
              </a:extLst>
            </p:cNvPr>
            <p:cNvGrpSpPr>
              <a:grpSpLocks/>
            </p:cNvGrpSpPr>
            <p:nvPr/>
          </p:nvGrpSpPr>
          <p:grpSpPr bwMode="auto">
            <a:xfrm>
              <a:off x="186" y="997"/>
              <a:ext cx="384" cy="428"/>
              <a:chOff x="205" y="850"/>
              <a:chExt cx="417" cy="428"/>
            </a:xfrm>
          </p:grpSpPr>
          <p:grpSp>
            <p:nvGrpSpPr>
              <p:cNvPr id="65812" name="Group 7">
                <a:extLst>
                  <a:ext uri="{FF2B5EF4-FFF2-40B4-BE49-F238E27FC236}">
                    <a16:creationId xmlns:a16="http://schemas.microsoft.com/office/drawing/2014/main" id="{710127FE-1A51-E1DF-FB75-A754D768C180}"/>
                  </a:ext>
                </a:extLst>
              </p:cNvPr>
              <p:cNvGrpSpPr>
                <a:grpSpLocks/>
              </p:cNvGrpSpPr>
              <p:nvPr/>
            </p:nvGrpSpPr>
            <p:grpSpPr bwMode="auto">
              <a:xfrm>
                <a:off x="205" y="850"/>
                <a:ext cx="417" cy="321"/>
                <a:chOff x="3251" y="859"/>
                <a:chExt cx="385" cy="321"/>
              </a:xfrm>
            </p:grpSpPr>
            <p:sp>
              <p:nvSpPr>
                <p:cNvPr id="65814" name="Freeform 8">
                  <a:extLst>
                    <a:ext uri="{FF2B5EF4-FFF2-40B4-BE49-F238E27FC236}">
                      <a16:creationId xmlns:a16="http://schemas.microsoft.com/office/drawing/2014/main" id="{49E4A90D-C4D2-7E93-2DBC-4D7BBC72F2A0}"/>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815" name="Rectangle 9">
                  <a:extLst>
                    <a:ext uri="{FF2B5EF4-FFF2-40B4-BE49-F238E27FC236}">
                      <a16:creationId xmlns:a16="http://schemas.microsoft.com/office/drawing/2014/main" id="{1B6178EF-D705-6959-4FCA-5E2141E4DC41}"/>
                    </a:ext>
                  </a:extLst>
                </p:cNvPr>
                <p:cNvSpPr>
                  <a:spLocks noChangeAspect="1" noChangeArrowheads="1"/>
                </p:cNvSpPr>
                <p:nvPr/>
              </p:nvSpPr>
              <p:spPr bwMode="auto">
                <a:xfrm>
                  <a:off x="3322" y="981"/>
                  <a:ext cx="18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solidFill>
                        <a:srgbClr val="000000"/>
                      </a:solidFill>
                    </a:rPr>
                    <a:t>Foretak</a:t>
                  </a:r>
                  <a:endParaRPr lang="en-US" altLang="nb-NO" sz="1100"/>
                </a:p>
              </p:txBody>
            </p:sp>
          </p:grpSp>
          <p:sp>
            <p:nvSpPr>
              <p:cNvPr id="65813" name="Rectangle 10">
                <a:extLst>
                  <a:ext uri="{FF2B5EF4-FFF2-40B4-BE49-F238E27FC236}">
                    <a16:creationId xmlns:a16="http://schemas.microsoft.com/office/drawing/2014/main" id="{658C8F4E-4356-BB7C-5E35-FE8656C2FED5}"/>
                  </a:ext>
                </a:extLst>
              </p:cNvPr>
              <p:cNvSpPr>
                <a:spLocks noChangeArrowheads="1"/>
              </p:cNvSpPr>
              <p:nvPr/>
            </p:nvSpPr>
            <p:spPr bwMode="auto">
              <a:xfrm>
                <a:off x="265" y="1194"/>
                <a:ext cx="35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300"/>
                  <a:t>Supplier</a:t>
                </a:r>
              </a:p>
            </p:txBody>
          </p:sp>
        </p:grpSp>
        <p:sp>
          <p:nvSpPr>
            <p:cNvPr id="65542" name="Line 11">
              <a:extLst>
                <a:ext uri="{FF2B5EF4-FFF2-40B4-BE49-F238E27FC236}">
                  <a16:creationId xmlns:a16="http://schemas.microsoft.com/office/drawing/2014/main" id="{F4147995-5CCD-2E98-E85F-6DDB63474FBC}"/>
                </a:ext>
              </a:extLst>
            </p:cNvPr>
            <p:cNvSpPr>
              <a:spLocks noChangeShapeType="1"/>
            </p:cNvSpPr>
            <p:nvPr/>
          </p:nvSpPr>
          <p:spPr bwMode="auto">
            <a:xfrm>
              <a:off x="3233" y="1399"/>
              <a:ext cx="2083" cy="1349"/>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65543" name="Freeform 12">
              <a:extLst>
                <a:ext uri="{FF2B5EF4-FFF2-40B4-BE49-F238E27FC236}">
                  <a16:creationId xmlns:a16="http://schemas.microsoft.com/office/drawing/2014/main" id="{5E5FC358-D0BD-C19D-02BC-47DF1E92BF97}"/>
                </a:ext>
              </a:extLst>
            </p:cNvPr>
            <p:cNvSpPr>
              <a:spLocks/>
            </p:cNvSpPr>
            <p:nvPr/>
          </p:nvSpPr>
          <p:spPr bwMode="auto">
            <a:xfrm rot="515017">
              <a:off x="3250" y="1070"/>
              <a:ext cx="1905" cy="119"/>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65544" name="Freeform 13">
              <a:extLst>
                <a:ext uri="{FF2B5EF4-FFF2-40B4-BE49-F238E27FC236}">
                  <a16:creationId xmlns:a16="http://schemas.microsoft.com/office/drawing/2014/main" id="{8D7ECE3E-FDBB-AE0F-4990-B250D06BD41C}"/>
                </a:ext>
              </a:extLst>
            </p:cNvPr>
            <p:cNvSpPr>
              <a:spLocks/>
            </p:cNvSpPr>
            <p:nvPr/>
          </p:nvSpPr>
          <p:spPr bwMode="auto">
            <a:xfrm rot="-5889734">
              <a:off x="4943" y="2261"/>
              <a:ext cx="855" cy="101"/>
            </a:xfrm>
            <a:custGeom>
              <a:avLst/>
              <a:gdLst>
                <a:gd name="T0" fmla="*/ 0 w 254"/>
                <a:gd name="T1" fmla="*/ 1 h 184"/>
                <a:gd name="T2" fmla="*/ 0 w 254"/>
                <a:gd name="T3" fmla="*/ 1 h 184"/>
                <a:gd name="T4" fmla="*/ 2147483647 w 254"/>
                <a:gd name="T5" fmla="*/ 1 h 184"/>
                <a:gd name="T6" fmla="*/ 2147483647 w 254"/>
                <a:gd name="T7" fmla="*/ 1 h 184"/>
                <a:gd name="T8" fmla="*/ 2147483647 w 254"/>
                <a:gd name="T9" fmla="*/ 1 h 184"/>
                <a:gd name="T10" fmla="*/ 2147483647 w 254"/>
                <a:gd name="T11" fmla="*/ 0 h 184"/>
                <a:gd name="T12" fmla="*/ 2147483647 w 254"/>
                <a:gd name="T13" fmla="*/ 1 h 184"/>
                <a:gd name="T14" fmla="*/ 0 w 254"/>
                <a:gd name="T15" fmla="*/ 1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nvGrpSpPr>
            <p:cNvPr id="65545" name="Group 14">
              <a:extLst>
                <a:ext uri="{FF2B5EF4-FFF2-40B4-BE49-F238E27FC236}">
                  <a16:creationId xmlns:a16="http://schemas.microsoft.com/office/drawing/2014/main" id="{BA279042-CE97-11F9-C3AC-8F64C5FB460F}"/>
                </a:ext>
              </a:extLst>
            </p:cNvPr>
            <p:cNvGrpSpPr>
              <a:grpSpLocks/>
            </p:cNvGrpSpPr>
            <p:nvPr/>
          </p:nvGrpSpPr>
          <p:grpSpPr bwMode="auto">
            <a:xfrm>
              <a:off x="2543" y="949"/>
              <a:ext cx="697" cy="456"/>
              <a:chOff x="3883" y="2316"/>
              <a:chExt cx="464" cy="282"/>
            </a:xfrm>
          </p:grpSpPr>
          <p:sp>
            <p:nvSpPr>
              <p:cNvPr id="65810" name="Freeform 15">
                <a:extLst>
                  <a:ext uri="{FF2B5EF4-FFF2-40B4-BE49-F238E27FC236}">
                    <a16:creationId xmlns:a16="http://schemas.microsoft.com/office/drawing/2014/main" id="{356FAF65-FE29-35BA-9CBA-C060D8BA70DB}"/>
                  </a:ext>
                </a:extLst>
              </p:cNvPr>
              <p:cNvSpPr>
                <a:spLocks noEditPoints="1"/>
              </p:cNvSpPr>
              <p:nvPr/>
            </p:nvSpPr>
            <p:spPr bwMode="auto">
              <a:xfrm>
                <a:off x="3883" y="2316"/>
                <a:ext cx="464" cy="282"/>
              </a:xfrm>
              <a:custGeom>
                <a:avLst/>
                <a:gdLst>
                  <a:gd name="T0" fmla="*/ 1 w 722"/>
                  <a:gd name="T1" fmla="*/ 1 h 439"/>
                  <a:gd name="T2" fmla="*/ 0 w 722"/>
                  <a:gd name="T3" fmla="*/ 1 h 439"/>
                  <a:gd name="T4" fmla="*/ 0 w 722"/>
                  <a:gd name="T5" fmla="*/ 1 h 439"/>
                  <a:gd name="T6" fmla="*/ 1 w 722"/>
                  <a:gd name="T7" fmla="*/ 1 h 439"/>
                  <a:gd name="T8" fmla="*/ 1 w 722"/>
                  <a:gd name="T9" fmla="*/ 1 h 439"/>
                  <a:gd name="T10" fmla="*/ 1 w 722"/>
                  <a:gd name="T11" fmla="*/ 1 h 439"/>
                  <a:gd name="T12" fmla="*/ 1 w 722"/>
                  <a:gd name="T13" fmla="*/ 1 h 439"/>
                  <a:gd name="T14" fmla="*/ 1 w 722"/>
                  <a:gd name="T15" fmla="*/ 1 h 439"/>
                  <a:gd name="T16" fmla="*/ 0 w 722"/>
                  <a:gd name="T17" fmla="*/ 1 h 439"/>
                  <a:gd name="T18" fmla="*/ 0 w 722"/>
                  <a:gd name="T19" fmla="*/ 1 h 439"/>
                  <a:gd name="T20" fmla="*/ 1 w 722"/>
                  <a:gd name="T21" fmla="*/ 1 h 439"/>
                  <a:gd name="T22" fmla="*/ 1 w 722"/>
                  <a:gd name="T23" fmla="*/ 1 h 439"/>
                  <a:gd name="T24" fmla="*/ 1 w 722"/>
                  <a:gd name="T25" fmla="*/ 1 h 439"/>
                  <a:gd name="T26" fmla="*/ 1 w 722"/>
                  <a:gd name="T27" fmla="*/ 1 h 439"/>
                  <a:gd name="T28" fmla="*/ 1 w 722"/>
                  <a:gd name="T29" fmla="*/ 1 h 439"/>
                  <a:gd name="T30" fmla="*/ 1 w 722"/>
                  <a:gd name="T31" fmla="*/ 1 h 439"/>
                  <a:gd name="T32" fmla="*/ 1 w 722"/>
                  <a:gd name="T33" fmla="*/ 1 h 439"/>
                  <a:gd name="T34" fmla="*/ 1 w 722"/>
                  <a:gd name="T35" fmla="*/ 1 h 439"/>
                  <a:gd name="T36" fmla="*/ 1 w 722"/>
                  <a:gd name="T37" fmla="*/ 1 h 439"/>
                  <a:gd name="T38" fmla="*/ 1 w 722"/>
                  <a:gd name="T39" fmla="*/ 1 h 439"/>
                  <a:gd name="T40" fmla="*/ 1 w 722"/>
                  <a:gd name="T41" fmla="*/ 1 h 439"/>
                  <a:gd name="T42" fmla="*/ 1 w 722"/>
                  <a:gd name="T43" fmla="*/ 1 h 439"/>
                  <a:gd name="T44" fmla="*/ 1 w 722"/>
                  <a:gd name="T45" fmla="*/ 1 h 439"/>
                  <a:gd name="T46" fmla="*/ 1 w 722"/>
                  <a:gd name="T47" fmla="*/ 1 h 439"/>
                  <a:gd name="T48" fmla="*/ 1 w 722"/>
                  <a:gd name="T49" fmla="*/ 1 h 439"/>
                  <a:gd name="T50" fmla="*/ 1 w 722"/>
                  <a:gd name="T51" fmla="*/ 1 h 439"/>
                  <a:gd name="T52" fmla="*/ 1 w 722"/>
                  <a:gd name="T53" fmla="*/ 1 h 439"/>
                  <a:gd name="T54" fmla="*/ 1 w 722"/>
                  <a:gd name="T55" fmla="*/ 1 h 439"/>
                  <a:gd name="T56" fmla="*/ 1 w 722"/>
                  <a:gd name="T57" fmla="*/ 1 h 439"/>
                  <a:gd name="T58" fmla="*/ 1 w 722"/>
                  <a:gd name="T59" fmla="*/ 1 h 439"/>
                  <a:gd name="T60" fmla="*/ 1 w 722"/>
                  <a:gd name="T61" fmla="*/ 1 h 439"/>
                  <a:gd name="T62" fmla="*/ 1 w 722"/>
                  <a:gd name="T63" fmla="*/ 1 h 439"/>
                  <a:gd name="T64" fmla="*/ 1 w 722"/>
                  <a:gd name="T65" fmla="*/ 1 h 439"/>
                  <a:gd name="T66" fmla="*/ 1 w 722"/>
                  <a:gd name="T67" fmla="*/ 1 h 439"/>
                  <a:gd name="T68" fmla="*/ 1 w 722"/>
                  <a:gd name="T69" fmla="*/ 1 h 439"/>
                  <a:gd name="T70" fmla="*/ 1 w 722"/>
                  <a:gd name="T71" fmla="*/ 1 h 439"/>
                  <a:gd name="T72" fmla="*/ 1 w 722"/>
                  <a:gd name="T73" fmla="*/ 1 h 439"/>
                  <a:gd name="T74" fmla="*/ 1 w 722"/>
                  <a:gd name="T75" fmla="*/ 1 h 439"/>
                  <a:gd name="T76" fmla="*/ 1 w 722"/>
                  <a:gd name="T77" fmla="*/ 0 h 439"/>
                  <a:gd name="T78" fmla="*/ 1 w 722"/>
                  <a:gd name="T79" fmla="*/ 1 h 439"/>
                  <a:gd name="T80" fmla="*/ 1 w 722"/>
                  <a:gd name="T81" fmla="*/ 1 h 439"/>
                  <a:gd name="T82" fmla="*/ 1 w 722"/>
                  <a:gd name="T83" fmla="*/ 1 h 439"/>
                  <a:gd name="T84" fmla="*/ 1 w 722"/>
                  <a:gd name="T85" fmla="*/ 0 h 439"/>
                  <a:gd name="T86" fmla="*/ 1 w 722"/>
                  <a:gd name="T87" fmla="*/ 0 h 439"/>
                  <a:gd name="T88" fmla="*/ 1 w 722"/>
                  <a:gd name="T89" fmla="*/ 1 h 439"/>
                  <a:gd name="T90" fmla="*/ 1 w 722"/>
                  <a:gd name="T91" fmla="*/ 1 h 439"/>
                  <a:gd name="T92" fmla="*/ 1 w 722"/>
                  <a:gd name="T93" fmla="*/ 1 h 439"/>
                  <a:gd name="T94" fmla="*/ 1 w 722"/>
                  <a:gd name="T95" fmla="*/ 1 h 439"/>
                  <a:gd name="T96" fmla="*/ 1 w 722"/>
                  <a:gd name="T97" fmla="*/ 1 h 439"/>
                  <a:gd name="T98" fmla="*/ 1 w 722"/>
                  <a:gd name="T99" fmla="*/ 0 h 439"/>
                  <a:gd name="T100" fmla="*/ 1 w 722"/>
                  <a:gd name="T101" fmla="*/ 0 h 439"/>
                  <a:gd name="T102" fmla="*/ 1 w 722"/>
                  <a:gd name="T103" fmla="*/ 1 h 439"/>
                  <a:gd name="T104" fmla="*/ 1 w 722"/>
                  <a:gd name="T105" fmla="*/ 1 h 439"/>
                  <a:gd name="T106" fmla="*/ 1 w 722"/>
                  <a:gd name="T107" fmla="*/ 1 h 439"/>
                  <a:gd name="T108" fmla="*/ 1 w 722"/>
                  <a:gd name="T109" fmla="*/ 1 h 439"/>
                  <a:gd name="T110" fmla="*/ 1 w 722"/>
                  <a:gd name="T111" fmla="*/ 1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439"/>
                  <a:gd name="T170" fmla="*/ 722 w 7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439">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5"/>
                      <a:pt x="4" y="352"/>
                      <a:pt x="8" y="352"/>
                    </a:cubicBezTo>
                    <a:cubicBezTo>
                      <a:pt x="13" y="352"/>
                      <a:pt x="16" y="355"/>
                      <a:pt x="16" y="360"/>
                    </a:cubicBezTo>
                    <a:close/>
                    <a:moveTo>
                      <a:pt x="16" y="408"/>
                    </a:moveTo>
                    <a:lnTo>
                      <a:pt x="16" y="424"/>
                    </a:lnTo>
                    <a:cubicBezTo>
                      <a:pt x="16" y="428"/>
                      <a:pt x="13" y="432"/>
                      <a:pt x="8" y="432"/>
                    </a:cubicBezTo>
                    <a:cubicBezTo>
                      <a:pt x="4" y="432"/>
                      <a:pt x="0" y="428"/>
                      <a:pt x="0" y="424"/>
                    </a:cubicBezTo>
                    <a:lnTo>
                      <a:pt x="0" y="408"/>
                    </a:lnTo>
                    <a:cubicBezTo>
                      <a:pt x="0" y="403"/>
                      <a:pt x="4" y="400"/>
                      <a:pt x="8" y="400"/>
                    </a:cubicBezTo>
                    <a:cubicBezTo>
                      <a:pt x="13" y="400"/>
                      <a:pt x="16" y="403"/>
                      <a:pt x="16" y="408"/>
                    </a:cubicBezTo>
                    <a:close/>
                    <a:moveTo>
                      <a:pt x="33" y="423"/>
                    </a:moveTo>
                    <a:lnTo>
                      <a:pt x="49" y="423"/>
                    </a:lnTo>
                    <a:cubicBezTo>
                      <a:pt x="54" y="423"/>
                      <a:pt x="57" y="427"/>
                      <a:pt x="57" y="431"/>
                    </a:cubicBezTo>
                    <a:cubicBezTo>
                      <a:pt x="57" y="435"/>
                      <a:pt x="54" y="439"/>
                      <a:pt x="49" y="439"/>
                    </a:cubicBezTo>
                    <a:lnTo>
                      <a:pt x="33" y="439"/>
                    </a:lnTo>
                    <a:cubicBezTo>
                      <a:pt x="29" y="439"/>
                      <a:pt x="25" y="435"/>
                      <a:pt x="25" y="431"/>
                    </a:cubicBezTo>
                    <a:cubicBezTo>
                      <a:pt x="25" y="427"/>
                      <a:pt x="29" y="423"/>
                      <a:pt x="33" y="423"/>
                    </a:cubicBezTo>
                    <a:close/>
                    <a:moveTo>
                      <a:pt x="81" y="423"/>
                    </a:moveTo>
                    <a:lnTo>
                      <a:pt x="97" y="423"/>
                    </a:lnTo>
                    <a:cubicBezTo>
                      <a:pt x="102" y="423"/>
                      <a:pt x="105" y="427"/>
                      <a:pt x="105" y="431"/>
                    </a:cubicBezTo>
                    <a:cubicBezTo>
                      <a:pt x="105" y="435"/>
                      <a:pt x="102" y="439"/>
                      <a:pt x="97" y="439"/>
                    </a:cubicBezTo>
                    <a:lnTo>
                      <a:pt x="81" y="439"/>
                    </a:lnTo>
                    <a:cubicBezTo>
                      <a:pt x="77" y="439"/>
                      <a:pt x="73" y="435"/>
                      <a:pt x="73" y="431"/>
                    </a:cubicBezTo>
                    <a:cubicBezTo>
                      <a:pt x="73" y="427"/>
                      <a:pt x="77" y="423"/>
                      <a:pt x="81" y="423"/>
                    </a:cubicBezTo>
                    <a:close/>
                    <a:moveTo>
                      <a:pt x="129" y="423"/>
                    </a:moveTo>
                    <a:lnTo>
                      <a:pt x="145" y="423"/>
                    </a:lnTo>
                    <a:cubicBezTo>
                      <a:pt x="150" y="423"/>
                      <a:pt x="153" y="427"/>
                      <a:pt x="153" y="431"/>
                    </a:cubicBezTo>
                    <a:cubicBezTo>
                      <a:pt x="153" y="435"/>
                      <a:pt x="150" y="439"/>
                      <a:pt x="145" y="439"/>
                    </a:cubicBezTo>
                    <a:lnTo>
                      <a:pt x="129" y="439"/>
                    </a:lnTo>
                    <a:cubicBezTo>
                      <a:pt x="125" y="439"/>
                      <a:pt x="121" y="435"/>
                      <a:pt x="121" y="431"/>
                    </a:cubicBezTo>
                    <a:cubicBezTo>
                      <a:pt x="121" y="427"/>
                      <a:pt x="125" y="423"/>
                      <a:pt x="129" y="423"/>
                    </a:cubicBezTo>
                    <a:close/>
                    <a:moveTo>
                      <a:pt x="177" y="423"/>
                    </a:moveTo>
                    <a:lnTo>
                      <a:pt x="193" y="423"/>
                    </a:lnTo>
                    <a:cubicBezTo>
                      <a:pt x="198" y="423"/>
                      <a:pt x="201" y="427"/>
                      <a:pt x="201" y="431"/>
                    </a:cubicBezTo>
                    <a:cubicBezTo>
                      <a:pt x="201" y="435"/>
                      <a:pt x="198" y="439"/>
                      <a:pt x="193" y="439"/>
                    </a:cubicBezTo>
                    <a:lnTo>
                      <a:pt x="177" y="439"/>
                    </a:lnTo>
                    <a:cubicBezTo>
                      <a:pt x="173" y="439"/>
                      <a:pt x="169" y="435"/>
                      <a:pt x="169" y="431"/>
                    </a:cubicBezTo>
                    <a:cubicBezTo>
                      <a:pt x="169" y="427"/>
                      <a:pt x="173" y="423"/>
                      <a:pt x="177" y="423"/>
                    </a:cubicBezTo>
                    <a:close/>
                    <a:moveTo>
                      <a:pt x="225" y="423"/>
                    </a:moveTo>
                    <a:lnTo>
                      <a:pt x="241" y="423"/>
                    </a:lnTo>
                    <a:cubicBezTo>
                      <a:pt x="246" y="423"/>
                      <a:pt x="249" y="427"/>
                      <a:pt x="249" y="431"/>
                    </a:cubicBezTo>
                    <a:cubicBezTo>
                      <a:pt x="249" y="435"/>
                      <a:pt x="246" y="439"/>
                      <a:pt x="241" y="439"/>
                    </a:cubicBezTo>
                    <a:lnTo>
                      <a:pt x="225" y="439"/>
                    </a:lnTo>
                    <a:cubicBezTo>
                      <a:pt x="221" y="439"/>
                      <a:pt x="217" y="435"/>
                      <a:pt x="217" y="431"/>
                    </a:cubicBezTo>
                    <a:cubicBezTo>
                      <a:pt x="217" y="427"/>
                      <a:pt x="221" y="423"/>
                      <a:pt x="225" y="423"/>
                    </a:cubicBezTo>
                    <a:close/>
                    <a:moveTo>
                      <a:pt x="273" y="423"/>
                    </a:moveTo>
                    <a:lnTo>
                      <a:pt x="289" y="423"/>
                    </a:lnTo>
                    <a:cubicBezTo>
                      <a:pt x="294" y="423"/>
                      <a:pt x="297" y="427"/>
                      <a:pt x="297" y="431"/>
                    </a:cubicBezTo>
                    <a:cubicBezTo>
                      <a:pt x="297" y="435"/>
                      <a:pt x="294" y="439"/>
                      <a:pt x="289" y="439"/>
                    </a:cubicBezTo>
                    <a:lnTo>
                      <a:pt x="273" y="439"/>
                    </a:lnTo>
                    <a:cubicBezTo>
                      <a:pt x="269" y="439"/>
                      <a:pt x="265" y="435"/>
                      <a:pt x="265" y="431"/>
                    </a:cubicBezTo>
                    <a:cubicBezTo>
                      <a:pt x="265" y="427"/>
                      <a:pt x="269" y="423"/>
                      <a:pt x="273" y="423"/>
                    </a:cubicBezTo>
                    <a:close/>
                    <a:moveTo>
                      <a:pt x="321" y="423"/>
                    </a:moveTo>
                    <a:lnTo>
                      <a:pt x="337" y="423"/>
                    </a:lnTo>
                    <a:cubicBezTo>
                      <a:pt x="342" y="423"/>
                      <a:pt x="345" y="427"/>
                      <a:pt x="345" y="431"/>
                    </a:cubicBezTo>
                    <a:cubicBezTo>
                      <a:pt x="345" y="435"/>
                      <a:pt x="342" y="439"/>
                      <a:pt x="337" y="439"/>
                    </a:cubicBezTo>
                    <a:lnTo>
                      <a:pt x="321" y="439"/>
                    </a:lnTo>
                    <a:cubicBezTo>
                      <a:pt x="317" y="439"/>
                      <a:pt x="313" y="435"/>
                      <a:pt x="313" y="431"/>
                    </a:cubicBezTo>
                    <a:cubicBezTo>
                      <a:pt x="313" y="427"/>
                      <a:pt x="317" y="423"/>
                      <a:pt x="321" y="423"/>
                    </a:cubicBezTo>
                    <a:close/>
                    <a:moveTo>
                      <a:pt x="369" y="423"/>
                    </a:moveTo>
                    <a:lnTo>
                      <a:pt x="385" y="423"/>
                    </a:lnTo>
                    <a:cubicBezTo>
                      <a:pt x="390" y="423"/>
                      <a:pt x="393" y="427"/>
                      <a:pt x="393" y="431"/>
                    </a:cubicBezTo>
                    <a:cubicBezTo>
                      <a:pt x="393" y="435"/>
                      <a:pt x="390" y="439"/>
                      <a:pt x="385" y="439"/>
                    </a:cubicBezTo>
                    <a:lnTo>
                      <a:pt x="369" y="439"/>
                    </a:lnTo>
                    <a:cubicBezTo>
                      <a:pt x="365" y="439"/>
                      <a:pt x="361" y="435"/>
                      <a:pt x="361" y="431"/>
                    </a:cubicBezTo>
                    <a:cubicBezTo>
                      <a:pt x="361" y="427"/>
                      <a:pt x="365" y="423"/>
                      <a:pt x="369" y="423"/>
                    </a:cubicBezTo>
                    <a:close/>
                    <a:moveTo>
                      <a:pt x="417" y="423"/>
                    </a:moveTo>
                    <a:lnTo>
                      <a:pt x="433" y="423"/>
                    </a:lnTo>
                    <a:cubicBezTo>
                      <a:pt x="438" y="423"/>
                      <a:pt x="441" y="427"/>
                      <a:pt x="441" y="431"/>
                    </a:cubicBezTo>
                    <a:cubicBezTo>
                      <a:pt x="441" y="435"/>
                      <a:pt x="438" y="439"/>
                      <a:pt x="433" y="439"/>
                    </a:cubicBezTo>
                    <a:lnTo>
                      <a:pt x="417" y="439"/>
                    </a:lnTo>
                    <a:cubicBezTo>
                      <a:pt x="413" y="439"/>
                      <a:pt x="409" y="435"/>
                      <a:pt x="409" y="431"/>
                    </a:cubicBezTo>
                    <a:cubicBezTo>
                      <a:pt x="409" y="427"/>
                      <a:pt x="413" y="423"/>
                      <a:pt x="417" y="423"/>
                    </a:cubicBezTo>
                    <a:close/>
                    <a:moveTo>
                      <a:pt x="465" y="423"/>
                    </a:moveTo>
                    <a:lnTo>
                      <a:pt x="481" y="423"/>
                    </a:lnTo>
                    <a:cubicBezTo>
                      <a:pt x="486" y="423"/>
                      <a:pt x="489" y="427"/>
                      <a:pt x="489" y="431"/>
                    </a:cubicBezTo>
                    <a:cubicBezTo>
                      <a:pt x="489" y="435"/>
                      <a:pt x="486" y="439"/>
                      <a:pt x="481" y="439"/>
                    </a:cubicBezTo>
                    <a:lnTo>
                      <a:pt x="465" y="439"/>
                    </a:lnTo>
                    <a:cubicBezTo>
                      <a:pt x="461" y="439"/>
                      <a:pt x="457" y="435"/>
                      <a:pt x="457" y="431"/>
                    </a:cubicBezTo>
                    <a:cubicBezTo>
                      <a:pt x="457" y="427"/>
                      <a:pt x="461" y="423"/>
                      <a:pt x="465" y="423"/>
                    </a:cubicBezTo>
                    <a:close/>
                    <a:moveTo>
                      <a:pt x="513" y="423"/>
                    </a:moveTo>
                    <a:lnTo>
                      <a:pt x="529" y="423"/>
                    </a:lnTo>
                    <a:cubicBezTo>
                      <a:pt x="534" y="423"/>
                      <a:pt x="537" y="427"/>
                      <a:pt x="537" y="431"/>
                    </a:cubicBezTo>
                    <a:cubicBezTo>
                      <a:pt x="537" y="435"/>
                      <a:pt x="534" y="439"/>
                      <a:pt x="529" y="439"/>
                    </a:cubicBezTo>
                    <a:lnTo>
                      <a:pt x="513" y="439"/>
                    </a:lnTo>
                    <a:cubicBezTo>
                      <a:pt x="509" y="439"/>
                      <a:pt x="505" y="435"/>
                      <a:pt x="505" y="431"/>
                    </a:cubicBezTo>
                    <a:cubicBezTo>
                      <a:pt x="505" y="427"/>
                      <a:pt x="509" y="423"/>
                      <a:pt x="513" y="423"/>
                    </a:cubicBezTo>
                    <a:close/>
                    <a:moveTo>
                      <a:pt x="561" y="423"/>
                    </a:moveTo>
                    <a:lnTo>
                      <a:pt x="577" y="423"/>
                    </a:lnTo>
                    <a:cubicBezTo>
                      <a:pt x="582" y="423"/>
                      <a:pt x="585" y="427"/>
                      <a:pt x="585" y="431"/>
                    </a:cubicBezTo>
                    <a:cubicBezTo>
                      <a:pt x="585" y="435"/>
                      <a:pt x="582" y="439"/>
                      <a:pt x="577" y="439"/>
                    </a:cubicBezTo>
                    <a:lnTo>
                      <a:pt x="561" y="439"/>
                    </a:lnTo>
                    <a:cubicBezTo>
                      <a:pt x="557" y="439"/>
                      <a:pt x="553" y="435"/>
                      <a:pt x="553" y="431"/>
                    </a:cubicBezTo>
                    <a:cubicBezTo>
                      <a:pt x="553" y="427"/>
                      <a:pt x="557" y="423"/>
                      <a:pt x="561" y="423"/>
                    </a:cubicBezTo>
                    <a:close/>
                    <a:moveTo>
                      <a:pt x="609" y="423"/>
                    </a:moveTo>
                    <a:lnTo>
                      <a:pt x="625" y="423"/>
                    </a:lnTo>
                    <a:cubicBezTo>
                      <a:pt x="630" y="423"/>
                      <a:pt x="633" y="427"/>
                      <a:pt x="633" y="431"/>
                    </a:cubicBezTo>
                    <a:cubicBezTo>
                      <a:pt x="633" y="435"/>
                      <a:pt x="630" y="439"/>
                      <a:pt x="625" y="439"/>
                    </a:cubicBezTo>
                    <a:lnTo>
                      <a:pt x="609" y="439"/>
                    </a:lnTo>
                    <a:cubicBezTo>
                      <a:pt x="605" y="439"/>
                      <a:pt x="601" y="435"/>
                      <a:pt x="601" y="431"/>
                    </a:cubicBezTo>
                    <a:cubicBezTo>
                      <a:pt x="601" y="427"/>
                      <a:pt x="605" y="423"/>
                      <a:pt x="609" y="423"/>
                    </a:cubicBezTo>
                    <a:close/>
                    <a:moveTo>
                      <a:pt x="657" y="423"/>
                    </a:moveTo>
                    <a:lnTo>
                      <a:pt x="673" y="423"/>
                    </a:lnTo>
                    <a:cubicBezTo>
                      <a:pt x="678" y="423"/>
                      <a:pt x="681" y="427"/>
                      <a:pt x="681" y="431"/>
                    </a:cubicBezTo>
                    <a:cubicBezTo>
                      <a:pt x="681" y="435"/>
                      <a:pt x="678" y="439"/>
                      <a:pt x="673" y="439"/>
                    </a:cubicBezTo>
                    <a:lnTo>
                      <a:pt x="657" y="439"/>
                    </a:lnTo>
                    <a:cubicBezTo>
                      <a:pt x="653" y="439"/>
                      <a:pt x="649" y="435"/>
                      <a:pt x="649" y="431"/>
                    </a:cubicBezTo>
                    <a:cubicBezTo>
                      <a:pt x="649" y="427"/>
                      <a:pt x="653" y="423"/>
                      <a:pt x="657" y="423"/>
                    </a:cubicBezTo>
                    <a:close/>
                    <a:moveTo>
                      <a:pt x="705" y="423"/>
                    </a:moveTo>
                    <a:lnTo>
                      <a:pt x="714" y="423"/>
                    </a:lnTo>
                    <a:lnTo>
                      <a:pt x="706" y="431"/>
                    </a:lnTo>
                    <a:lnTo>
                      <a:pt x="706" y="424"/>
                    </a:lnTo>
                    <a:cubicBezTo>
                      <a:pt x="706" y="419"/>
                      <a:pt x="710" y="416"/>
                      <a:pt x="714" y="416"/>
                    </a:cubicBezTo>
                    <a:cubicBezTo>
                      <a:pt x="718" y="416"/>
                      <a:pt x="722" y="419"/>
                      <a:pt x="722" y="424"/>
                    </a:cubicBezTo>
                    <a:lnTo>
                      <a:pt x="722" y="431"/>
                    </a:lnTo>
                    <a:cubicBezTo>
                      <a:pt x="722" y="435"/>
                      <a:pt x="718" y="439"/>
                      <a:pt x="714" y="439"/>
                    </a:cubicBezTo>
                    <a:lnTo>
                      <a:pt x="705" y="439"/>
                    </a:lnTo>
                    <a:cubicBezTo>
                      <a:pt x="701" y="439"/>
                      <a:pt x="697" y="435"/>
                      <a:pt x="697" y="431"/>
                    </a:cubicBezTo>
                    <a:cubicBezTo>
                      <a:pt x="697" y="427"/>
                      <a:pt x="701" y="423"/>
                      <a:pt x="705" y="423"/>
                    </a:cubicBezTo>
                    <a:close/>
                    <a:moveTo>
                      <a:pt x="706" y="392"/>
                    </a:moveTo>
                    <a:lnTo>
                      <a:pt x="706" y="376"/>
                    </a:lnTo>
                    <a:cubicBezTo>
                      <a:pt x="706" y="371"/>
                      <a:pt x="710" y="368"/>
                      <a:pt x="714" y="368"/>
                    </a:cubicBezTo>
                    <a:cubicBezTo>
                      <a:pt x="718" y="368"/>
                      <a:pt x="722" y="371"/>
                      <a:pt x="722" y="376"/>
                    </a:cubicBezTo>
                    <a:lnTo>
                      <a:pt x="722" y="392"/>
                    </a:lnTo>
                    <a:cubicBezTo>
                      <a:pt x="722" y="396"/>
                      <a:pt x="718" y="400"/>
                      <a:pt x="714" y="400"/>
                    </a:cubicBezTo>
                    <a:cubicBezTo>
                      <a:pt x="710" y="400"/>
                      <a:pt x="706" y="396"/>
                      <a:pt x="706" y="392"/>
                    </a:cubicBezTo>
                    <a:close/>
                    <a:moveTo>
                      <a:pt x="706" y="344"/>
                    </a:moveTo>
                    <a:lnTo>
                      <a:pt x="706" y="328"/>
                    </a:lnTo>
                    <a:cubicBezTo>
                      <a:pt x="706" y="323"/>
                      <a:pt x="710" y="320"/>
                      <a:pt x="714" y="320"/>
                    </a:cubicBezTo>
                    <a:cubicBezTo>
                      <a:pt x="718" y="320"/>
                      <a:pt x="722" y="323"/>
                      <a:pt x="722" y="328"/>
                    </a:cubicBezTo>
                    <a:lnTo>
                      <a:pt x="722" y="344"/>
                    </a:lnTo>
                    <a:cubicBezTo>
                      <a:pt x="722" y="348"/>
                      <a:pt x="718" y="352"/>
                      <a:pt x="714" y="352"/>
                    </a:cubicBezTo>
                    <a:cubicBezTo>
                      <a:pt x="710" y="352"/>
                      <a:pt x="706" y="348"/>
                      <a:pt x="706" y="344"/>
                    </a:cubicBezTo>
                    <a:close/>
                    <a:moveTo>
                      <a:pt x="706" y="296"/>
                    </a:moveTo>
                    <a:lnTo>
                      <a:pt x="706" y="280"/>
                    </a:lnTo>
                    <a:cubicBezTo>
                      <a:pt x="706" y="275"/>
                      <a:pt x="710" y="272"/>
                      <a:pt x="714" y="272"/>
                    </a:cubicBezTo>
                    <a:cubicBezTo>
                      <a:pt x="718" y="272"/>
                      <a:pt x="722" y="275"/>
                      <a:pt x="722" y="280"/>
                    </a:cubicBezTo>
                    <a:lnTo>
                      <a:pt x="722" y="296"/>
                    </a:lnTo>
                    <a:cubicBezTo>
                      <a:pt x="722" y="300"/>
                      <a:pt x="718" y="304"/>
                      <a:pt x="714" y="304"/>
                    </a:cubicBezTo>
                    <a:cubicBezTo>
                      <a:pt x="710" y="304"/>
                      <a:pt x="706" y="300"/>
                      <a:pt x="706" y="296"/>
                    </a:cubicBezTo>
                    <a:close/>
                    <a:moveTo>
                      <a:pt x="706" y="248"/>
                    </a:moveTo>
                    <a:lnTo>
                      <a:pt x="706" y="232"/>
                    </a:lnTo>
                    <a:cubicBezTo>
                      <a:pt x="706" y="227"/>
                      <a:pt x="710" y="224"/>
                      <a:pt x="714" y="224"/>
                    </a:cubicBezTo>
                    <a:cubicBezTo>
                      <a:pt x="718" y="224"/>
                      <a:pt x="722" y="227"/>
                      <a:pt x="722" y="232"/>
                    </a:cubicBezTo>
                    <a:lnTo>
                      <a:pt x="722" y="248"/>
                    </a:lnTo>
                    <a:cubicBezTo>
                      <a:pt x="722" y="252"/>
                      <a:pt x="718" y="256"/>
                      <a:pt x="714" y="256"/>
                    </a:cubicBezTo>
                    <a:cubicBezTo>
                      <a:pt x="710" y="256"/>
                      <a:pt x="706" y="252"/>
                      <a:pt x="706" y="248"/>
                    </a:cubicBezTo>
                    <a:close/>
                    <a:moveTo>
                      <a:pt x="706" y="200"/>
                    </a:moveTo>
                    <a:lnTo>
                      <a:pt x="706" y="184"/>
                    </a:lnTo>
                    <a:cubicBezTo>
                      <a:pt x="706" y="179"/>
                      <a:pt x="710" y="176"/>
                      <a:pt x="714" y="176"/>
                    </a:cubicBezTo>
                    <a:cubicBezTo>
                      <a:pt x="718" y="176"/>
                      <a:pt x="722" y="179"/>
                      <a:pt x="722" y="184"/>
                    </a:cubicBezTo>
                    <a:lnTo>
                      <a:pt x="722" y="200"/>
                    </a:lnTo>
                    <a:cubicBezTo>
                      <a:pt x="722" y="204"/>
                      <a:pt x="718" y="208"/>
                      <a:pt x="714" y="208"/>
                    </a:cubicBezTo>
                    <a:cubicBezTo>
                      <a:pt x="710" y="208"/>
                      <a:pt x="706" y="204"/>
                      <a:pt x="706" y="200"/>
                    </a:cubicBezTo>
                    <a:close/>
                    <a:moveTo>
                      <a:pt x="706" y="152"/>
                    </a:moveTo>
                    <a:lnTo>
                      <a:pt x="706" y="136"/>
                    </a:lnTo>
                    <a:cubicBezTo>
                      <a:pt x="706" y="131"/>
                      <a:pt x="710" y="128"/>
                      <a:pt x="714" y="128"/>
                    </a:cubicBezTo>
                    <a:cubicBezTo>
                      <a:pt x="718" y="128"/>
                      <a:pt x="722" y="131"/>
                      <a:pt x="722" y="136"/>
                    </a:cubicBezTo>
                    <a:lnTo>
                      <a:pt x="722" y="152"/>
                    </a:lnTo>
                    <a:cubicBezTo>
                      <a:pt x="722" y="156"/>
                      <a:pt x="718" y="160"/>
                      <a:pt x="714" y="160"/>
                    </a:cubicBezTo>
                    <a:cubicBezTo>
                      <a:pt x="710" y="160"/>
                      <a:pt x="706" y="156"/>
                      <a:pt x="706" y="152"/>
                    </a:cubicBezTo>
                    <a:close/>
                    <a:moveTo>
                      <a:pt x="706" y="104"/>
                    </a:moveTo>
                    <a:lnTo>
                      <a:pt x="706" y="88"/>
                    </a:lnTo>
                    <a:cubicBezTo>
                      <a:pt x="706" y="83"/>
                      <a:pt x="710" y="80"/>
                      <a:pt x="714" y="80"/>
                    </a:cubicBezTo>
                    <a:cubicBezTo>
                      <a:pt x="718" y="80"/>
                      <a:pt x="722" y="83"/>
                      <a:pt x="722" y="88"/>
                    </a:cubicBezTo>
                    <a:lnTo>
                      <a:pt x="722" y="104"/>
                    </a:lnTo>
                    <a:cubicBezTo>
                      <a:pt x="722" y="108"/>
                      <a:pt x="718" y="112"/>
                      <a:pt x="714" y="112"/>
                    </a:cubicBezTo>
                    <a:cubicBezTo>
                      <a:pt x="710" y="112"/>
                      <a:pt x="706" y="108"/>
                      <a:pt x="706" y="104"/>
                    </a:cubicBezTo>
                    <a:close/>
                    <a:moveTo>
                      <a:pt x="706" y="56"/>
                    </a:moveTo>
                    <a:lnTo>
                      <a:pt x="706" y="40"/>
                    </a:lnTo>
                    <a:cubicBezTo>
                      <a:pt x="706" y="35"/>
                      <a:pt x="710" y="32"/>
                      <a:pt x="714" y="32"/>
                    </a:cubicBezTo>
                    <a:cubicBezTo>
                      <a:pt x="718" y="32"/>
                      <a:pt x="722" y="35"/>
                      <a:pt x="722" y="40"/>
                    </a:cubicBezTo>
                    <a:lnTo>
                      <a:pt x="722" y="56"/>
                    </a:lnTo>
                    <a:cubicBezTo>
                      <a:pt x="722" y="60"/>
                      <a:pt x="718" y="64"/>
                      <a:pt x="714" y="64"/>
                    </a:cubicBezTo>
                    <a:cubicBezTo>
                      <a:pt x="710" y="64"/>
                      <a:pt x="706" y="60"/>
                      <a:pt x="706" y="56"/>
                    </a:cubicBezTo>
                    <a:close/>
                    <a:moveTo>
                      <a:pt x="706" y="8"/>
                    </a:moveTo>
                    <a:lnTo>
                      <a:pt x="706" y="8"/>
                    </a:lnTo>
                    <a:lnTo>
                      <a:pt x="714" y="16"/>
                    </a:lnTo>
                    <a:lnTo>
                      <a:pt x="698" y="16"/>
                    </a:lnTo>
                    <a:cubicBezTo>
                      <a:pt x="694" y="16"/>
                      <a:pt x="690" y="12"/>
                      <a:pt x="690" y="8"/>
                    </a:cubicBezTo>
                    <a:cubicBezTo>
                      <a:pt x="690" y="3"/>
                      <a:pt x="694" y="0"/>
                      <a:pt x="698" y="0"/>
                    </a:cubicBezTo>
                    <a:lnTo>
                      <a:pt x="714" y="0"/>
                    </a:lnTo>
                    <a:cubicBezTo>
                      <a:pt x="718" y="0"/>
                      <a:pt x="722" y="3"/>
                      <a:pt x="722" y="8"/>
                    </a:cubicBezTo>
                    <a:cubicBezTo>
                      <a:pt x="722" y="12"/>
                      <a:pt x="718" y="16"/>
                      <a:pt x="714" y="16"/>
                    </a:cubicBezTo>
                    <a:cubicBezTo>
                      <a:pt x="710" y="16"/>
                      <a:pt x="706" y="12"/>
                      <a:pt x="706" y="8"/>
                    </a:cubicBezTo>
                    <a:close/>
                    <a:moveTo>
                      <a:pt x="666" y="16"/>
                    </a:moveTo>
                    <a:lnTo>
                      <a:pt x="650" y="16"/>
                    </a:lnTo>
                    <a:cubicBezTo>
                      <a:pt x="646" y="16"/>
                      <a:pt x="642" y="12"/>
                      <a:pt x="642" y="8"/>
                    </a:cubicBezTo>
                    <a:cubicBezTo>
                      <a:pt x="642" y="3"/>
                      <a:pt x="646" y="0"/>
                      <a:pt x="650" y="0"/>
                    </a:cubicBezTo>
                    <a:lnTo>
                      <a:pt x="666" y="0"/>
                    </a:lnTo>
                    <a:cubicBezTo>
                      <a:pt x="671" y="0"/>
                      <a:pt x="674" y="3"/>
                      <a:pt x="674" y="8"/>
                    </a:cubicBezTo>
                    <a:cubicBezTo>
                      <a:pt x="674" y="12"/>
                      <a:pt x="671" y="16"/>
                      <a:pt x="666" y="16"/>
                    </a:cubicBezTo>
                    <a:close/>
                    <a:moveTo>
                      <a:pt x="618" y="16"/>
                    </a:moveTo>
                    <a:lnTo>
                      <a:pt x="602" y="16"/>
                    </a:lnTo>
                    <a:cubicBezTo>
                      <a:pt x="598" y="16"/>
                      <a:pt x="594" y="12"/>
                      <a:pt x="594" y="8"/>
                    </a:cubicBezTo>
                    <a:cubicBezTo>
                      <a:pt x="594" y="3"/>
                      <a:pt x="598" y="0"/>
                      <a:pt x="602" y="0"/>
                    </a:cubicBezTo>
                    <a:lnTo>
                      <a:pt x="618" y="0"/>
                    </a:lnTo>
                    <a:cubicBezTo>
                      <a:pt x="623" y="0"/>
                      <a:pt x="626" y="3"/>
                      <a:pt x="626" y="8"/>
                    </a:cubicBezTo>
                    <a:cubicBezTo>
                      <a:pt x="626" y="12"/>
                      <a:pt x="623" y="16"/>
                      <a:pt x="618" y="16"/>
                    </a:cubicBezTo>
                    <a:close/>
                    <a:moveTo>
                      <a:pt x="570" y="16"/>
                    </a:moveTo>
                    <a:lnTo>
                      <a:pt x="554" y="16"/>
                    </a:lnTo>
                    <a:cubicBezTo>
                      <a:pt x="550" y="16"/>
                      <a:pt x="546" y="12"/>
                      <a:pt x="546" y="8"/>
                    </a:cubicBezTo>
                    <a:cubicBezTo>
                      <a:pt x="546" y="3"/>
                      <a:pt x="550" y="0"/>
                      <a:pt x="554" y="0"/>
                    </a:cubicBezTo>
                    <a:lnTo>
                      <a:pt x="570" y="0"/>
                    </a:lnTo>
                    <a:cubicBezTo>
                      <a:pt x="575" y="0"/>
                      <a:pt x="578" y="3"/>
                      <a:pt x="578" y="8"/>
                    </a:cubicBezTo>
                    <a:cubicBezTo>
                      <a:pt x="578" y="12"/>
                      <a:pt x="575" y="16"/>
                      <a:pt x="570" y="16"/>
                    </a:cubicBezTo>
                    <a:close/>
                    <a:moveTo>
                      <a:pt x="522" y="16"/>
                    </a:moveTo>
                    <a:lnTo>
                      <a:pt x="506" y="16"/>
                    </a:lnTo>
                    <a:cubicBezTo>
                      <a:pt x="502" y="16"/>
                      <a:pt x="498" y="12"/>
                      <a:pt x="498" y="8"/>
                    </a:cubicBezTo>
                    <a:cubicBezTo>
                      <a:pt x="498" y="3"/>
                      <a:pt x="502" y="0"/>
                      <a:pt x="506" y="0"/>
                    </a:cubicBezTo>
                    <a:lnTo>
                      <a:pt x="522" y="0"/>
                    </a:lnTo>
                    <a:cubicBezTo>
                      <a:pt x="527" y="0"/>
                      <a:pt x="530" y="3"/>
                      <a:pt x="530" y="8"/>
                    </a:cubicBezTo>
                    <a:cubicBezTo>
                      <a:pt x="530" y="12"/>
                      <a:pt x="527" y="16"/>
                      <a:pt x="522" y="16"/>
                    </a:cubicBezTo>
                    <a:close/>
                    <a:moveTo>
                      <a:pt x="474" y="16"/>
                    </a:moveTo>
                    <a:lnTo>
                      <a:pt x="458" y="16"/>
                    </a:lnTo>
                    <a:cubicBezTo>
                      <a:pt x="454" y="16"/>
                      <a:pt x="450" y="12"/>
                      <a:pt x="450" y="8"/>
                    </a:cubicBezTo>
                    <a:cubicBezTo>
                      <a:pt x="450" y="3"/>
                      <a:pt x="454" y="0"/>
                      <a:pt x="458" y="0"/>
                    </a:cubicBezTo>
                    <a:lnTo>
                      <a:pt x="474" y="0"/>
                    </a:lnTo>
                    <a:cubicBezTo>
                      <a:pt x="479" y="0"/>
                      <a:pt x="482" y="3"/>
                      <a:pt x="482" y="8"/>
                    </a:cubicBezTo>
                    <a:cubicBezTo>
                      <a:pt x="482" y="12"/>
                      <a:pt x="479" y="16"/>
                      <a:pt x="474" y="16"/>
                    </a:cubicBezTo>
                    <a:close/>
                    <a:moveTo>
                      <a:pt x="426" y="16"/>
                    </a:moveTo>
                    <a:lnTo>
                      <a:pt x="410" y="16"/>
                    </a:lnTo>
                    <a:cubicBezTo>
                      <a:pt x="406" y="16"/>
                      <a:pt x="402" y="12"/>
                      <a:pt x="402" y="8"/>
                    </a:cubicBezTo>
                    <a:cubicBezTo>
                      <a:pt x="402" y="3"/>
                      <a:pt x="406" y="0"/>
                      <a:pt x="410" y="0"/>
                    </a:cubicBezTo>
                    <a:lnTo>
                      <a:pt x="426" y="0"/>
                    </a:lnTo>
                    <a:cubicBezTo>
                      <a:pt x="431" y="0"/>
                      <a:pt x="434" y="3"/>
                      <a:pt x="434" y="8"/>
                    </a:cubicBezTo>
                    <a:cubicBezTo>
                      <a:pt x="434" y="12"/>
                      <a:pt x="431" y="16"/>
                      <a:pt x="426" y="16"/>
                    </a:cubicBezTo>
                    <a:close/>
                    <a:moveTo>
                      <a:pt x="378" y="16"/>
                    </a:moveTo>
                    <a:lnTo>
                      <a:pt x="362" y="16"/>
                    </a:lnTo>
                    <a:cubicBezTo>
                      <a:pt x="358" y="16"/>
                      <a:pt x="354" y="12"/>
                      <a:pt x="354" y="8"/>
                    </a:cubicBezTo>
                    <a:cubicBezTo>
                      <a:pt x="354" y="3"/>
                      <a:pt x="358" y="0"/>
                      <a:pt x="362" y="0"/>
                    </a:cubicBezTo>
                    <a:lnTo>
                      <a:pt x="378" y="0"/>
                    </a:lnTo>
                    <a:cubicBezTo>
                      <a:pt x="383" y="0"/>
                      <a:pt x="386" y="3"/>
                      <a:pt x="386" y="8"/>
                    </a:cubicBezTo>
                    <a:cubicBezTo>
                      <a:pt x="386" y="12"/>
                      <a:pt x="383" y="16"/>
                      <a:pt x="378" y="16"/>
                    </a:cubicBezTo>
                    <a:close/>
                    <a:moveTo>
                      <a:pt x="330" y="16"/>
                    </a:moveTo>
                    <a:lnTo>
                      <a:pt x="314" y="16"/>
                    </a:lnTo>
                    <a:cubicBezTo>
                      <a:pt x="310" y="16"/>
                      <a:pt x="306" y="12"/>
                      <a:pt x="306" y="8"/>
                    </a:cubicBezTo>
                    <a:cubicBezTo>
                      <a:pt x="306" y="3"/>
                      <a:pt x="310" y="0"/>
                      <a:pt x="314" y="0"/>
                    </a:cubicBezTo>
                    <a:lnTo>
                      <a:pt x="330" y="0"/>
                    </a:lnTo>
                    <a:cubicBezTo>
                      <a:pt x="335" y="0"/>
                      <a:pt x="338" y="3"/>
                      <a:pt x="338" y="8"/>
                    </a:cubicBezTo>
                    <a:cubicBezTo>
                      <a:pt x="338" y="12"/>
                      <a:pt x="335" y="16"/>
                      <a:pt x="330" y="16"/>
                    </a:cubicBezTo>
                    <a:close/>
                    <a:moveTo>
                      <a:pt x="282" y="16"/>
                    </a:moveTo>
                    <a:lnTo>
                      <a:pt x="266" y="16"/>
                    </a:lnTo>
                    <a:cubicBezTo>
                      <a:pt x="262" y="16"/>
                      <a:pt x="258" y="12"/>
                      <a:pt x="258" y="8"/>
                    </a:cubicBezTo>
                    <a:cubicBezTo>
                      <a:pt x="258" y="3"/>
                      <a:pt x="262" y="0"/>
                      <a:pt x="266" y="0"/>
                    </a:cubicBezTo>
                    <a:lnTo>
                      <a:pt x="282" y="0"/>
                    </a:lnTo>
                    <a:cubicBezTo>
                      <a:pt x="287" y="0"/>
                      <a:pt x="290" y="3"/>
                      <a:pt x="290" y="8"/>
                    </a:cubicBezTo>
                    <a:cubicBezTo>
                      <a:pt x="290" y="12"/>
                      <a:pt x="287" y="16"/>
                      <a:pt x="282" y="16"/>
                    </a:cubicBezTo>
                    <a:close/>
                    <a:moveTo>
                      <a:pt x="234" y="16"/>
                    </a:moveTo>
                    <a:lnTo>
                      <a:pt x="218" y="16"/>
                    </a:lnTo>
                    <a:cubicBezTo>
                      <a:pt x="214" y="16"/>
                      <a:pt x="210" y="12"/>
                      <a:pt x="210" y="8"/>
                    </a:cubicBezTo>
                    <a:cubicBezTo>
                      <a:pt x="210" y="3"/>
                      <a:pt x="214" y="0"/>
                      <a:pt x="218" y="0"/>
                    </a:cubicBezTo>
                    <a:lnTo>
                      <a:pt x="234" y="0"/>
                    </a:lnTo>
                    <a:cubicBezTo>
                      <a:pt x="239" y="0"/>
                      <a:pt x="242" y="3"/>
                      <a:pt x="242" y="8"/>
                    </a:cubicBezTo>
                    <a:cubicBezTo>
                      <a:pt x="242" y="12"/>
                      <a:pt x="239" y="16"/>
                      <a:pt x="234" y="16"/>
                    </a:cubicBezTo>
                    <a:close/>
                    <a:moveTo>
                      <a:pt x="186" y="16"/>
                    </a:moveTo>
                    <a:lnTo>
                      <a:pt x="170" y="16"/>
                    </a:lnTo>
                    <a:cubicBezTo>
                      <a:pt x="166" y="16"/>
                      <a:pt x="162" y="12"/>
                      <a:pt x="162" y="8"/>
                    </a:cubicBezTo>
                    <a:cubicBezTo>
                      <a:pt x="162" y="3"/>
                      <a:pt x="166" y="0"/>
                      <a:pt x="170" y="0"/>
                    </a:cubicBezTo>
                    <a:lnTo>
                      <a:pt x="186" y="0"/>
                    </a:lnTo>
                    <a:cubicBezTo>
                      <a:pt x="191" y="0"/>
                      <a:pt x="194" y="3"/>
                      <a:pt x="194" y="8"/>
                    </a:cubicBezTo>
                    <a:cubicBezTo>
                      <a:pt x="194" y="12"/>
                      <a:pt x="191" y="16"/>
                      <a:pt x="186" y="16"/>
                    </a:cubicBezTo>
                    <a:close/>
                    <a:moveTo>
                      <a:pt x="138" y="16"/>
                    </a:moveTo>
                    <a:lnTo>
                      <a:pt x="122" y="16"/>
                    </a:lnTo>
                    <a:cubicBezTo>
                      <a:pt x="118" y="16"/>
                      <a:pt x="114" y="12"/>
                      <a:pt x="114" y="8"/>
                    </a:cubicBezTo>
                    <a:cubicBezTo>
                      <a:pt x="114" y="3"/>
                      <a:pt x="118" y="0"/>
                      <a:pt x="122" y="0"/>
                    </a:cubicBezTo>
                    <a:lnTo>
                      <a:pt x="138" y="0"/>
                    </a:lnTo>
                    <a:cubicBezTo>
                      <a:pt x="143" y="0"/>
                      <a:pt x="146" y="3"/>
                      <a:pt x="146" y="8"/>
                    </a:cubicBezTo>
                    <a:cubicBezTo>
                      <a:pt x="146" y="12"/>
                      <a:pt x="143" y="16"/>
                      <a:pt x="138" y="16"/>
                    </a:cubicBezTo>
                    <a:close/>
                    <a:moveTo>
                      <a:pt x="90" y="16"/>
                    </a:moveTo>
                    <a:lnTo>
                      <a:pt x="74" y="16"/>
                    </a:lnTo>
                    <a:cubicBezTo>
                      <a:pt x="70" y="16"/>
                      <a:pt x="66" y="12"/>
                      <a:pt x="66" y="8"/>
                    </a:cubicBezTo>
                    <a:cubicBezTo>
                      <a:pt x="66" y="3"/>
                      <a:pt x="70" y="0"/>
                      <a:pt x="74" y="0"/>
                    </a:cubicBezTo>
                    <a:lnTo>
                      <a:pt x="90" y="0"/>
                    </a:lnTo>
                    <a:cubicBezTo>
                      <a:pt x="95" y="0"/>
                      <a:pt x="98" y="3"/>
                      <a:pt x="98" y="8"/>
                    </a:cubicBezTo>
                    <a:cubicBezTo>
                      <a:pt x="98" y="12"/>
                      <a:pt x="95" y="16"/>
                      <a:pt x="90" y="16"/>
                    </a:cubicBezTo>
                    <a:close/>
                    <a:moveTo>
                      <a:pt x="42" y="16"/>
                    </a:moveTo>
                    <a:lnTo>
                      <a:pt x="26" y="16"/>
                    </a:lnTo>
                    <a:cubicBezTo>
                      <a:pt x="22" y="16"/>
                      <a:pt x="18" y="12"/>
                      <a:pt x="18" y="8"/>
                    </a:cubicBezTo>
                    <a:cubicBezTo>
                      <a:pt x="18" y="3"/>
                      <a:pt x="22" y="0"/>
                      <a:pt x="26" y="0"/>
                    </a:cubicBezTo>
                    <a:lnTo>
                      <a:pt x="42" y="0"/>
                    </a:lnTo>
                    <a:cubicBezTo>
                      <a:pt x="47" y="0"/>
                      <a:pt x="50" y="3"/>
                      <a:pt x="50" y="8"/>
                    </a:cubicBezTo>
                    <a:cubicBezTo>
                      <a:pt x="50" y="12"/>
                      <a:pt x="47" y="16"/>
                      <a:pt x="42" y="16"/>
                    </a:cubicBezTo>
                    <a:close/>
                  </a:path>
                </a:pathLst>
              </a:custGeom>
              <a:solidFill>
                <a:srgbClr val="000000"/>
              </a:solidFill>
              <a:ln w="15875">
                <a:solidFill>
                  <a:srgbClr val="000000"/>
                </a:solidFill>
                <a:bevel/>
                <a:headEnd/>
                <a:tailEnd/>
              </a:ln>
            </p:spPr>
            <p:txBody>
              <a:bodyPr/>
              <a:lstStyle/>
              <a:p>
                <a:endParaRPr lang="nb-NO"/>
              </a:p>
            </p:txBody>
          </p:sp>
          <p:sp>
            <p:nvSpPr>
              <p:cNvPr id="65811" name="Rectangle 16">
                <a:extLst>
                  <a:ext uri="{FF2B5EF4-FFF2-40B4-BE49-F238E27FC236}">
                    <a16:creationId xmlns:a16="http://schemas.microsoft.com/office/drawing/2014/main" id="{691B39CE-4084-48C7-EA7F-21171D556842}"/>
                  </a:ext>
                </a:extLst>
              </p:cNvPr>
              <p:cNvSpPr>
                <a:spLocks noChangeArrowheads="1"/>
              </p:cNvSpPr>
              <p:nvPr/>
            </p:nvSpPr>
            <p:spPr bwMode="auto">
              <a:xfrm>
                <a:off x="3918" y="2380"/>
                <a:ext cx="393"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solidFill>
                      <a:srgbClr val="000000"/>
                    </a:solidFill>
                  </a:rPr>
                  <a:t>Produksjonsplanlegging</a:t>
                </a:r>
                <a:endParaRPr lang="en-US" altLang="nb-NO" sz="1000"/>
              </a:p>
            </p:txBody>
          </p:sp>
        </p:grpSp>
        <p:grpSp>
          <p:nvGrpSpPr>
            <p:cNvPr id="65546" name="Group 17">
              <a:extLst>
                <a:ext uri="{FF2B5EF4-FFF2-40B4-BE49-F238E27FC236}">
                  <a16:creationId xmlns:a16="http://schemas.microsoft.com/office/drawing/2014/main" id="{4DB28C64-745B-7D92-5127-FE39730F712F}"/>
                </a:ext>
              </a:extLst>
            </p:cNvPr>
            <p:cNvGrpSpPr>
              <a:grpSpLocks/>
            </p:cNvGrpSpPr>
            <p:nvPr/>
          </p:nvGrpSpPr>
          <p:grpSpPr bwMode="auto">
            <a:xfrm>
              <a:off x="5171" y="1135"/>
              <a:ext cx="385" cy="321"/>
              <a:chOff x="3251" y="859"/>
              <a:chExt cx="385" cy="321"/>
            </a:xfrm>
          </p:grpSpPr>
          <p:sp>
            <p:nvSpPr>
              <p:cNvPr id="65808" name="Freeform 18">
                <a:extLst>
                  <a:ext uri="{FF2B5EF4-FFF2-40B4-BE49-F238E27FC236}">
                    <a16:creationId xmlns:a16="http://schemas.microsoft.com/office/drawing/2014/main" id="{927DC28D-E5A8-632A-3757-258D21A9864C}"/>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809" name="Rectangle 19">
                <a:extLst>
                  <a:ext uri="{FF2B5EF4-FFF2-40B4-BE49-F238E27FC236}">
                    <a16:creationId xmlns:a16="http://schemas.microsoft.com/office/drawing/2014/main" id="{2EE1AB69-8E36-9E4A-D1D8-9E69A0457AA9}"/>
                  </a:ext>
                </a:extLst>
              </p:cNvPr>
              <p:cNvSpPr>
                <a:spLocks noChangeAspect="1" noChangeArrowheads="1"/>
              </p:cNvSpPr>
              <p:nvPr/>
            </p:nvSpPr>
            <p:spPr bwMode="auto">
              <a:xfrm>
                <a:off x="3322" y="981"/>
                <a:ext cx="18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t>Foretak</a:t>
                </a:r>
              </a:p>
            </p:txBody>
          </p:sp>
        </p:grpSp>
        <p:sp>
          <p:nvSpPr>
            <p:cNvPr id="65547" name="Line 20">
              <a:extLst>
                <a:ext uri="{FF2B5EF4-FFF2-40B4-BE49-F238E27FC236}">
                  <a16:creationId xmlns:a16="http://schemas.microsoft.com/office/drawing/2014/main" id="{3E3309AA-1F35-465C-53F2-7B813CE5315B}"/>
                </a:ext>
              </a:extLst>
            </p:cNvPr>
            <p:cNvSpPr>
              <a:spLocks noChangeShapeType="1"/>
            </p:cNvSpPr>
            <p:nvPr/>
          </p:nvSpPr>
          <p:spPr bwMode="auto">
            <a:xfrm>
              <a:off x="2970" y="1383"/>
              <a:ext cx="553" cy="1341"/>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65548" name="Line 21">
              <a:extLst>
                <a:ext uri="{FF2B5EF4-FFF2-40B4-BE49-F238E27FC236}">
                  <a16:creationId xmlns:a16="http://schemas.microsoft.com/office/drawing/2014/main" id="{620E4511-FF59-9F6B-E61A-715885B5C423}"/>
                </a:ext>
              </a:extLst>
            </p:cNvPr>
            <p:cNvSpPr>
              <a:spLocks noChangeShapeType="1"/>
            </p:cNvSpPr>
            <p:nvPr/>
          </p:nvSpPr>
          <p:spPr bwMode="auto">
            <a:xfrm flipH="1">
              <a:off x="2573" y="1389"/>
              <a:ext cx="186" cy="1329"/>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65549" name="Line 22">
              <a:extLst>
                <a:ext uri="{FF2B5EF4-FFF2-40B4-BE49-F238E27FC236}">
                  <a16:creationId xmlns:a16="http://schemas.microsoft.com/office/drawing/2014/main" id="{05E9BD7B-1CAC-86B6-C8BA-EFBA2320A1CB}"/>
                </a:ext>
              </a:extLst>
            </p:cNvPr>
            <p:cNvSpPr>
              <a:spLocks noChangeShapeType="1"/>
            </p:cNvSpPr>
            <p:nvPr/>
          </p:nvSpPr>
          <p:spPr bwMode="auto">
            <a:xfrm flipH="1">
              <a:off x="1646" y="1390"/>
              <a:ext cx="923" cy="1298"/>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65550" name="Line 23">
              <a:extLst>
                <a:ext uri="{FF2B5EF4-FFF2-40B4-BE49-F238E27FC236}">
                  <a16:creationId xmlns:a16="http://schemas.microsoft.com/office/drawing/2014/main" id="{73BD8235-7582-3976-F5B1-2F681BFF7CE2}"/>
                </a:ext>
              </a:extLst>
            </p:cNvPr>
            <p:cNvSpPr>
              <a:spLocks noChangeShapeType="1"/>
            </p:cNvSpPr>
            <p:nvPr/>
          </p:nvSpPr>
          <p:spPr bwMode="auto">
            <a:xfrm flipH="1">
              <a:off x="700" y="1384"/>
              <a:ext cx="1860" cy="1304"/>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65551" name="Freeform 24">
              <a:extLst>
                <a:ext uri="{FF2B5EF4-FFF2-40B4-BE49-F238E27FC236}">
                  <a16:creationId xmlns:a16="http://schemas.microsoft.com/office/drawing/2014/main" id="{A05BAF5C-991D-BF0C-C23D-041BDCB88E43}"/>
                </a:ext>
              </a:extLst>
            </p:cNvPr>
            <p:cNvSpPr>
              <a:spLocks/>
            </p:cNvSpPr>
            <p:nvPr/>
          </p:nvSpPr>
          <p:spPr bwMode="auto">
            <a:xfrm rot="388214">
              <a:off x="3237" y="1198"/>
              <a:ext cx="1916" cy="125"/>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65552" name="Freeform 25">
              <a:extLst>
                <a:ext uri="{FF2B5EF4-FFF2-40B4-BE49-F238E27FC236}">
                  <a16:creationId xmlns:a16="http://schemas.microsoft.com/office/drawing/2014/main" id="{01E64504-184B-F3B4-B81D-DA1CB2E32193}"/>
                </a:ext>
              </a:extLst>
            </p:cNvPr>
            <p:cNvSpPr>
              <a:spLocks/>
            </p:cNvSpPr>
            <p:nvPr/>
          </p:nvSpPr>
          <p:spPr bwMode="auto">
            <a:xfrm rot="323359">
              <a:off x="662" y="1237"/>
              <a:ext cx="1881" cy="120"/>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65553" name="Text Box 26">
              <a:extLst>
                <a:ext uri="{FF2B5EF4-FFF2-40B4-BE49-F238E27FC236}">
                  <a16:creationId xmlns:a16="http://schemas.microsoft.com/office/drawing/2014/main" id="{E8E5D4DE-6DF5-B22B-47C1-218BB2593635}"/>
                </a:ext>
              </a:extLst>
            </p:cNvPr>
            <p:cNvSpPr txBox="1">
              <a:spLocks noChangeArrowheads="1"/>
            </p:cNvSpPr>
            <p:nvPr/>
          </p:nvSpPr>
          <p:spPr bwMode="auto">
            <a:xfrm>
              <a:off x="4366" y="1004"/>
              <a:ext cx="550" cy="180"/>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100">
                  <a:solidFill>
                    <a:schemeClr val="tx1"/>
                  </a:solidFill>
                  <a:latin typeface="Arial" panose="020B0604020202020204" pitchFamily="34" charset="0"/>
                  <a:ea typeface="ＭＳ Ｐゴシック" panose="020B0600070205080204" pitchFamily="34" charset="-128"/>
                </a:rPr>
                <a:t>90/60/30 dagers prognose</a:t>
              </a:r>
            </a:p>
          </p:txBody>
        </p:sp>
        <p:sp>
          <p:nvSpPr>
            <p:cNvPr id="65554" name="Text Box 27">
              <a:extLst>
                <a:ext uri="{FF2B5EF4-FFF2-40B4-BE49-F238E27FC236}">
                  <a16:creationId xmlns:a16="http://schemas.microsoft.com/office/drawing/2014/main" id="{81609186-37B7-BD59-DB7C-316F6A882808}"/>
                </a:ext>
              </a:extLst>
            </p:cNvPr>
            <p:cNvSpPr txBox="1">
              <a:spLocks noChangeArrowheads="1"/>
            </p:cNvSpPr>
            <p:nvPr/>
          </p:nvSpPr>
          <p:spPr bwMode="auto">
            <a:xfrm>
              <a:off x="3371" y="1131"/>
              <a:ext cx="573" cy="180"/>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100">
                  <a:solidFill>
                    <a:schemeClr val="tx1"/>
                  </a:solidFill>
                  <a:latin typeface="Arial" panose="020B0604020202020204" pitchFamily="34" charset="0"/>
                  <a:ea typeface="ＭＳ Ｐゴシック" panose="020B0600070205080204" pitchFamily="34" charset="-128"/>
                </a:rPr>
                <a:t>Daglig leveranse-skjema</a:t>
              </a:r>
            </a:p>
          </p:txBody>
        </p:sp>
        <p:sp>
          <p:nvSpPr>
            <p:cNvPr id="65555" name="Text Box 28">
              <a:extLst>
                <a:ext uri="{FF2B5EF4-FFF2-40B4-BE49-F238E27FC236}">
                  <a16:creationId xmlns:a16="http://schemas.microsoft.com/office/drawing/2014/main" id="{E126E2C6-C40D-6C70-3161-8CFFA60D4704}"/>
                </a:ext>
              </a:extLst>
            </p:cNvPr>
            <p:cNvSpPr txBox="1">
              <a:spLocks noChangeArrowheads="1"/>
            </p:cNvSpPr>
            <p:nvPr/>
          </p:nvSpPr>
          <p:spPr bwMode="auto">
            <a:xfrm>
              <a:off x="947" y="1186"/>
              <a:ext cx="376" cy="180"/>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100">
                  <a:solidFill>
                    <a:schemeClr val="tx1"/>
                  </a:solidFill>
                  <a:latin typeface="Arial" panose="020B0604020202020204" pitchFamily="34" charset="0"/>
                  <a:ea typeface="ＭＳ Ｐゴシック" panose="020B0600070205080204" pitchFamily="34" charset="-128"/>
                </a:rPr>
                <a:t>Daglige fax</a:t>
              </a:r>
            </a:p>
          </p:txBody>
        </p:sp>
        <p:sp>
          <p:nvSpPr>
            <p:cNvPr id="65556" name="Text Box 29">
              <a:extLst>
                <a:ext uri="{FF2B5EF4-FFF2-40B4-BE49-F238E27FC236}">
                  <a16:creationId xmlns:a16="http://schemas.microsoft.com/office/drawing/2014/main" id="{9CA31B5B-52D9-DF0D-D5C7-D0C0588BBA52}"/>
                </a:ext>
              </a:extLst>
            </p:cNvPr>
            <p:cNvSpPr txBox="1">
              <a:spLocks noChangeArrowheads="1"/>
            </p:cNvSpPr>
            <p:nvPr/>
          </p:nvSpPr>
          <p:spPr bwMode="auto">
            <a:xfrm>
              <a:off x="4152" y="2024"/>
              <a:ext cx="598" cy="329"/>
            </a:xfrm>
            <a:prstGeom prst="rect">
              <a:avLst/>
            </a:prstGeom>
            <a:solidFill>
              <a:schemeClr val="bg1"/>
            </a:solidFill>
            <a:ln w="12700">
              <a:solidFill>
                <a:schemeClr val="tx1"/>
              </a:solidFill>
              <a:miter lim="800000"/>
              <a:headEnd/>
              <a:tailEnd/>
            </a:ln>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700">
                  <a:solidFill>
                    <a:schemeClr val="tx1"/>
                  </a:solidFill>
                  <a:latin typeface="Arial" panose="020B0604020202020204" pitchFamily="34" charset="0"/>
                  <a:ea typeface="ＭＳ Ｐゴシック" panose="020B0600070205080204" pitchFamily="34" charset="-128"/>
                </a:rPr>
                <a:t>Daglig leveranse-skjema</a:t>
              </a:r>
            </a:p>
          </p:txBody>
        </p:sp>
        <p:sp>
          <p:nvSpPr>
            <p:cNvPr id="65557" name="Text Box 30">
              <a:extLst>
                <a:ext uri="{FF2B5EF4-FFF2-40B4-BE49-F238E27FC236}">
                  <a16:creationId xmlns:a16="http://schemas.microsoft.com/office/drawing/2014/main" id="{0D81F71C-CDA8-6F23-D073-E3F6B424B4A8}"/>
                </a:ext>
              </a:extLst>
            </p:cNvPr>
            <p:cNvSpPr txBox="1">
              <a:spLocks noChangeArrowheads="1"/>
            </p:cNvSpPr>
            <p:nvPr/>
          </p:nvSpPr>
          <p:spPr bwMode="auto">
            <a:xfrm>
              <a:off x="1607" y="1841"/>
              <a:ext cx="2219" cy="148"/>
            </a:xfrm>
            <a:prstGeom prst="rect">
              <a:avLst/>
            </a:prstGeom>
            <a:solidFill>
              <a:schemeClr val="bg1"/>
            </a:solidFill>
            <a:ln w="12700">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700">
                  <a:solidFill>
                    <a:schemeClr val="tx1"/>
                  </a:solidFill>
                  <a:latin typeface="Arial" panose="020B0604020202020204" pitchFamily="34" charset="0"/>
                  <a:ea typeface="ＭＳ Ｐゴシック" panose="020B0600070205080204" pitchFamily="34" charset="-128"/>
                </a:rPr>
                <a:t>Ukentlig produksjonsskjema</a:t>
              </a:r>
            </a:p>
          </p:txBody>
        </p:sp>
        <p:grpSp>
          <p:nvGrpSpPr>
            <p:cNvPr id="65558" name="Group 31">
              <a:extLst>
                <a:ext uri="{FF2B5EF4-FFF2-40B4-BE49-F238E27FC236}">
                  <a16:creationId xmlns:a16="http://schemas.microsoft.com/office/drawing/2014/main" id="{8AE7D261-B3E0-70B3-AC43-12F97BF41E88}"/>
                </a:ext>
              </a:extLst>
            </p:cNvPr>
            <p:cNvGrpSpPr>
              <a:grpSpLocks/>
            </p:cNvGrpSpPr>
            <p:nvPr/>
          </p:nvGrpSpPr>
          <p:grpSpPr bwMode="auto">
            <a:xfrm>
              <a:off x="5086" y="2180"/>
              <a:ext cx="515" cy="272"/>
              <a:chOff x="5086" y="2504"/>
              <a:chExt cx="515" cy="272"/>
            </a:xfrm>
          </p:grpSpPr>
          <p:grpSp>
            <p:nvGrpSpPr>
              <p:cNvPr id="65798" name="Group 32">
                <a:extLst>
                  <a:ext uri="{FF2B5EF4-FFF2-40B4-BE49-F238E27FC236}">
                    <a16:creationId xmlns:a16="http://schemas.microsoft.com/office/drawing/2014/main" id="{6FED7BD2-B250-9FFC-B455-D957CB0DE176}"/>
                  </a:ext>
                </a:extLst>
              </p:cNvPr>
              <p:cNvGrpSpPr>
                <a:grpSpLocks/>
              </p:cNvGrpSpPr>
              <p:nvPr/>
            </p:nvGrpSpPr>
            <p:grpSpPr bwMode="auto">
              <a:xfrm>
                <a:off x="5148" y="2504"/>
                <a:ext cx="453" cy="272"/>
                <a:chOff x="5004" y="937"/>
                <a:chExt cx="453" cy="272"/>
              </a:xfrm>
            </p:grpSpPr>
            <p:sp>
              <p:nvSpPr>
                <p:cNvPr id="65800" name="Freeform 33">
                  <a:extLst>
                    <a:ext uri="{FF2B5EF4-FFF2-40B4-BE49-F238E27FC236}">
                      <a16:creationId xmlns:a16="http://schemas.microsoft.com/office/drawing/2014/main" id="{E3130D8A-63E6-9F80-050B-E6A7CBE610D5}"/>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801" name="Freeform 34">
                  <a:extLst>
                    <a:ext uri="{FF2B5EF4-FFF2-40B4-BE49-F238E27FC236}">
                      <a16:creationId xmlns:a16="http://schemas.microsoft.com/office/drawing/2014/main" id="{D3924962-AC59-F1D6-2449-C51F53CE7374}"/>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802" name="Rectangle 35">
                  <a:extLst>
                    <a:ext uri="{FF2B5EF4-FFF2-40B4-BE49-F238E27FC236}">
                      <a16:creationId xmlns:a16="http://schemas.microsoft.com/office/drawing/2014/main" id="{46E9680D-B258-128B-3FBD-C0BA9D38625D}"/>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803" name="Rectangle 36">
                  <a:extLst>
                    <a:ext uri="{FF2B5EF4-FFF2-40B4-BE49-F238E27FC236}">
                      <a16:creationId xmlns:a16="http://schemas.microsoft.com/office/drawing/2014/main" id="{991E1298-25EA-1007-3AE8-9E850D77495F}"/>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804" name="Freeform 37">
                  <a:extLst>
                    <a:ext uri="{FF2B5EF4-FFF2-40B4-BE49-F238E27FC236}">
                      <a16:creationId xmlns:a16="http://schemas.microsoft.com/office/drawing/2014/main" id="{78367C5A-5918-797F-824B-CE3E81F06ED3}"/>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65805" name="Freeform 38">
                  <a:extLst>
                    <a:ext uri="{FF2B5EF4-FFF2-40B4-BE49-F238E27FC236}">
                      <a16:creationId xmlns:a16="http://schemas.microsoft.com/office/drawing/2014/main" id="{C2FC4C21-5A89-3DA5-B536-EB5733CDDD07}"/>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806" name="Freeform 39">
                  <a:extLst>
                    <a:ext uri="{FF2B5EF4-FFF2-40B4-BE49-F238E27FC236}">
                      <a16:creationId xmlns:a16="http://schemas.microsoft.com/office/drawing/2014/main" id="{FA1FE81E-398F-8DC4-2EE5-648F7F20CA9E}"/>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65807" name="Freeform 40">
                  <a:extLst>
                    <a:ext uri="{FF2B5EF4-FFF2-40B4-BE49-F238E27FC236}">
                      <a16:creationId xmlns:a16="http://schemas.microsoft.com/office/drawing/2014/main" id="{4A258CB2-657F-2E89-2631-A76B8682B15F}"/>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799" name="Text Box 41">
                <a:extLst>
                  <a:ext uri="{FF2B5EF4-FFF2-40B4-BE49-F238E27FC236}">
                    <a16:creationId xmlns:a16="http://schemas.microsoft.com/office/drawing/2014/main" id="{78F3DA4D-CE43-1AB0-9A11-C2C52C704EEA}"/>
                  </a:ext>
                </a:extLst>
              </p:cNvPr>
              <p:cNvSpPr txBox="1">
                <a:spLocks noChangeArrowheads="1"/>
              </p:cNvSpPr>
              <p:nvPr/>
            </p:nvSpPr>
            <p:spPr bwMode="auto">
              <a:xfrm>
                <a:off x="5086" y="2540"/>
                <a:ext cx="41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x dag</a:t>
                </a:r>
              </a:p>
            </p:txBody>
          </p:sp>
        </p:grpSp>
        <p:grpSp>
          <p:nvGrpSpPr>
            <p:cNvPr id="65559" name="Group 42">
              <a:extLst>
                <a:ext uri="{FF2B5EF4-FFF2-40B4-BE49-F238E27FC236}">
                  <a16:creationId xmlns:a16="http://schemas.microsoft.com/office/drawing/2014/main" id="{EC839505-7A6C-5CF0-B1CF-17F9DFA4D9BF}"/>
                </a:ext>
              </a:extLst>
            </p:cNvPr>
            <p:cNvGrpSpPr>
              <a:grpSpLocks/>
            </p:cNvGrpSpPr>
            <p:nvPr/>
          </p:nvGrpSpPr>
          <p:grpSpPr bwMode="auto">
            <a:xfrm>
              <a:off x="36" y="2039"/>
              <a:ext cx="669" cy="384"/>
              <a:chOff x="80" y="1601"/>
              <a:chExt cx="669" cy="384"/>
            </a:xfrm>
          </p:grpSpPr>
          <p:grpSp>
            <p:nvGrpSpPr>
              <p:cNvPr id="65788" name="Group 43">
                <a:extLst>
                  <a:ext uri="{FF2B5EF4-FFF2-40B4-BE49-F238E27FC236}">
                    <a16:creationId xmlns:a16="http://schemas.microsoft.com/office/drawing/2014/main" id="{22E06DD6-2805-9E3C-01F5-20D3C510DB60}"/>
                  </a:ext>
                </a:extLst>
              </p:cNvPr>
              <p:cNvGrpSpPr>
                <a:grpSpLocks/>
              </p:cNvGrpSpPr>
              <p:nvPr/>
            </p:nvGrpSpPr>
            <p:grpSpPr bwMode="auto">
              <a:xfrm>
                <a:off x="143" y="1601"/>
                <a:ext cx="606" cy="384"/>
                <a:chOff x="5004" y="937"/>
                <a:chExt cx="453" cy="272"/>
              </a:xfrm>
            </p:grpSpPr>
            <p:sp>
              <p:nvSpPr>
                <p:cNvPr id="65790" name="Freeform 44">
                  <a:extLst>
                    <a:ext uri="{FF2B5EF4-FFF2-40B4-BE49-F238E27FC236}">
                      <a16:creationId xmlns:a16="http://schemas.microsoft.com/office/drawing/2014/main" id="{00D76DE6-D32F-7E77-F058-E703556EBB46}"/>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791" name="Freeform 45">
                  <a:extLst>
                    <a:ext uri="{FF2B5EF4-FFF2-40B4-BE49-F238E27FC236}">
                      <a16:creationId xmlns:a16="http://schemas.microsoft.com/office/drawing/2014/main" id="{2C61DB61-43CE-07E8-0228-98AFFD4C8064}"/>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792" name="Rectangle 46">
                  <a:extLst>
                    <a:ext uri="{FF2B5EF4-FFF2-40B4-BE49-F238E27FC236}">
                      <a16:creationId xmlns:a16="http://schemas.microsoft.com/office/drawing/2014/main" id="{AE1E6E5E-1D3A-E0CE-1BF9-E0653D9F982D}"/>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93" name="Rectangle 47">
                  <a:extLst>
                    <a:ext uri="{FF2B5EF4-FFF2-40B4-BE49-F238E27FC236}">
                      <a16:creationId xmlns:a16="http://schemas.microsoft.com/office/drawing/2014/main" id="{E52962B4-9247-DC44-3021-8BD3BA7AEA59}"/>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94" name="Freeform 48">
                  <a:extLst>
                    <a:ext uri="{FF2B5EF4-FFF2-40B4-BE49-F238E27FC236}">
                      <a16:creationId xmlns:a16="http://schemas.microsoft.com/office/drawing/2014/main" id="{3BF176D2-3AFC-9BAE-96CC-0B1DCF3A02B7}"/>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65795" name="Freeform 49">
                  <a:extLst>
                    <a:ext uri="{FF2B5EF4-FFF2-40B4-BE49-F238E27FC236}">
                      <a16:creationId xmlns:a16="http://schemas.microsoft.com/office/drawing/2014/main" id="{897CA24B-1F82-48BA-1710-44747A04BE7B}"/>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796" name="Freeform 50">
                  <a:extLst>
                    <a:ext uri="{FF2B5EF4-FFF2-40B4-BE49-F238E27FC236}">
                      <a16:creationId xmlns:a16="http://schemas.microsoft.com/office/drawing/2014/main" id="{E896570E-3798-40C5-EA32-7A5EF737695E}"/>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65797" name="Freeform 51">
                  <a:extLst>
                    <a:ext uri="{FF2B5EF4-FFF2-40B4-BE49-F238E27FC236}">
                      <a16:creationId xmlns:a16="http://schemas.microsoft.com/office/drawing/2014/main" id="{E41F03AD-1E07-0B05-8986-DB9B28319939}"/>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789" name="Text Box 52">
                <a:extLst>
                  <a:ext uri="{FF2B5EF4-FFF2-40B4-BE49-F238E27FC236}">
                    <a16:creationId xmlns:a16="http://schemas.microsoft.com/office/drawing/2014/main" id="{61E89A40-3D1A-F225-3B55-03F4CA8D24D7}"/>
                  </a:ext>
                </a:extLst>
              </p:cNvPr>
              <p:cNvSpPr txBox="1">
                <a:spLocks noChangeArrowheads="1"/>
              </p:cNvSpPr>
              <p:nvPr/>
            </p:nvSpPr>
            <p:spPr bwMode="auto">
              <a:xfrm>
                <a:off x="80" y="1637"/>
                <a:ext cx="48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Tirsdag, Torsdag</a:t>
                </a:r>
              </a:p>
            </p:txBody>
          </p:sp>
        </p:grpSp>
        <p:sp>
          <p:nvSpPr>
            <p:cNvPr id="65560" name="Freeform 53">
              <a:extLst>
                <a:ext uri="{FF2B5EF4-FFF2-40B4-BE49-F238E27FC236}">
                  <a16:creationId xmlns:a16="http://schemas.microsoft.com/office/drawing/2014/main" id="{8FC0C053-1F1E-747A-7CD8-6CB63E35F769}"/>
                </a:ext>
              </a:extLst>
            </p:cNvPr>
            <p:cNvSpPr>
              <a:spLocks/>
            </p:cNvSpPr>
            <p:nvPr/>
          </p:nvSpPr>
          <p:spPr bwMode="auto">
            <a:xfrm rot="258961">
              <a:off x="662" y="1022"/>
              <a:ext cx="1887" cy="117"/>
            </a:xfrm>
            <a:custGeom>
              <a:avLst/>
              <a:gdLst>
                <a:gd name="T0" fmla="*/ 0 w 427"/>
                <a:gd name="T1" fmla="*/ 1 h 194"/>
                <a:gd name="T2" fmla="*/ 2147483647 w 427"/>
                <a:gd name="T3" fmla="*/ 1 h 194"/>
                <a:gd name="T4" fmla="*/ 2147483647 w 427"/>
                <a:gd name="T5" fmla="*/ 1 h 194"/>
                <a:gd name="T6" fmla="*/ 2147483647 w 427"/>
                <a:gd name="T7" fmla="*/ 0 h 194"/>
                <a:gd name="T8" fmla="*/ 2147483647 w 427"/>
                <a:gd name="T9" fmla="*/ 1 h 194"/>
                <a:gd name="T10" fmla="*/ 2147483647 w 427"/>
                <a:gd name="T11" fmla="*/ 1 h 194"/>
                <a:gd name="T12" fmla="*/ 0 w 427"/>
                <a:gd name="T13" fmla="*/ 1 h 194"/>
                <a:gd name="T14" fmla="*/ 0 60000 65536"/>
                <a:gd name="T15" fmla="*/ 0 60000 65536"/>
                <a:gd name="T16" fmla="*/ 0 60000 65536"/>
                <a:gd name="T17" fmla="*/ 0 60000 65536"/>
                <a:gd name="T18" fmla="*/ 0 60000 65536"/>
                <a:gd name="T19" fmla="*/ 0 60000 65536"/>
                <a:gd name="T20" fmla="*/ 0 60000 65536"/>
                <a:gd name="T21" fmla="*/ 0 w 427"/>
                <a:gd name="T22" fmla="*/ 0 h 194"/>
                <a:gd name="T23" fmla="*/ 427 w 427"/>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194">
                  <a:moveTo>
                    <a:pt x="0" y="194"/>
                  </a:moveTo>
                  <a:lnTo>
                    <a:pt x="211" y="30"/>
                  </a:lnTo>
                  <a:lnTo>
                    <a:pt x="226" y="125"/>
                  </a:lnTo>
                  <a:lnTo>
                    <a:pt x="427" y="0"/>
                  </a:lnTo>
                  <a:lnTo>
                    <a:pt x="215" y="164"/>
                  </a:lnTo>
                  <a:lnTo>
                    <a:pt x="200" y="69"/>
                  </a:lnTo>
                  <a:lnTo>
                    <a:pt x="0" y="194"/>
                  </a:lnTo>
                  <a:close/>
                </a:path>
              </a:pathLst>
            </a:custGeom>
            <a:solidFill>
              <a:srgbClr val="000000"/>
            </a:solidFill>
            <a:ln w="9525">
              <a:solidFill>
                <a:schemeClr val="tx1"/>
              </a:solidFill>
              <a:round/>
              <a:headEnd/>
              <a:tailEnd/>
            </a:ln>
          </p:spPr>
          <p:txBody>
            <a:bodyPr/>
            <a:lstStyle/>
            <a:p>
              <a:endParaRPr lang="nb-NO"/>
            </a:p>
          </p:txBody>
        </p:sp>
        <p:sp>
          <p:nvSpPr>
            <p:cNvPr id="65561" name="Text Box 54">
              <a:extLst>
                <a:ext uri="{FF2B5EF4-FFF2-40B4-BE49-F238E27FC236}">
                  <a16:creationId xmlns:a16="http://schemas.microsoft.com/office/drawing/2014/main" id="{F713B6AB-8105-B2C0-39FE-6B5348EAF5BE}"/>
                </a:ext>
              </a:extLst>
            </p:cNvPr>
            <p:cNvSpPr txBox="1">
              <a:spLocks noChangeArrowheads="1"/>
            </p:cNvSpPr>
            <p:nvPr/>
          </p:nvSpPr>
          <p:spPr bwMode="auto">
            <a:xfrm>
              <a:off x="1853" y="988"/>
              <a:ext cx="376" cy="167"/>
            </a:xfrm>
            <a:prstGeom prst="rect">
              <a:avLst/>
            </a:prstGeom>
            <a:solidFill>
              <a:schemeClr val="bg1"/>
            </a:solidFill>
            <a:ln w="9525">
              <a:solidFill>
                <a:schemeClr val="tx1"/>
              </a:solidFill>
              <a:miter lim="800000"/>
              <a:headEnd/>
              <a:tailEnd/>
            </a:ln>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000">
                  <a:solidFill>
                    <a:schemeClr val="tx1"/>
                  </a:solidFill>
                  <a:latin typeface="Arial" panose="020B0604020202020204" pitchFamily="34" charset="0"/>
                  <a:ea typeface="ＭＳ Ｐゴシック" panose="020B0600070205080204" pitchFamily="34" charset="-128"/>
                </a:rPr>
                <a:t>6 ukers- prognose</a:t>
              </a:r>
            </a:p>
          </p:txBody>
        </p:sp>
        <p:grpSp>
          <p:nvGrpSpPr>
            <p:cNvPr id="65562" name="Group 55">
              <a:extLst>
                <a:ext uri="{FF2B5EF4-FFF2-40B4-BE49-F238E27FC236}">
                  <a16:creationId xmlns:a16="http://schemas.microsoft.com/office/drawing/2014/main" id="{B72E89D6-810C-CFA2-5E48-138804ABA1F0}"/>
                </a:ext>
              </a:extLst>
            </p:cNvPr>
            <p:cNvGrpSpPr>
              <a:grpSpLocks/>
            </p:cNvGrpSpPr>
            <p:nvPr/>
          </p:nvGrpSpPr>
          <p:grpSpPr bwMode="auto">
            <a:xfrm>
              <a:off x="2583" y="1217"/>
              <a:ext cx="250" cy="150"/>
              <a:chOff x="3883" y="2316"/>
              <a:chExt cx="464" cy="282"/>
            </a:xfrm>
          </p:grpSpPr>
          <p:sp>
            <p:nvSpPr>
              <p:cNvPr id="65786" name="Freeform 56">
                <a:extLst>
                  <a:ext uri="{FF2B5EF4-FFF2-40B4-BE49-F238E27FC236}">
                    <a16:creationId xmlns:a16="http://schemas.microsoft.com/office/drawing/2014/main" id="{15F8E3E9-7A39-A2DD-BAD5-3A7A1E6C19BE}"/>
                  </a:ext>
                </a:extLst>
              </p:cNvPr>
              <p:cNvSpPr>
                <a:spLocks noEditPoints="1"/>
              </p:cNvSpPr>
              <p:nvPr/>
            </p:nvSpPr>
            <p:spPr bwMode="auto">
              <a:xfrm>
                <a:off x="3883" y="2316"/>
                <a:ext cx="464" cy="282"/>
              </a:xfrm>
              <a:custGeom>
                <a:avLst/>
                <a:gdLst>
                  <a:gd name="T0" fmla="*/ 1 w 722"/>
                  <a:gd name="T1" fmla="*/ 1 h 439"/>
                  <a:gd name="T2" fmla="*/ 0 w 722"/>
                  <a:gd name="T3" fmla="*/ 1 h 439"/>
                  <a:gd name="T4" fmla="*/ 0 w 722"/>
                  <a:gd name="T5" fmla="*/ 1 h 439"/>
                  <a:gd name="T6" fmla="*/ 1 w 722"/>
                  <a:gd name="T7" fmla="*/ 1 h 439"/>
                  <a:gd name="T8" fmla="*/ 1 w 722"/>
                  <a:gd name="T9" fmla="*/ 1 h 439"/>
                  <a:gd name="T10" fmla="*/ 1 w 722"/>
                  <a:gd name="T11" fmla="*/ 1 h 439"/>
                  <a:gd name="T12" fmla="*/ 1 w 722"/>
                  <a:gd name="T13" fmla="*/ 1 h 439"/>
                  <a:gd name="T14" fmla="*/ 1 w 722"/>
                  <a:gd name="T15" fmla="*/ 1 h 439"/>
                  <a:gd name="T16" fmla="*/ 0 w 722"/>
                  <a:gd name="T17" fmla="*/ 1 h 439"/>
                  <a:gd name="T18" fmla="*/ 0 w 722"/>
                  <a:gd name="T19" fmla="*/ 1 h 439"/>
                  <a:gd name="T20" fmla="*/ 1 w 722"/>
                  <a:gd name="T21" fmla="*/ 1 h 439"/>
                  <a:gd name="T22" fmla="*/ 1 w 722"/>
                  <a:gd name="T23" fmla="*/ 1 h 439"/>
                  <a:gd name="T24" fmla="*/ 1 w 722"/>
                  <a:gd name="T25" fmla="*/ 1 h 439"/>
                  <a:gd name="T26" fmla="*/ 1 w 722"/>
                  <a:gd name="T27" fmla="*/ 1 h 439"/>
                  <a:gd name="T28" fmla="*/ 1 w 722"/>
                  <a:gd name="T29" fmla="*/ 1 h 439"/>
                  <a:gd name="T30" fmla="*/ 1 w 722"/>
                  <a:gd name="T31" fmla="*/ 1 h 439"/>
                  <a:gd name="T32" fmla="*/ 1 w 722"/>
                  <a:gd name="T33" fmla="*/ 1 h 439"/>
                  <a:gd name="T34" fmla="*/ 1 w 722"/>
                  <a:gd name="T35" fmla="*/ 1 h 439"/>
                  <a:gd name="T36" fmla="*/ 1 w 722"/>
                  <a:gd name="T37" fmla="*/ 1 h 439"/>
                  <a:gd name="T38" fmla="*/ 1 w 722"/>
                  <a:gd name="T39" fmla="*/ 1 h 439"/>
                  <a:gd name="T40" fmla="*/ 1 w 722"/>
                  <a:gd name="T41" fmla="*/ 1 h 439"/>
                  <a:gd name="T42" fmla="*/ 1 w 722"/>
                  <a:gd name="T43" fmla="*/ 1 h 439"/>
                  <a:gd name="T44" fmla="*/ 1 w 722"/>
                  <a:gd name="T45" fmla="*/ 1 h 439"/>
                  <a:gd name="T46" fmla="*/ 1 w 722"/>
                  <a:gd name="T47" fmla="*/ 1 h 439"/>
                  <a:gd name="T48" fmla="*/ 1 w 722"/>
                  <a:gd name="T49" fmla="*/ 1 h 439"/>
                  <a:gd name="T50" fmla="*/ 1 w 722"/>
                  <a:gd name="T51" fmla="*/ 1 h 439"/>
                  <a:gd name="T52" fmla="*/ 1 w 722"/>
                  <a:gd name="T53" fmla="*/ 1 h 439"/>
                  <a:gd name="T54" fmla="*/ 1 w 722"/>
                  <a:gd name="T55" fmla="*/ 1 h 439"/>
                  <a:gd name="T56" fmla="*/ 1 w 722"/>
                  <a:gd name="T57" fmla="*/ 1 h 439"/>
                  <a:gd name="T58" fmla="*/ 1 w 722"/>
                  <a:gd name="T59" fmla="*/ 1 h 439"/>
                  <a:gd name="T60" fmla="*/ 1 w 722"/>
                  <a:gd name="T61" fmla="*/ 1 h 439"/>
                  <a:gd name="T62" fmla="*/ 1 w 722"/>
                  <a:gd name="T63" fmla="*/ 1 h 439"/>
                  <a:gd name="T64" fmla="*/ 1 w 722"/>
                  <a:gd name="T65" fmla="*/ 1 h 439"/>
                  <a:gd name="T66" fmla="*/ 1 w 722"/>
                  <a:gd name="T67" fmla="*/ 1 h 439"/>
                  <a:gd name="T68" fmla="*/ 1 w 722"/>
                  <a:gd name="T69" fmla="*/ 1 h 439"/>
                  <a:gd name="T70" fmla="*/ 1 w 722"/>
                  <a:gd name="T71" fmla="*/ 1 h 439"/>
                  <a:gd name="T72" fmla="*/ 1 w 722"/>
                  <a:gd name="T73" fmla="*/ 1 h 439"/>
                  <a:gd name="T74" fmla="*/ 1 w 722"/>
                  <a:gd name="T75" fmla="*/ 1 h 439"/>
                  <a:gd name="T76" fmla="*/ 1 w 722"/>
                  <a:gd name="T77" fmla="*/ 0 h 439"/>
                  <a:gd name="T78" fmla="*/ 1 w 722"/>
                  <a:gd name="T79" fmla="*/ 1 h 439"/>
                  <a:gd name="T80" fmla="*/ 1 w 722"/>
                  <a:gd name="T81" fmla="*/ 1 h 439"/>
                  <a:gd name="T82" fmla="*/ 1 w 722"/>
                  <a:gd name="T83" fmla="*/ 1 h 439"/>
                  <a:gd name="T84" fmla="*/ 1 w 722"/>
                  <a:gd name="T85" fmla="*/ 0 h 439"/>
                  <a:gd name="T86" fmla="*/ 1 w 722"/>
                  <a:gd name="T87" fmla="*/ 0 h 439"/>
                  <a:gd name="T88" fmla="*/ 1 w 722"/>
                  <a:gd name="T89" fmla="*/ 1 h 439"/>
                  <a:gd name="T90" fmla="*/ 1 w 722"/>
                  <a:gd name="T91" fmla="*/ 1 h 439"/>
                  <a:gd name="T92" fmla="*/ 1 w 722"/>
                  <a:gd name="T93" fmla="*/ 1 h 439"/>
                  <a:gd name="T94" fmla="*/ 1 w 722"/>
                  <a:gd name="T95" fmla="*/ 1 h 439"/>
                  <a:gd name="T96" fmla="*/ 1 w 722"/>
                  <a:gd name="T97" fmla="*/ 1 h 439"/>
                  <a:gd name="T98" fmla="*/ 1 w 722"/>
                  <a:gd name="T99" fmla="*/ 0 h 439"/>
                  <a:gd name="T100" fmla="*/ 1 w 722"/>
                  <a:gd name="T101" fmla="*/ 0 h 439"/>
                  <a:gd name="T102" fmla="*/ 1 w 722"/>
                  <a:gd name="T103" fmla="*/ 1 h 439"/>
                  <a:gd name="T104" fmla="*/ 1 w 722"/>
                  <a:gd name="T105" fmla="*/ 1 h 439"/>
                  <a:gd name="T106" fmla="*/ 1 w 722"/>
                  <a:gd name="T107" fmla="*/ 1 h 439"/>
                  <a:gd name="T108" fmla="*/ 1 w 722"/>
                  <a:gd name="T109" fmla="*/ 1 h 439"/>
                  <a:gd name="T110" fmla="*/ 1 w 722"/>
                  <a:gd name="T111" fmla="*/ 1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439"/>
                  <a:gd name="T170" fmla="*/ 722 w 7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439">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5"/>
                      <a:pt x="4" y="352"/>
                      <a:pt x="8" y="352"/>
                    </a:cubicBezTo>
                    <a:cubicBezTo>
                      <a:pt x="13" y="352"/>
                      <a:pt x="16" y="355"/>
                      <a:pt x="16" y="360"/>
                    </a:cubicBezTo>
                    <a:close/>
                    <a:moveTo>
                      <a:pt x="16" y="408"/>
                    </a:moveTo>
                    <a:lnTo>
                      <a:pt x="16" y="424"/>
                    </a:lnTo>
                    <a:cubicBezTo>
                      <a:pt x="16" y="428"/>
                      <a:pt x="13" y="432"/>
                      <a:pt x="8" y="432"/>
                    </a:cubicBezTo>
                    <a:cubicBezTo>
                      <a:pt x="4" y="432"/>
                      <a:pt x="0" y="428"/>
                      <a:pt x="0" y="424"/>
                    </a:cubicBezTo>
                    <a:lnTo>
                      <a:pt x="0" y="408"/>
                    </a:lnTo>
                    <a:cubicBezTo>
                      <a:pt x="0" y="403"/>
                      <a:pt x="4" y="400"/>
                      <a:pt x="8" y="400"/>
                    </a:cubicBezTo>
                    <a:cubicBezTo>
                      <a:pt x="13" y="400"/>
                      <a:pt x="16" y="403"/>
                      <a:pt x="16" y="408"/>
                    </a:cubicBezTo>
                    <a:close/>
                    <a:moveTo>
                      <a:pt x="33" y="423"/>
                    </a:moveTo>
                    <a:lnTo>
                      <a:pt x="49" y="423"/>
                    </a:lnTo>
                    <a:cubicBezTo>
                      <a:pt x="54" y="423"/>
                      <a:pt x="57" y="427"/>
                      <a:pt x="57" y="431"/>
                    </a:cubicBezTo>
                    <a:cubicBezTo>
                      <a:pt x="57" y="435"/>
                      <a:pt x="54" y="439"/>
                      <a:pt x="49" y="439"/>
                    </a:cubicBezTo>
                    <a:lnTo>
                      <a:pt x="33" y="439"/>
                    </a:lnTo>
                    <a:cubicBezTo>
                      <a:pt x="29" y="439"/>
                      <a:pt x="25" y="435"/>
                      <a:pt x="25" y="431"/>
                    </a:cubicBezTo>
                    <a:cubicBezTo>
                      <a:pt x="25" y="427"/>
                      <a:pt x="29" y="423"/>
                      <a:pt x="33" y="423"/>
                    </a:cubicBezTo>
                    <a:close/>
                    <a:moveTo>
                      <a:pt x="81" y="423"/>
                    </a:moveTo>
                    <a:lnTo>
                      <a:pt x="97" y="423"/>
                    </a:lnTo>
                    <a:cubicBezTo>
                      <a:pt x="102" y="423"/>
                      <a:pt x="105" y="427"/>
                      <a:pt x="105" y="431"/>
                    </a:cubicBezTo>
                    <a:cubicBezTo>
                      <a:pt x="105" y="435"/>
                      <a:pt x="102" y="439"/>
                      <a:pt x="97" y="439"/>
                    </a:cubicBezTo>
                    <a:lnTo>
                      <a:pt x="81" y="439"/>
                    </a:lnTo>
                    <a:cubicBezTo>
                      <a:pt x="77" y="439"/>
                      <a:pt x="73" y="435"/>
                      <a:pt x="73" y="431"/>
                    </a:cubicBezTo>
                    <a:cubicBezTo>
                      <a:pt x="73" y="427"/>
                      <a:pt x="77" y="423"/>
                      <a:pt x="81" y="423"/>
                    </a:cubicBezTo>
                    <a:close/>
                    <a:moveTo>
                      <a:pt x="129" y="423"/>
                    </a:moveTo>
                    <a:lnTo>
                      <a:pt x="145" y="423"/>
                    </a:lnTo>
                    <a:cubicBezTo>
                      <a:pt x="150" y="423"/>
                      <a:pt x="153" y="427"/>
                      <a:pt x="153" y="431"/>
                    </a:cubicBezTo>
                    <a:cubicBezTo>
                      <a:pt x="153" y="435"/>
                      <a:pt x="150" y="439"/>
                      <a:pt x="145" y="439"/>
                    </a:cubicBezTo>
                    <a:lnTo>
                      <a:pt x="129" y="439"/>
                    </a:lnTo>
                    <a:cubicBezTo>
                      <a:pt x="125" y="439"/>
                      <a:pt x="121" y="435"/>
                      <a:pt x="121" y="431"/>
                    </a:cubicBezTo>
                    <a:cubicBezTo>
                      <a:pt x="121" y="427"/>
                      <a:pt x="125" y="423"/>
                      <a:pt x="129" y="423"/>
                    </a:cubicBezTo>
                    <a:close/>
                    <a:moveTo>
                      <a:pt x="177" y="423"/>
                    </a:moveTo>
                    <a:lnTo>
                      <a:pt x="193" y="423"/>
                    </a:lnTo>
                    <a:cubicBezTo>
                      <a:pt x="198" y="423"/>
                      <a:pt x="201" y="427"/>
                      <a:pt x="201" y="431"/>
                    </a:cubicBezTo>
                    <a:cubicBezTo>
                      <a:pt x="201" y="435"/>
                      <a:pt x="198" y="439"/>
                      <a:pt x="193" y="439"/>
                    </a:cubicBezTo>
                    <a:lnTo>
                      <a:pt x="177" y="439"/>
                    </a:lnTo>
                    <a:cubicBezTo>
                      <a:pt x="173" y="439"/>
                      <a:pt x="169" y="435"/>
                      <a:pt x="169" y="431"/>
                    </a:cubicBezTo>
                    <a:cubicBezTo>
                      <a:pt x="169" y="427"/>
                      <a:pt x="173" y="423"/>
                      <a:pt x="177" y="423"/>
                    </a:cubicBezTo>
                    <a:close/>
                    <a:moveTo>
                      <a:pt x="225" y="423"/>
                    </a:moveTo>
                    <a:lnTo>
                      <a:pt x="241" y="423"/>
                    </a:lnTo>
                    <a:cubicBezTo>
                      <a:pt x="246" y="423"/>
                      <a:pt x="249" y="427"/>
                      <a:pt x="249" y="431"/>
                    </a:cubicBezTo>
                    <a:cubicBezTo>
                      <a:pt x="249" y="435"/>
                      <a:pt x="246" y="439"/>
                      <a:pt x="241" y="439"/>
                    </a:cubicBezTo>
                    <a:lnTo>
                      <a:pt x="225" y="439"/>
                    </a:lnTo>
                    <a:cubicBezTo>
                      <a:pt x="221" y="439"/>
                      <a:pt x="217" y="435"/>
                      <a:pt x="217" y="431"/>
                    </a:cubicBezTo>
                    <a:cubicBezTo>
                      <a:pt x="217" y="427"/>
                      <a:pt x="221" y="423"/>
                      <a:pt x="225" y="423"/>
                    </a:cubicBezTo>
                    <a:close/>
                    <a:moveTo>
                      <a:pt x="273" y="423"/>
                    </a:moveTo>
                    <a:lnTo>
                      <a:pt x="289" y="423"/>
                    </a:lnTo>
                    <a:cubicBezTo>
                      <a:pt x="294" y="423"/>
                      <a:pt x="297" y="427"/>
                      <a:pt x="297" y="431"/>
                    </a:cubicBezTo>
                    <a:cubicBezTo>
                      <a:pt x="297" y="435"/>
                      <a:pt x="294" y="439"/>
                      <a:pt x="289" y="439"/>
                    </a:cubicBezTo>
                    <a:lnTo>
                      <a:pt x="273" y="439"/>
                    </a:lnTo>
                    <a:cubicBezTo>
                      <a:pt x="269" y="439"/>
                      <a:pt x="265" y="435"/>
                      <a:pt x="265" y="431"/>
                    </a:cubicBezTo>
                    <a:cubicBezTo>
                      <a:pt x="265" y="427"/>
                      <a:pt x="269" y="423"/>
                      <a:pt x="273" y="423"/>
                    </a:cubicBezTo>
                    <a:close/>
                    <a:moveTo>
                      <a:pt x="321" y="423"/>
                    </a:moveTo>
                    <a:lnTo>
                      <a:pt x="337" y="423"/>
                    </a:lnTo>
                    <a:cubicBezTo>
                      <a:pt x="342" y="423"/>
                      <a:pt x="345" y="427"/>
                      <a:pt x="345" y="431"/>
                    </a:cubicBezTo>
                    <a:cubicBezTo>
                      <a:pt x="345" y="435"/>
                      <a:pt x="342" y="439"/>
                      <a:pt x="337" y="439"/>
                    </a:cubicBezTo>
                    <a:lnTo>
                      <a:pt x="321" y="439"/>
                    </a:lnTo>
                    <a:cubicBezTo>
                      <a:pt x="317" y="439"/>
                      <a:pt x="313" y="435"/>
                      <a:pt x="313" y="431"/>
                    </a:cubicBezTo>
                    <a:cubicBezTo>
                      <a:pt x="313" y="427"/>
                      <a:pt x="317" y="423"/>
                      <a:pt x="321" y="423"/>
                    </a:cubicBezTo>
                    <a:close/>
                    <a:moveTo>
                      <a:pt x="369" y="423"/>
                    </a:moveTo>
                    <a:lnTo>
                      <a:pt x="385" y="423"/>
                    </a:lnTo>
                    <a:cubicBezTo>
                      <a:pt x="390" y="423"/>
                      <a:pt x="393" y="427"/>
                      <a:pt x="393" y="431"/>
                    </a:cubicBezTo>
                    <a:cubicBezTo>
                      <a:pt x="393" y="435"/>
                      <a:pt x="390" y="439"/>
                      <a:pt x="385" y="439"/>
                    </a:cubicBezTo>
                    <a:lnTo>
                      <a:pt x="369" y="439"/>
                    </a:lnTo>
                    <a:cubicBezTo>
                      <a:pt x="365" y="439"/>
                      <a:pt x="361" y="435"/>
                      <a:pt x="361" y="431"/>
                    </a:cubicBezTo>
                    <a:cubicBezTo>
                      <a:pt x="361" y="427"/>
                      <a:pt x="365" y="423"/>
                      <a:pt x="369" y="423"/>
                    </a:cubicBezTo>
                    <a:close/>
                    <a:moveTo>
                      <a:pt x="417" y="423"/>
                    </a:moveTo>
                    <a:lnTo>
                      <a:pt x="433" y="423"/>
                    </a:lnTo>
                    <a:cubicBezTo>
                      <a:pt x="438" y="423"/>
                      <a:pt x="441" y="427"/>
                      <a:pt x="441" y="431"/>
                    </a:cubicBezTo>
                    <a:cubicBezTo>
                      <a:pt x="441" y="435"/>
                      <a:pt x="438" y="439"/>
                      <a:pt x="433" y="439"/>
                    </a:cubicBezTo>
                    <a:lnTo>
                      <a:pt x="417" y="439"/>
                    </a:lnTo>
                    <a:cubicBezTo>
                      <a:pt x="413" y="439"/>
                      <a:pt x="409" y="435"/>
                      <a:pt x="409" y="431"/>
                    </a:cubicBezTo>
                    <a:cubicBezTo>
                      <a:pt x="409" y="427"/>
                      <a:pt x="413" y="423"/>
                      <a:pt x="417" y="423"/>
                    </a:cubicBezTo>
                    <a:close/>
                    <a:moveTo>
                      <a:pt x="465" y="423"/>
                    </a:moveTo>
                    <a:lnTo>
                      <a:pt x="481" y="423"/>
                    </a:lnTo>
                    <a:cubicBezTo>
                      <a:pt x="486" y="423"/>
                      <a:pt x="489" y="427"/>
                      <a:pt x="489" y="431"/>
                    </a:cubicBezTo>
                    <a:cubicBezTo>
                      <a:pt x="489" y="435"/>
                      <a:pt x="486" y="439"/>
                      <a:pt x="481" y="439"/>
                    </a:cubicBezTo>
                    <a:lnTo>
                      <a:pt x="465" y="439"/>
                    </a:lnTo>
                    <a:cubicBezTo>
                      <a:pt x="461" y="439"/>
                      <a:pt x="457" y="435"/>
                      <a:pt x="457" y="431"/>
                    </a:cubicBezTo>
                    <a:cubicBezTo>
                      <a:pt x="457" y="427"/>
                      <a:pt x="461" y="423"/>
                      <a:pt x="465" y="423"/>
                    </a:cubicBezTo>
                    <a:close/>
                    <a:moveTo>
                      <a:pt x="513" y="423"/>
                    </a:moveTo>
                    <a:lnTo>
                      <a:pt x="529" y="423"/>
                    </a:lnTo>
                    <a:cubicBezTo>
                      <a:pt x="534" y="423"/>
                      <a:pt x="537" y="427"/>
                      <a:pt x="537" y="431"/>
                    </a:cubicBezTo>
                    <a:cubicBezTo>
                      <a:pt x="537" y="435"/>
                      <a:pt x="534" y="439"/>
                      <a:pt x="529" y="439"/>
                    </a:cubicBezTo>
                    <a:lnTo>
                      <a:pt x="513" y="439"/>
                    </a:lnTo>
                    <a:cubicBezTo>
                      <a:pt x="509" y="439"/>
                      <a:pt x="505" y="435"/>
                      <a:pt x="505" y="431"/>
                    </a:cubicBezTo>
                    <a:cubicBezTo>
                      <a:pt x="505" y="427"/>
                      <a:pt x="509" y="423"/>
                      <a:pt x="513" y="423"/>
                    </a:cubicBezTo>
                    <a:close/>
                    <a:moveTo>
                      <a:pt x="561" y="423"/>
                    </a:moveTo>
                    <a:lnTo>
                      <a:pt x="577" y="423"/>
                    </a:lnTo>
                    <a:cubicBezTo>
                      <a:pt x="582" y="423"/>
                      <a:pt x="585" y="427"/>
                      <a:pt x="585" y="431"/>
                    </a:cubicBezTo>
                    <a:cubicBezTo>
                      <a:pt x="585" y="435"/>
                      <a:pt x="582" y="439"/>
                      <a:pt x="577" y="439"/>
                    </a:cubicBezTo>
                    <a:lnTo>
                      <a:pt x="561" y="439"/>
                    </a:lnTo>
                    <a:cubicBezTo>
                      <a:pt x="557" y="439"/>
                      <a:pt x="553" y="435"/>
                      <a:pt x="553" y="431"/>
                    </a:cubicBezTo>
                    <a:cubicBezTo>
                      <a:pt x="553" y="427"/>
                      <a:pt x="557" y="423"/>
                      <a:pt x="561" y="423"/>
                    </a:cubicBezTo>
                    <a:close/>
                    <a:moveTo>
                      <a:pt x="609" y="423"/>
                    </a:moveTo>
                    <a:lnTo>
                      <a:pt x="625" y="423"/>
                    </a:lnTo>
                    <a:cubicBezTo>
                      <a:pt x="630" y="423"/>
                      <a:pt x="633" y="427"/>
                      <a:pt x="633" y="431"/>
                    </a:cubicBezTo>
                    <a:cubicBezTo>
                      <a:pt x="633" y="435"/>
                      <a:pt x="630" y="439"/>
                      <a:pt x="625" y="439"/>
                    </a:cubicBezTo>
                    <a:lnTo>
                      <a:pt x="609" y="439"/>
                    </a:lnTo>
                    <a:cubicBezTo>
                      <a:pt x="605" y="439"/>
                      <a:pt x="601" y="435"/>
                      <a:pt x="601" y="431"/>
                    </a:cubicBezTo>
                    <a:cubicBezTo>
                      <a:pt x="601" y="427"/>
                      <a:pt x="605" y="423"/>
                      <a:pt x="609" y="423"/>
                    </a:cubicBezTo>
                    <a:close/>
                    <a:moveTo>
                      <a:pt x="657" y="423"/>
                    </a:moveTo>
                    <a:lnTo>
                      <a:pt x="673" y="423"/>
                    </a:lnTo>
                    <a:cubicBezTo>
                      <a:pt x="678" y="423"/>
                      <a:pt x="681" y="427"/>
                      <a:pt x="681" y="431"/>
                    </a:cubicBezTo>
                    <a:cubicBezTo>
                      <a:pt x="681" y="435"/>
                      <a:pt x="678" y="439"/>
                      <a:pt x="673" y="439"/>
                    </a:cubicBezTo>
                    <a:lnTo>
                      <a:pt x="657" y="439"/>
                    </a:lnTo>
                    <a:cubicBezTo>
                      <a:pt x="653" y="439"/>
                      <a:pt x="649" y="435"/>
                      <a:pt x="649" y="431"/>
                    </a:cubicBezTo>
                    <a:cubicBezTo>
                      <a:pt x="649" y="427"/>
                      <a:pt x="653" y="423"/>
                      <a:pt x="657" y="423"/>
                    </a:cubicBezTo>
                    <a:close/>
                    <a:moveTo>
                      <a:pt x="705" y="423"/>
                    </a:moveTo>
                    <a:lnTo>
                      <a:pt x="714" y="423"/>
                    </a:lnTo>
                    <a:lnTo>
                      <a:pt x="706" y="431"/>
                    </a:lnTo>
                    <a:lnTo>
                      <a:pt x="706" y="424"/>
                    </a:lnTo>
                    <a:cubicBezTo>
                      <a:pt x="706" y="419"/>
                      <a:pt x="710" y="416"/>
                      <a:pt x="714" y="416"/>
                    </a:cubicBezTo>
                    <a:cubicBezTo>
                      <a:pt x="718" y="416"/>
                      <a:pt x="722" y="419"/>
                      <a:pt x="722" y="424"/>
                    </a:cubicBezTo>
                    <a:lnTo>
                      <a:pt x="722" y="431"/>
                    </a:lnTo>
                    <a:cubicBezTo>
                      <a:pt x="722" y="435"/>
                      <a:pt x="718" y="439"/>
                      <a:pt x="714" y="439"/>
                    </a:cubicBezTo>
                    <a:lnTo>
                      <a:pt x="705" y="439"/>
                    </a:lnTo>
                    <a:cubicBezTo>
                      <a:pt x="701" y="439"/>
                      <a:pt x="697" y="435"/>
                      <a:pt x="697" y="431"/>
                    </a:cubicBezTo>
                    <a:cubicBezTo>
                      <a:pt x="697" y="427"/>
                      <a:pt x="701" y="423"/>
                      <a:pt x="705" y="423"/>
                    </a:cubicBezTo>
                    <a:close/>
                    <a:moveTo>
                      <a:pt x="706" y="392"/>
                    </a:moveTo>
                    <a:lnTo>
                      <a:pt x="706" y="376"/>
                    </a:lnTo>
                    <a:cubicBezTo>
                      <a:pt x="706" y="371"/>
                      <a:pt x="710" y="368"/>
                      <a:pt x="714" y="368"/>
                    </a:cubicBezTo>
                    <a:cubicBezTo>
                      <a:pt x="718" y="368"/>
                      <a:pt x="722" y="371"/>
                      <a:pt x="722" y="376"/>
                    </a:cubicBezTo>
                    <a:lnTo>
                      <a:pt x="722" y="392"/>
                    </a:lnTo>
                    <a:cubicBezTo>
                      <a:pt x="722" y="396"/>
                      <a:pt x="718" y="400"/>
                      <a:pt x="714" y="400"/>
                    </a:cubicBezTo>
                    <a:cubicBezTo>
                      <a:pt x="710" y="400"/>
                      <a:pt x="706" y="396"/>
                      <a:pt x="706" y="392"/>
                    </a:cubicBezTo>
                    <a:close/>
                    <a:moveTo>
                      <a:pt x="706" y="344"/>
                    </a:moveTo>
                    <a:lnTo>
                      <a:pt x="706" y="328"/>
                    </a:lnTo>
                    <a:cubicBezTo>
                      <a:pt x="706" y="323"/>
                      <a:pt x="710" y="320"/>
                      <a:pt x="714" y="320"/>
                    </a:cubicBezTo>
                    <a:cubicBezTo>
                      <a:pt x="718" y="320"/>
                      <a:pt x="722" y="323"/>
                      <a:pt x="722" y="328"/>
                    </a:cubicBezTo>
                    <a:lnTo>
                      <a:pt x="722" y="344"/>
                    </a:lnTo>
                    <a:cubicBezTo>
                      <a:pt x="722" y="348"/>
                      <a:pt x="718" y="352"/>
                      <a:pt x="714" y="352"/>
                    </a:cubicBezTo>
                    <a:cubicBezTo>
                      <a:pt x="710" y="352"/>
                      <a:pt x="706" y="348"/>
                      <a:pt x="706" y="344"/>
                    </a:cubicBezTo>
                    <a:close/>
                    <a:moveTo>
                      <a:pt x="706" y="296"/>
                    </a:moveTo>
                    <a:lnTo>
                      <a:pt x="706" y="280"/>
                    </a:lnTo>
                    <a:cubicBezTo>
                      <a:pt x="706" y="275"/>
                      <a:pt x="710" y="272"/>
                      <a:pt x="714" y="272"/>
                    </a:cubicBezTo>
                    <a:cubicBezTo>
                      <a:pt x="718" y="272"/>
                      <a:pt x="722" y="275"/>
                      <a:pt x="722" y="280"/>
                    </a:cubicBezTo>
                    <a:lnTo>
                      <a:pt x="722" y="296"/>
                    </a:lnTo>
                    <a:cubicBezTo>
                      <a:pt x="722" y="300"/>
                      <a:pt x="718" y="304"/>
                      <a:pt x="714" y="304"/>
                    </a:cubicBezTo>
                    <a:cubicBezTo>
                      <a:pt x="710" y="304"/>
                      <a:pt x="706" y="300"/>
                      <a:pt x="706" y="296"/>
                    </a:cubicBezTo>
                    <a:close/>
                    <a:moveTo>
                      <a:pt x="706" y="248"/>
                    </a:moveTo>
                    <a:lnTo>
                      <a:pt x="706" y="232"/>
                    </a:lnTo>
                    <a:cubicBezTo>
                      <a:pt x="706" y="227"/>
                      <a:pt x="710" y="224"/>
                      <a:pt x="714" y="224"/>
                    </a:cubicBezTo>
                    <a:cubicBezTo>
                      <a:pt x="718" y="224"/>
                      <a:pt x="722" y="227"/>
                      <a:pt x="722" y="232"/>
                    </a:cubicBezTo>
                    <a:lnTo>
                      <a:pt x="722" y="248"/>
                    </a:lnTo>
                    <a:cubicBezTo>
                      <a:pt x="722" y="252"/>
                      <a:pt x="718" y="256"/>
                      <a:pt x="714" y="256"/>
                    </a:cubicBezTo>
                    <a:cubicBezTo>
                      <a:pt x="710" y="256"/>
                      <a:pt x="706" y="252"/>
                      <a:pt x="706" y="248"/>
                    </a:cubicBezTo>
                    <a:close/>
                    <a:moveTo>
                      <a:pt x="706" y="200"/>
                    </a:moveTo>
                    <a:lnTo>
                      <a:pt x="706" y="184"/>
                    </a:lnTo>
                    <a:cubicBezTo>
                      <a:pt x="706" y="179"/>
                      <a:pt x="710" y="176"/>
                      <a:pt x="714" y="176"/>
                    </a:cubicBezTo>
                    <a:cubicBezTo>
                      <a:pt x="718" y="176"/>
                      <a:pt x="722" y="179"/>
                      <a:pt x="722" y="184"/>
                    </a:cubicBezTo>
                    <a:lnTo>
                      <a:pt x="722" y="200"/>
                    </a:lnTo>
                    <a:cubicBezTo>
                      <a:pt x="722" y="204"/>
                      <a:pt x="718" y="208"/>
                      <a:pt x="714" y="208"/>
                    </a:cubicBezTo>
                    <a:cubicBezTo>
                      <a:pt x="710" y="208"/>
                      <a:pt x="706" y="204"/>
                      <a:pt x="706" y="200"/>
                    </a:cubicBezTo>
                    <a:close/>
                    <a:moveTo>
                      <a:pt x="706" y="152"/>
                    </a:moveTo>
                    <a:lnTo>
                      <a:pt x="706" y="136"/>
                    </a:lnTo>
                    <a:cubicBezTo>
                      <a:pt x="706" y="131"/>
                      <a:pt x="710" y="128"/>
                      <a:pt x="714" y="128"/>
                    </a:cubicBezTo>
                    <a:cubicBezTo>
                      <a:pt x="718" y="128"/>
                      <a:pt x="722" y="131"/>
                      <a:pt x="722" y="136"/>
                    </a:cubicBezTo>
                    <a:lnTo>
                      <a:pt x="722" y="152"/>
                    </a:lnTo>
                    <a:cubicBezTo>
                      <a:pt x="722" y="156"/>
                      <a:pt x="718" y="160"/>
                      <a:pt x="714" y="160"/>
                    </a:cubicBezTo>
                    <a:cubicBezTo>
                      <a:pt x="710" y="160"/>
                      <a:pt x="706" y="156"/>
                      <a:pt x="706" y="152"/>
                    </a:cubicBezTo>
                    <a:close/>
                    <a:moveTo>
                      <a:pt x="706" y="104"/>
                    </a:moveTo>
                    <a:lnTo>
                      <a:pt x="706" y="88"/>
                    </a:lnTo>
                    <a:cubicBezTo>
                      <a:pt x="706" y="83"/>
                      <a:pt x="710" y="80"/>
                      <a:pt x="714" y="80"/>
                    </a:cubicBezTo>
                    <a:cubicBezTo>
                      <a:pt x="718" y="80"/>
                      <a:pt x="722" y="83"/>
                      <a:pt x="722" y="88"/>
                    </a:cubicBezTo>
                    <a:lnTo>
                      <a:pt x="722" y="104"/>
                    </a:lnTo>
                    <a:cubicBezTo>
                      <a:pt x="722" y="108"/>
                      <a:pt x="718" y="112"/>
                      <a:pt x="714" y="112"/>
                    </a:cubicBezTo>
                    <a:cubicBezTo>
                      <a:pt x="710" y="112"/>
                      <a:pt x="706" y="108"/>
                      <a:pt x="706" y="104"/>
                    </a:cubicBezTo>
                    <a:close/>
                    <a:moveTo>
                      <a:pt x="706" y="56"/>
                    </a:moveTo>
                    <a:lnTo>
                      <a:pt x="706" y="40"/>
                    </a:lnTo>
                    <a:cubicBezTo>
                      <a:pt x="706" y="35"/>
                      <a:pt x="710" y="32"/>
                      <a:pt x="714" y="32"/>
                    </a:cubicBezTo>
                    <a:cubicBezTo>
                      <a:pt x="718" y="32"/>
                      <a:pt x="722" y="35"/>
                      <a:pt x="722" y="40"/>
                    </a:cubicBezTo>
                    <a:lnTo>
                      <a:pt x="722" y="56"/>
                    </a:lnTo>
                    <a:cubicBezTo>
                      <a:pt x="722" y="60"/>
                      <a:pt x="718" y="64"/>
                      <a:pt x="714" y="64"/>
                    </a:cubicBezTo>
                    <a:cubicBezTo>
                      <a:pt x="710" y="64"/>
                      <a:pt x="706" y="60"/>
                      <a:pt x="706" y="56"/>
                    </a:cubicBezTo>
                    <a:close/>
                    <a:moveTo>
                      <a:pt x="706" y="8"/>
                    </a:moveTo>
                    <a:lnTo>
                      <a:pt x="706" y="8"/>
                    </a:lnTo>
                    <a:lnTo>
                      <a:pt x="714" y="16"/>
                    </a:lnTo>
                    <a:lnTo>
                      <a:pt x="698" y="16"/>
                    </a:lnTo>
                    <a:cubicBezTo>
                      <a:pt x="694" y="16"/>
                      <a:pt x="690" y="12"/>
                      <a:pt x="690" y="8"/>
                    </a:cubicBezTo>
                    <a:cubicBezTo>
                      <a:pt x="690" y="3"/>
                      <a:pt x="694" y="0"/>
                      <a:pt x="698" y="0"/>
                    </a:cubicBezTo>
                    <a:lnTo>
                      <a:pt x="714" y="0"/>
                    </a:lnTo>
                    <a:cubicBezTo>
                      <a:pt x="718" y="0"/>
                      <a:pt x="722" y="3"/>
                      <a:pt x="722" y="8"/>
                    </a:cubicBezTo>
                    <a:cubicBezTo>
                      <a:pt x="722" y="12"/>
                      <a:pt x="718" y="16"/>
                      <a:pt x="714" y="16"/>
                    </a:cubicBezTo>
                    <a:cubicBezTo>
                      <a:pt x="710" y="16"/>
                      <a:pt x="706" y="12"/>
                      <a:pt x="706" y="8"/>
                    </a:cubicBezTo>
                    <a:close/>
                    <a:moveTo>
                      <a:pt x="666" y="16"/>
                    </a:moveTo>
                    <a:lnTo>
                      <a:pt x="650" y="16"/>
                    </a:lnTo>
                    <a:cubicBezTo>
                      <a:pt x="646" y="16"/>
                      <a:pt x="642" y="12"/>
                      <a:pt x="642" y="8"/>
                    </a:cubicBezTo>
                    <a:cubicBezTo>
                      <a:pt x="642" y="3"/>
                      <a:pt x="646" y="0"/>
                      <a:pt x="650" y="0"/>
                    </a:cubicBezTo>
                    <a:lnTo>
                      <a:pt x="666" y="0"/>
                    </a:lnTo>
                    <a:cubicBezTo>
                      <a:pt x="671" y="0"/>
                      <a:pt x="674" y="3"/>
                      <a:pt x="674" y="8"/>
                    </a:cubicBezTo>
                    <a:cubicBezTo>
                      <a:pt x="674" y="12"/>
                      <a:pt x="671" y="16"/>
                      <a:pt x="666" y="16"/>
                    </a:cubicBezTo>
                    <a:close/>
                    <a:moveTo>
                      <a:pt x="618" y="16"/>
                    </a:moveTo>
                    <a:lnTo>
                      <a:pt x="602" y="16"/>
                    </a:lnTo>
                    <a:cubicBezTo>
                      <a:pt x="598" y="16"/>
                      <a:pt x="594" y="12"/>
                      <a:pt x="594" y="8"/>
                    </a:cubicBezTo>
                    <a:cubicBezTo>
                      <a:pt x="594" y="3"/>
                      <a:pt x="598" y="0"/>
                      <a:pt x="602" y="0"/>
                    </a:cubicBezTo>
                    <a:lnTo>
                      <a:pt x="618" y="0"/>
                    </a:lnTo>
                    <a:cubicBezTo>
                      <a:pt x="623" y="0"/>
                      <a:pt x="626" y="3"/>
                      <a:pt x="626" y="8"/>
                    </a:cubicBezTo>
                    <a:cubicBezTo>
                      <a:pt x="626" y="12"/>
                      <a:pt x="623" y="16"/>
                      <a:pt x="618" y="16"/>
                    </a:cubicBezTo>
                    <a:close/>
                    <a:moveTo>
                      <a:pt x="570" y="16"/>
                    </a:moveTo>
                    <a:lnTo>
                      <a:pt x="554" y="16"/>
                    </a:lnTo>
                    <a:cubicBezTo>
                      <a:pt x="550" y="16"/>
                      <a:pt x="546" y="12"/>
                      <a:pt x="546" y="8"/>
                    </a:cubicBezTo>
                    <a:cubicBezTo>
                      <a:pt x="546" y="3"/>
                      <a:pt x="550" y="0"/>
                      <a:pt x="554" y="0"/>
                    </a:cubicBezTo>
                    <a:lnTo>
                      <a:pt x="570" y="0"/>
                    </a:lnTo>
                    <a:cubicBezTo>
                      <a:pt x="575" y="0"/>
                      <a:pt x="578" y="3"/>
                      <a:pt x="578" y="8"/>
                    </a:cubicBezTo>
                    <a:cubicBezTo>
                      <a:pt x="578" y="12"/>
                      <a:pt x="575" y="16"/>
                      <a:pt x="570" y="16"/>
                    </a:cubicBezTo>
                    <a:close/>
                    <a:moveTo>
                      <a:pt x="522" y="16"/>
                    </a:moveTo>
                    <a:lnTo>
                      <a:pt x="506" y="16"/>
                    </a:lnTo>
                    <a:cubicBezTo>
                      <a:pt x="502" y="16"/>
                      <a:pt x="498" y="12"/>
                      <a:pt x="498" y="8"/>
                    </a:cubicBezTo>
                    <a:cubicBezTo>
                      <a:pt x="498" y="3"/>
                      <a:pt x="502" y="0"/>
                      <a:pt x="506" y="0"/>
                    </a:cubicBezTo>
                    <a:lnTo>
                      <a:pt x="522" y="0"/>
                    </a:lnTo>
                    <a:cubicBezTo>
                      <a:pt x="527" y="0"/>
                      <a:pt x="530" y="3"/>
                      <a:pt x="530" y="8"/>
                    </a:cubicBezTo>
                    <a:cubicBezTo>
                      <a:pt x="530" y="12"/>
                      <a:pt x="527" y="16"/>
                      <a:pt x="522" y="16"/>
                    </a:cubicBezTo>
                    <a:close/>
                    <a:moveTo>
                      <a:pt x="474" y="16"/>
                    </a:moveTo>
                    <a:lnTo>
                      <a:pt x="458" y="16"/>
                    </a:lnTo>
                    <a:cubicBezTo>
                      <a:pt x="454" y="16"/>
                      <a:pt x="450" y="12"/>
                      <a:pt x="450" y="8"/>
                    </a:cubicBezTo>
                    <a:cubicBezTo>
                      <a:pt x="450" y="3"/>
                      <a:pt x="454" y="0"/>
                      <a:pt x="458" y="0"/>
                    </a:cubicBezTo>
                    <a:lnTo>
                      <a:pt x="474" y="0"/>
                    </a:lnTo>
                    <a:cubicBezTo>
                      <a:pt x="479" y="0"/>
                      <a:pt x="482" y="3"/>
                      <a:pt x="482" y="8"/>
                    </a:cubicBezTo>
                    <a:cubicBezTo>
                      <a:pt x="482" y="12"/>
                      <a:pt x="479" y="16"/>
                      <a:pt x="474" y="16"/>
                    </a:cubicBezTo>
                    <a:close/>
                    <a:moveTo>
                      <a:pt x="426" y="16"/>
                    </a:moveTo>
                    <a:lnTo>
                      <a:pt x="410" y="16"/>
                    </a:lnTo>
                    <a:cubicBezTo>
                      <a:pt x="406" y="16"/>
                      <a:pt x="402" y="12"/>
                      <a:pt x="402" y="8"/>
                    </a:cubicBezTo>
                    <a:cubicBezTo>
                      <a:pt x="402" y="3"/>
                      <a:pt x="406" y="0"/>
                      <a:pt x="410" y="0"/>
                    </a:cubicBezTo>
                    <a:lnTo>
                      <a:pt x="426" y="0"/>
                    </a:lnTo>
                    <a:cubicBezTo>
                      <a:pt x="431" y="0"/>
                      <a:pt x="434" y="3"/>
                      <a:pt x="434" y="8"/>
                    </a:cubicBezTo>
                    <a:cubicBezTo>
                      <a:pt x="434" y="12"/>
                      <a:pt x="431" y="16"/>
                      <a:pt x="426" y="16"/>
                    </a:cubicBezTo>
                    <a:close/>
                    <a:moveTo>
                      <a:pt x="378" y="16"/>
                    </a:moveTo>
                    <a:lnTo>
                      <a:pt x="362" y="16"/>
                    </a:lnTo>
                    <a:cubicBezTo>
                      <a:pt x="358" y="16"/>
                      <a:pt x="354" y="12"/>
                      <a:pt x="354" y="8"/>
                    </a:cubicBezTo>
                    <a:cubicBezTo>
                      <a:pt x="354" y="3"/>
                      <a:pt x="358" y="0"/>
                      <a:pt x="362" y="0"/>
                    </a:cubicBezTo>
                    <a:lnTo>
                      <a:pt x="378" y="0"/>
                    </a:lnTo>
                    <a:cubicBezTo>
                      <a:pt x="383" y="0"/>
                      <a:pt x="386" y="3"/>
                      <a:pt x="386" y="8"/>
                    </a:cubicBezTo>
                    <a:cubicBezTo>
                      <a:pt x="386" y="12"/>
                      <a:pt x="383" y="16"/>
                      <a:pt x="378" y="16"/>
                    </a:cubicBezTo>
                    <a:close/>
                    <a:moveTo>
                      <a:pt x="330" y="16"/>
                    </a:moveTo>
                    <a:lnTo>
                      <a:pt x="314" y="16"/>
                    </a:lnTo>
                    <a:cubicBezTo>
                      <a:pt x="310" y="16"/>
                      <a:pt x="306" y="12"/>
                      <a:pt x="306" y="8"/>
                    </a:cubicBezTo>
                    <a:cubicBezTo>
                      <a:pt x="306" y="3"/>
                      <a:pt x="310" y="0"/>
                      <a:pt x="314" y="0"/>
                    </a:cubicBezTo>
                    <a:lnTo>
                      <a:pt x="330" y="0"/>
                    </a:lnTo>
                    <a:cubicBezTo>
                      <a:pt x="335" y="0"/>
                      <a:pt x="338" y="3"/>
                      <a:pt x="338" y="8"/>
                    </a:cubicBezTo>
                    <a:cubicBezTo>
                      <a:pt x="338" y="12"/>
                      <a:pt x="335" y="16"/>
                      <a:pt x="330" y="16"/>
                    </a:cubicBezTo>
                    <a:close/>
                    <a:moveTo>
                      <a:pt x="282" y="16"/>
                    </a:moveTo>
                    <a:lnTo>
                      <a:pt x="266" y="16"/>
                    </a:lnTo>
                    <a:cubicBezTo>
                      <a:pt x="262" y="16"/>
                      <a:pt x="258" y="12"/>
                      <a:pt x="258" y="8"/>
                    </a:cubicBezTo>
                    <a:cubicBezTo>
                      <a:pt x="258" y="3"/>
                      <a:pt x="262" y="0"/>
                      <a:pt x="266" y="0"/>
                    </a:cubicBezTo>
                    <a:lnTo>
                      <a:pt x="282" y="0"/>
                    </a:lnTo>
                    <a:cubicBezTo>
                      <a:pt x="287" y="0"/>
                      <a:pt x="290" y="3"/>
                      <a:pt x="290" y="8"/>
                    </a:cubicBezTo>
                    <a:cubicBezTo>
                      <a:pt x="290" y="12"/>
                      <a:pt x="287" y="16"/>
                      <a:pt x="282" y="16"/>
                    </a:cubicBezTo>
                    <a:close/>
                    <a:moveTo>
                      <a:pt x="234" y="16"/>
                    </a:moveTo>
                    <a:lnTo>
                      <a:pt x="218" y="16"/>
                    </a:lnTo>
                    <a:cubicBezTo>
                      <a:pt x="214" y="16"/>
                      <a:pt x="210" y="12"/>
                      <a:pt x="210" y="8"/>
                    </a:cubicBezTo>
                    <a:cubicBezTo>
                      <a:pt x="210" y="3"/>
                      <a:pt x="214" y="0"/>
                      <a:pt x="218" y="0"/>
                    </a:cubicBezTo>
                    <a:lnTo>
                      <a:pt x="234" y="0"/>
                    </a:lnTo>
                    <a:cubicBezTo>
                      <a:pt x="239" y="0"/>
                      <a:pt x="242" y="3"/>
                      <a:pt x="242" y="8"/>
                    </a:cubicBezTo>
                    <a:cubicBezTo>
                      <a:pt x="242" y="12"/>
                      <a:pt x="239" y="16"/>
                      <a:pt x="234" y="16"/>
                    </a:cubicBezTo>
                    <a:close/>
                    <a:moveTo>
                      <a:pt x="186" y="16"/>
                    </a:moveTo>
                    <a:lnTo>
                      <a:pt x="170" y="16"/>
                    </a:lnTo>
                    <a:cubicBezTo>
                      <a:pt x="166" y="16"/>
                      <a:pt x="162" y="12"/>
                      <a:pt x="162" y="8"/>
                    </a:cubicBezTo>
                    <a:cubicBezTo>
                      <a:pt x="162" y="3"/>
                      <a:pt x="166" y="0"/>
                      <a:pt x="170" y="0"/>
                    </a:cubicBezTo>
                    <a:lnTo>
                      <a:pt x="186" y="0"/>
                    </a:lnTo>
                    <a:cubicBezTo>
                      <a:pt x="191" y="0"/>
                      <a:pt x="194" y="3"/>
                      <a:pt x="194" y="8"/>
                    </a:cubicBezTo>
                    <a:cubicBezTo>
                      <a:pt x="194" y="12"/>
                      <a:pt x="191" y="16"/>
                      <a:pt x="186" y="16"/>
                    </a:cubicBezTo>
                    <a:close/>
                    <a:moveTo>
                      <a:pt x="138" y="16"/>
                    </a:moveTo>
                    <a:lnTo>
                      <a:pt x="122" y="16"/>
                    </a:lnTo>
                    <a:cubicBezTo>
                      <a:pt x="118" y="16"/>
                      <a:pt x="114" y="12"/>
                      <a:pt x="114" y="8"/>
                    </a:cubicBezTo>
                    <a:cubicBezTo>
                      <a:pt x="114" y="3"/>
                      <a:pt x="118" y="0"/>
                      <a:pt x="122" y="0"/>
                    </a:cubicBezTo>
                    <a:lnTo>
                      <a:pt x="138" y="0"/>
                    </a:lnTo>
                    <a:cubicBezTo>
                      <a:pt x="143" y="0"/>
                      <a:pt x="146" y="3"/>
                      <a:pt x="146" y="8"/>
                    </a:cubicBezTo>
                    <a:cubicBezTo>
                      <a:pt x="146" y="12"/>
                      <a:pt x="143" y="16"/>
                      <a:pt x="138" y="16"/>
                    </a:cubicBezTo>
                    <a:close/>
                    <a:moveTo>
                      <a:pt x="90" y="16"/>
                    </a:moveTo>
                    <a:lnTo>
                      <a:pt x="74" y="16"/>
                    </a:lnTo>
                    <a:cubicBezTo>
                      <a:pt x="70" y="16"/>
                      <a:pt x="66" y="12"/>
                      <a:pt x="66" y="8"/>
                    </a:cubicBezTo>
                    <a:cubicBezTo>
                      <a:pt x="66" y="3"/>
                      <a:pt x="70" y="0"/>
                      <a:pt x="74" y="0"/>
                    </a:cubicBezTo>
                    <a:lnTo>
                      <a:pt x="90" y="0"/>
                    </a:lnTo>
                    <a:cubicBezTo>
                      <a:pt x="95" y="0"/>
                      <a:pt x="98" y="3"/>
                      <a:pt x="98" y="8"/>
                    </a:cubicBezTo>
                    <a:cubicBezTo>
                      <a:pt x="98" y="12"/>
                      <a:pt x="95" y="16"/>
                      <a:pt x="90" y="16"/>
                    </a:cubicBezTo>
                    <a:close/>
                    <a:moveTo>
                      <a:pt x="42" y="16"/>
                    </a:moveTo>
                    <a:lnTo>
                      <a:pt x="26" y="16"/>
                    </a:lnTo>
                    <a:cubicBezTo>
                      <a:pt x="22" y="16"/>
                      <a:pt x="18" y="12"/>
                      <a:pt x="18" y="8"/>
                    </a:cubicBezTo>
                    <a:cubicBezTo>
                      <a:pt x="18" y="3"/>
                      <a:pt x="22" y="0"/>
                      <a:pt x="26" y="0"/>
                    </a:cubicBezTo>
                    <a:lnTo>
                      <a:pt x="42" y="0"/>
                    </a:lnTo>
                    <a:cubicBezTo>
                      <a:pt x="47" y="0"/>
                      <a:pt x="50" y="3"/>
                      <a:pt x="50" y="8"/>
                    </a:cubicBezTo>
                    <a:cubicBezTo>
                      <a:pt x="50" y="12"/>
                      <a:pt x="47" y="16"/>
                      <a:pt x="42" y="16"/>
                    </a:cubicBezTo>
                    <a:close/>
                  </a:path>
                </a:pathLst>
              </a:custGeom>
              <a:solidFill>
                <a:srgbClr val="000000"/>
              </a:solidFill>
              <a:ln w="15875">
                <a:solidFill>
                  <a:srgbClr val="000000"/>
                </a:solidFill>
                <a:bevel/>
                <a:headEnd/>
                <a:tailEnd/>
              </a:ln>
            </p:spPr>
            <p:txBody>
              <a:bodyPr/>
              <a:lstStyle/>
              <a:p>
                <a:endParaRPr lang="nb-NO"/>
              </a:p>
            </p:txBody>
          </p:sp>
          <p:sp>
            <p:nvSpPr>
              <p:cNvPr id="65787" name="Rectangle 57">
                <a:extLst>
                  <a:ext uri="{FF2B5EF4-FFF2-40B4-BE49-F238E27FC236}">
                    <a16:creationId xmlns:a16="http://schemas.microsoft.com/office/drawing/2014/main" id="{8F573744-B742-3862-D8E2-E985D6424BDB}"/>
                  </a:ext>
                </a:extLst>
              </p:cNvPr>
              <p:cNvSpPr>
                <a:spLocks noChangeArrowheads="1"/>
              </p:cNvSpPr>
              <p:nvPr/>
            </p:nvSpPr>
            <p:spPr bwMode="auto">
              <a:xfrm>
                <a:off x="3918" y="2380"/>
                <a:ext cx="3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100">
                    <a:solidFill>
                      <a:srgbClr val="000000"/>
                    </a:solidFill>
                  </a:rPr>
                  <a:t>MPS</a:t>
                </a:r>
                <a:endParaRPr lang="en-US" altLang="nb-NO" sz="1100"/>
              </a:p>
            </p:txBody>
          </p:sp>
        </p:grpSp>
        <p:grpSp>
          <p:nvGrpSpPr>
            <p:cNvPr id="65563" name="Group 58">
              <a:extLst>
                <a:ext uri="{FF2B5EF4-FFF2-40B4-BE49-F238E27FC236}">
                  <a16:creationId xmlns:a16="http://schemas.microsoft.com/office/drawing/2014/main" id="{03311F63-B6E6-ECAF-4F07-75C25F698D1F}"/>
                </a:ext>
              </a:extLst>
            </p:cNvPr>
            <p:cNvGrpSpPr>
              <a:grpSpLocks/>
            </p:cNvGrpSpPr>
            <p:nvPr/>
          </p:nvGrpSpPr>
          <p:grpSpPr bwMode="auto">
            <a:xfrm>
              <a:off x="156" y="1477"/>
              <a:ext cx="492" cy="401"/>
              <a:chOff x="198" y="1309"/>
              <a:chExt cx="492" cy="401"/>
            </a:xfrm>
          </p:grpSpPr>
          <p:sp>
            <p:nvSpPr>
              <p:cNvPr id="65779" name="Rectangle 59">
                <a:extLst>
                  <a:ext uri="{FF2B5EF4-FFF2-40B4-BE49-F238E27FC236}">
                    <a16:creationId xmlns:a16="http://schemas.microsoft.com/office/drawing/2014/main" id="{039908CA-1D96-3CCF-24D7-00E6CD374E1D}"/>
                  </a:ext>
                </a:extLst>
              </p:cNvPr>
              <p:cNvSpPr>
                <a:spLocks noChangeArrowheads="1"/>
              </p:cNvSpPr>
              <p:nvPr/>
            </p:nvSpPr>
            <p:spPr bwMode="auto">
              <a:xfrm>
                <a:off x="198" y="137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1700 m/rulle</a:t>
                </a:r>
              </a:p>
            </p:txBody>
          </p:sp>
          <p:sp>
            <p:nvSpPr>
              <p:cNvPr id="65780" name="Rectangle 60">
                <a:extLst>
                  <a:ext uri="{FF2B5EF4-FFF2-40B4-BE49-F238E27FC236}">
                    <a16:creationId xmlns:a16="http://schemas.microsoft.com/office/drawing/2014/main" id="{D0303B07-C97D-5F0C-22E9-79A829609539}"/>
                  </a:ext>
                </a:extLst>
              </p:cNvPr>
              <p:cNvSpPr>
                <a:spLocks noChangeArrowheads="1"/>
              </p:cNvSpPr>
              <p:nvPr/>
            </p:nvSpPr>
            <p:spPr bwMode="auto">
              <a:xfrm>
                <a:off x="198" y="144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sz="1000"/>
              </a:p>
            </p:txBody>
          </p:sp>
          <p:sp>
            <p:nvSpPr>
              <p:cNvPr id="65781" name="Rectangle 61">
                <a:extLst>
                  <a:ext uri="{FF2B5EF4-FFF2-40B4-BE49-F238E27FC236}">
                    <a16:creationId xmlns:a16="http://schemas.microsoft.com/office/drawing/2014/main" id="{9492E05B-5E9A-DEB1-289C-32D76C378B09}"/>
                  </a:ext>
                </a:extLst>
              </p:cNvPr>
              <p:cNvSpPr>
                <a:spLocks noChangeArrowheads="1"/>
              </p:cNvSpPr>
              <p:nvPr/>
            </p:nvSpPr>
            <p:spPr bwMode="auto">
              <a:xfrm>
                <a:off x="198" y="151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82" name="Rectangle 62">
                <a:extLst>
                  <a:ext uri="{FF2B5EF4-FFF2-40B4-BE49-F238E27FC236}">
                    <a16:creationId xmlns:a16="http://schemas.microsoft.com/office/drawing/2014/main" id="{06D80A3B-2600-53BA-1557-591993299B91}"/>
                  </a:ext>
                </a:extLst>
              </p:cNvPr>
              <p:cNvSpPr>
                <a:spLocks noChangeArrowheads="1"/>
              </p:cNvSpPr>
              <p:nvPr/>
            </p:nvSpPr>
            <p:spPr bwMode="auto">
              <a:xfrm>
                <a:off x="198" y="158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83" name="Line 63">
                <a:extLst>
                  <a:ext uri="{FF2B5EF4-FFF2-40B4-BE49-F238E27FC236}">
                    <a16:creationId xmlns:a16="http://schemas.microsoft.com/office/drawing/2014/main" id="{5C1E73BA-8900-5C74-EFC2-EBEA4F6CF107}"/>
                  </a:ext>
                </a:extLst>
              </p:cNvPr>
              <p:cNvSpPr>
                <a:spLocks noChangeShapeType="1"/>
              </p:cNvSpPr>
              <p:nvPr/>
            </p:nvSpPr>
            <p:spPr bwMode="auto">
              <a:xfrm>
                <a:off x="198" y="165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5784" name="Line 64">
                <a:extLst>
                  <a:ext uri="{FF2B5EF4-FFF2-40B4-BE49-F238E27FC236}">
                    <a16:creationId xmlns:a16="http://schemas.microsoft.com/office/drawing/2014/main" id="{12D0E1A1-66A9-F830-6990-8547E0318C44}"/>
                  </a:ext>
                </a:extLst>
              </p:cNvPr>
              <p:cNvSpPr>
                <a:spLocks noChangeShapeType="1"/>
              </p:cNvSpPr>
              <p:nvPr/>
            </p:nvSpPr>
            <p:spPr bwMode="auto">
              <a:xfrm>
                <a:off x="689" y="165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5785" name="Rectangle 65">
                <a:extLst>
                  <a:ext uri="{FF2B5EF4-FFF2-40B4-BE49-F238E27FC236}">
                    <a16:creationId xmlns:a16="http://schemas.microsoft.com/office/drawing/2014/main" id="{C2260B71-8739-09A8-4D0A-E212C89F12EC}"/>
                  </a:ext>
                </a:extLst>
              </p:cNvPr>
              <p:cNvSpPr>
                <a:spLocks noChangeArrowheads="1"/>
              </p:cNvSpPr>
              <p:nvPr/>
            </p:nvSpPr>
            <p:spPr bwMode="auto">
              <a:xfrm>
                <a:off x="198" y="1309"/>
                <a:ext cx="492"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Råmaterial</a:t>
                </a:r>
              </a:p>
            </p:txBody>
          </p:sp>
        </p:grpSp>
        <p:grpSp>
          <p:nvGrpSpPr>
            <p:cNvPr id="65564" name="Group 66">
              <a:extLst>
                <a:ext uri="{FF2B5EF4-FFF2-40B4-BE49-F238E27FC236}">
                  <a16:creationId xmlns:a16="http://schemas.microsoft.com/office/drawing/2014/main" id="{F7CE436A-3033-E72D-DEDA-F49C538A856A}"/>
                </a:ext>
              </a:extLst>
            </p:cNvPr>
            <p:cNvGrpSpPr>
              <a:grpSpLocks/>
            </p:cNvGrpSpPr>
            <p:nvPr/>
          </p:nvGrpSpPr>
          <p:grpSpPr bwMode="auto">
            <a:xfrm>
              <a:off x="454" y="2708"/>
              <a:ext cx="5205" cy="728"/>
              <a:chOff x="454" y="2978"/>
              <a:chExt cx="5205" cy="728"/>
            </a:xfrm>
          </p:grpSpPr>
          <p:grpSp>
            <p:nvGrpSpPr>
              <p:cNvPr id="65616" name="Group 67">
                <a:extLst>
                  <a:ext uri="{FF2B5EF4-FFF2-40B4-BE49-F238E27FC236}">
                    <a16:creationId xmlns:a16="http://schemas.microsoft.com/office/drawing/2014/main" id="{017CE57E-6D09-8460-83D6-C13007687134}"/>
                  </a:ext>
                </a:extLst>
              </p:cNvPr>
              <p:cNvGrpSpPr>
                <a:grpSpLocks/>
              </p:cNvGrpSpPr>
              <p:nvPr/>
            </p:nvGrpSpPr>
            <p:grpSpPr bwMode="auto">
              <a:xfrm>
                <a:off x="1838" y="2980"/>
                <a:ext cx="560" cy="305"/>
                <a:chOff x="942" y="2790"/>
                <a:chExt cx="560" cy="305"/>
              </a:xfrm>
            </p:grpSpPr>
            <p:sp>
              <p:nvSpPr>
                <p:cNvPr id="65767" name="Freeform 68">
                  <a:extLst>
                    <a:ext uri="{FF2B5EF4-FFF2-40B4-BE49-F238E27FC236}">
                      <a16:creationId xmlns:a16="http://schemas.microsoft.com/office/drawing/2014/main" id="{4AFDB754-130C-B489-FF3E-9305EABB8C72}"/>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768" name="Rectangle 69">
                  <a:extLst>
                    <a:ext uri="{FF2B5EF4-FFF2-40B4-BE49-F238E27FC236}">
                      <a16:creationId xmlns:a16="http://schemas.microsoft.com/office/drawing/2014/main" id="{6FECDA61-974F-F949-53B4-EE8D60FBC36E}"/>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69" name="Rectangle 70">
                  <a:extLst>
                    <a:ext uri="{FF2B5EF4-FFF2-40B4-BE49-F238E27FC236}">
                      <a16:creationId xmlns:a16="http://schemas.microsoft.com/office/drawing/2014/main" id="{889168D4-A2AB-2003-921F-8C81FCFB4797}"/>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65770" name="Group 71">
                  <a:extLst>
                    <a:ext uri="{FF2B5EF4-FFF2-40B4-BE49-F238E27FC236}">
                      <a16:creationId xmlns:a16="http://schemas.microsoft.com/office/drawing/2014/main" id="{099B0693-DF6D-827A-AB6C-49A8D243837A}"/>
                    </a:ext>
                  </a:extLst>
                </p:cNvPr>
                <p:cNvGrpSpPr>
                  <a:grpSpLocks/>
                </p:cNvGrpSpPr>
                <p:nvPr/>
              </p:nvGrpSpPr>
              <p:grpSpPr bwMode="auto">
                <a:xfrm>
                  <a:off x="1106" y="2914"/>
                  <a:ext cx="246" cy="56"/>
                  <a:chOff x="2995" y="384"/>
                  <a:chExt cx="252" cy="56"/>
                </a:xfrm>
              </p:grpSpPr>
              <p:sp>
                <p:nvSpPr>
                  <p:cNvPr id="65775" name="Rectangle 72">
                    <a:extLst>
                      <a:ext uri="{FF2B5EF4-FFF2-40B4-BE49-F238E27FC236}">
                        <a16:creationId xmlns:a16="http://schemas.microsoft.com/office/drawing/2014/main" id="{63B3A0D7-12CC-B2BA-6608-8FF06BFDC074}"/>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76" name="Rectangle 73">
                    <a:extLst>
                      <a:ext uri="{FF2B5EF4-FFF2-40B4-BE49-F238E27FC236}">
                        <a16:creationId xmlns:a16="http://schemas.microsoft.com/office/drawing/2014/main" id="{82745A78-6E80-2DE3-A63D-31C0F8274119}"/>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77" name="Rectangle 74">
                    <a:extLst>
                      <a:ext uri="{FF2B5EF4-FFF2-40B4-BE49-F238E27FC236}">
                        <a16:creationId xmlns:a16="http://schemas.microsoft.com/office/drawing/2014/main" id="{09A9BAC8-FC1A-A07B-75C1-65A823A8DEC0}"/>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78" name="Rectangle 75">
                    <a:extLst>
                      <a:ext uri="{FF2B5EF4-FFF2-40B4-BE49-F238E27FC236}">
                        <a16:creationId xmlns:a16="http://schemas.microsoft.com/office/drawing/2014/main" id="{96177646-475F-7FD1-75D1-4127930FD575}"/>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65771" name="Text Box 76">
                  <a:extLst>
                    <a:ext uri="{FF2B5EF4-FFF2-40B4-BE49-F238E27FC236}">
                      <a16:creationId xmlns:a16="http://schemas.microsoft.com/office/drawing/2014/main" id="{370B246F-4BC5-B032-2461-E2FB9C2D4E00}"/>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65772" name="Group 77">
                  <a:extLst>
                    <a:ext uri="{FF2B5EF4-FFF2-40B4-BE49-F238E27FC236}">
                      <a16:creationId xmlns:a16="http://schemas.microsoft.com/office/drawing/2014/main" id="{54807752-E843-39E4-8F70-982AA5936ABA}"/>
                    </a:ext>
                  </a:extLst>
                </p:cNvPr>
                <p:cNvGrpSpPr>
                  <a:grpSpLocks/>
                </p:cNvGrpSpPr>
                <p:nvPr/>
              </p:nvGrpSpPr>
              <p:grpSpPr bwMode="auto">
                <a:xfrm>
                  <a:off x="1088" y="2826"/>
                  <a:ext cx="200" cy="186"/>
                  <a:chOff x="1014" y="2834"/>
                  <a:chExt cx="200" cy="186"/>
                </a:xfrm>
              </p:grpSpPr>
              <p:sp>
                <p:nvSpPr>
                  <p:cNvPr id="65773" name="Freeform 78">
                    <a:extLst>
                      <a:ext uri="{FF2B5EF4-FFF2-40B4-BE49-F238E27FC236}">
                        <a16:creationId xmlns:a16="http://schemas.microsoft.com/office/drawing/2014/main" id="{B7426387-3C51-1EE8-19C8-F273B51A639F}"/>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65774" name="Rectangle 79">
                    <a:extLst>
                      <a:ext uri="{FF2B5EF4-FFF2-40B4-BE49-F238E27FC236}">
                        <a16:creationId xmlns:a16="http://schemas.microsoft.com/office/drawing/2014/main" id="{01ABE1D6-04AC-E40C-D61C-3DEF843386DF}"/>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grpSp>
            <p:nvGrpSpPr>
              <p:cNvPr id="65617" name="Group 80">
                <a:extLst>
                  <a:ext uri="{FF2B5EF4-FFF2-40B4-BE49-F238E27FC236}">
                    <a16:creationId xmlns:a16="http://schemas.microsoft.com/office/drawing/2014/main" id="{24C07B45-4B07-15C5-B2DE-C0EFDBB78F47}"/>
                  </a:ext>
                </a:extLst>
              </p:cNvPr>
              <p:cNvGrpSpPr>
                <a:grpSpLocks/>
              </p:cNvGrpSpPr>
              <p:nvPr/>
            </p:nvGrpSpPr>
            <p:grpSpPr bwMode="auto">
              <a:xfrm>
                <a:off x="2774" y="2980"/>
                <a:ext cx="560" cy="305"/>
                <a:chOff x="942" y="2790"/>
                <a:chExt cx="560" cy="305"/>
              </a:xfrm>
            </p:grpSpPr>
            <p:sp>
              <p:nvSpPr>
                <p:cNvPr id="65755" name="Freeform 81">
                  <a:extLst>
                    <a:ext uri="{FF2B5EF4-FFF2-40B4-BE49-F238E27FC236}">
                      <a16:creationId xmlns:a16="http://schemas.microsoft.com/office/drawing/2014/main" id="{53315480-026D-4060-926E-C79574DAD0BD}"/>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756" name="Rectangle 82">
                  <a:extLst>
                    <a:ext uri="{FF2B5EF4-FFF2-40B4-BE49-F238E27FC236}">
                      <a16:creationId xmlns:a16="http://schemas.microsoft.com/office/drawing/2014/main" id="{FBB5B3AB-5993-5DEA-9BCC-DE654E708D2F}"/>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57" name="Rectangle 83">
                  <a:extLst>
                    <a:ext uri="{FF2B5EF4-FFF2-40B4-BE49-F238E27FC236}">
                      <a16:creationId xmlns:a16="http://schemas.microsoft.com/office/drawing/2014/main" id="{E108EA8F-A9A8-80E0-CC9A-E8ECF176C4F2}"/>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65758" name="Group 84">
                  <a:extLst>
                    <a:ext uri="{FF2B5EF4-FFF2-40B4-BE49-F238E27FC236}">
                      <a16:creationId xmlns:a16="http://schemas.microsoft.com/office/drawing/2014/main" id="{17A3217B-C9EC-2A53-D92D-3EC20E74F61E}"/>
                    </a:ext>
                  </a:extLst>
                </p:cNvPr>
                <p:cNvGrpSpPr>
                  <a:grpSpLocks/>
                </p:cNvGrpSpPr>
                <p:nvPr/>
              </p:nvGrpSpPr>
              <p:grpSpPr bwMode="auto">
                <a:xfrm>
                  <a:off x="1106" y="2914"/>
                  <a:ext cx="246" cy="56"/>
                  <a:chOff x="2995" y="384"/>
                  <a:chExt cx="252" cy="56"/>
                </a:xfrm>
              </p:grpSpPr>
              <p:sp>
                <p:nvSpPr>
                  <p:cNvPr id="65763" name="Rectangle 85">
                    <a:extLst>
                      <a:ext uri="{FF2B5EF4-FFF2-40B4-BE49-F238E27FC236}">
                        <a16:creationId xmlns:a16="http://schemas.microsoft.com/office/drawing/2014/main" id="{F6469D5F-0C4C-8D2C-CB53-083773C6B74C}"/>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64" name="Rectangle 86">
                    <a:extLst>
                      <a:ext uri="{FF2B5EF4-FFF2-40B4-BE49-F238E27FC236}">
                        <a16:creationId xmlns:a16="http://schemas.microsoft.com/office/drawing/2014/main" id="{CDF87C4A-0942-DB4A-6736-DF7A3E7B6190}"/>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65" name="Rectangle 87">
                    <a:extLst>
                      <a:ext uri="{FF2B5EF4-FFF2-40B4-BE49-F238E27FC236}">
                        <a16:creationId xmlns:a16="http://schemas.microsoft.com/office/drawing/2014/main" id="{9734ABE9-FAC1-DC06-193F-3BEF808FC351}"/>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66" name="Rectangle 88">
                    <a:extLst>
                      <a:ext uri="{FF2B5EF4-FFF2-40B4-BE49-F238E27FC236}">
                        <a16:creationId xmlns:a16="http://schemas.microsoft.com/office/drawing/2014/main" id="{1C81A266-447F-69C5-0B6A-A5BF7D1509FE}"/>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65759" name="Text Box 89">
                  <a:extLst>
                    <a:ext uri="{FF2B5EF4-FFF2-40B4-BE49-F238E27FC236}">
                      <a16:creationId xmlns:a16="http://schemas.microsoft.com/office/drawing/2014/main" id="{8BA6D983-E9D6-1CDC-3E46-0FD3616CBE39}"/>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65760" name="Group 90">
                  <a:extLst>
                    <a:ext uri="{FF2B5EF4-FFF2-40B4-BE49-F238E27FC236}">
                      <a16:creationId xmlns:a16="http://schemas.microsoft.com/office/drawing/2014/main" id="{C0F24ABA-C2B9-4EC5-FB26-FCD860E74F17}"/>
                    </a:ext>
                  </a:extLst>
                </p:cNvPr>
                <p:cNvGrpSpPr>
                  <a:grpSpLocks/>
                </p:cNvGrpSpPr>
                <p:nvPr/>
              </p:nvGrpSpPr>
              <p:grpSpPr bwMode="auto">
                <a:xfrm>
                  <a:off x="1088" y="2826"/>
                  <a:ext cx="200" cy="186"/>
                  <a:chOff x="1014" y="2834"/>
                  <a:chExt cx="200" cy="186"/>
                </a:xfrm>
              </p:grpSpPr>
              <p:sp>
                <p:nvSpPr>
                  <p:cNvPr id="65761" name="Freeform 91">
                    <a:extLst>
                      <a:ext uri="{FF2B5EF4-FFF2-40B4-BE49-F238E27FC236}">
                        <a16:creationId xmlns:a16="http://schemas.microsoft.com/office/drawing/2014/main" id="{11BDAF70-E1E2-BD88-79C1-D6124824E46A}"/>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65762" name="Rectangle 92">
                    <a:extLst>
                      <a:ext uri="{FF2B5EF4-FFF2-40B4-BE49-F238E27FC236}">
                        <a16:creationId xmlns:a16="http://schemas.microsoft.com/office/drawing/2014/main" id="{CB34222C-F7C3-3D13-4EA9-ACAE8BA930BD}"/>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grpSp>
            <p:nvGrpSpPr>
              <p:cNvPr id="65618" name="Group 93">
                <a:extLst>
                  <a:ext uri="{FF2B5EF4-FFF2-40B4-BE49-F238E27FC236}">
                    <a16:creationId xmlns:a16="http://schemas.microsoft.com/office/drawing/2014/main" id="{3CC9591F-27EE-5D03-7DC5-0A504DDFA067}"/>
                  </a:ext>
                </a:extLst>
              </p:cNvPr>
              <p:cNvGrpSpPr>
                <a:grpSpLocks/>
              </p:cNvGrpSpPr>
              <p:nvPr/>
            </p:nvGrpSpPr>
            <p:grpSpPr bwMode="auto">
              <a:xfrm>
                <a:off x="454" y="2982"/>
                <a:ext cx="465" cy="684"/>
                <a:chOff x="346" y="2982"/>
                <a:chExt cx="465" cy="684"/>
              </a:xfrm>
            </p:grpSpPr>
            <p:grpSp>
              <p:nvGrpSpPr>
                <p:cNvPr id="65739" name="Group 94">
                  <a:extLst>
                    <a:ext uri="{FF2B5EF4-FFF2-40B4-BE49-F238E27FC236}">
                      <a16:creationId xmlns:a16="http://schemas.microsoft.com/office/drawing/2014/main" id="{CBA91CA9-41DB-3CB7-0804-B6D84B5A7C01}"/>
                    </a:ext>
                  </a:extLst>
                </p:cNvPr>
                <p:cNvGrpSpPr>
                  <a:grpSpLocks/>
                </p:cNvGrpSpPr>
                <p:nvPr/>
              </p:nvGrpSpPr>
              <p:grpSpPr bwMode="auto">
                <a:xfrm>
                  <a:off x="371" y="2982"/>
                  <a:ext cx="420" cy="305"/>
                  <a:chOff x="407" y="2826"/>
                  <a:chExt cx="420" cy="305"/>
                </a:xfrm>
              </p:grpSpPr>
              <p:grpSp>
                <p:nvGrpSpPr>
                  <p:cNvPr id="65746" name="Group 95">
                    <a:extLst>
                      <a:ext uri="{FF2B5EF4-FFF2-40B4-BE49-F238E27FC236}">
                        <a16:creationId xmlns:a16="http://schemas.microsoft.com/office/drawing/2014/main" id="{E5EA8C67-04F5-7276-279A-F6A6945684E8}"/>
                      </a:ext>
                    </a:extLst>
                  </p:cNvPr>
                  <p:cNvGrpSpPr>
                    <a:grpSpLocks noChangeAspect="1"/>
                  </p:cNvGrpSpPr>
                  <p:nvPr/>
                </p:nvGrpSpPr>
                <p:grpSpPr bwMode="auto">
                  <a:xfrm>
                    <a:off x="407" y="2826"/>
                    <a:ext cx="420" cy="305"/>
                    <a:chOff x="2600" y="939"/>
                    <a:chExt cx="486" cy="374"/>
                  </a:xfrm>
                </p:grpSpPr>
                <p:sp>
                  <p:nvSpPr>
                    <p:cNvPr id="65752" name="Rectangle 96">
                      <a:extLst>
                        <a:ext uri="{FF2B5EF4-FFF2-40B4-BE49-F238E27FC236}">
                          <a16:creationId xmlns:a16="http://schemas.microsoft.com/office/drawing/2014/main" id="{3414A588-C52F-5200-4BF1-234B68D1EDE2}"/>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53" name="Rectangle 97">
                      <a:extLst>
                        <a:ext uri="{FF2B5EF4-FFF2-40B4-BE49-F238E27FC236}">
                          <a16:creationId xmlns:a16="http://schemas.microsoft.com/office/drawing/2014/main" id="{9F2B34C4-68C9-5D41-6F3F-B925D5642108}"/>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54" name="Rectangle 98">
                      <a:extLst>
                        <a:ext uri="{FF2B5EF4-FFF2-40B4-BE49-F238E27FC236}">
                          <a16:creationId xmlns:a16="http://schemas.microsoft.com/office/drawing/2014/main" id="{C2B76370-FEE4-D9BD-E98F-982FDC9444CF}"/>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Stansing</a:t>
                      </a:r>
                    </a:p>
                  </p:txBody>
                </p:sp>
              </p:grpSp>
              <p:grpSp>
                <p:nvGrpSpPr>
                  <p:cNvPr id="65747" name="Group 99">
                    <a:extLst>
                      <a:ext uri="{FF2B5EF4-FFF2-40B4-BE49-F238E27FC236}">
                        <a16:creationId xmlns:a16="http://schemas.microsoft.com/office/drawing/2014/main" id="{1BE79081-34F9-7E8A-B711-31DDFAB69EF0}"/>
                      </a:ext>
                    </a:extLst>
                  </p:cNvPr>
                  <p:cNvGrpSpPr>
                    <a:grpSpLocks/>
                  </p:cNvGrpSpPr>
                  <p:nvPr/>
                </p:nvGrpSpPr>
                <p:grpSpPr bwMode="auto">
                  <a:xfrm>
                    <a:off x="410" y="3038"/>
                    <a:ext cx="136" cy="72"/>
                    <a:chOff x="4541" y="3736"/>
                    <a:chExt cx="352" cy="186"/>
                  </a:xfrm>
                </p:grpSpPr>
                <p:sp>
                  <p:nvSpPr>
                    <p:cNvPr id="65749" name="Freeform 100">
                      <a:extLst>
                        <a:ext uri="{FF2B5EF4-FFF2-40B4-BE49-F238E27FC236}">
                          <a16:creationId xmlns:a16="http://schemas.microsoft.com/office/drawing/2014/main" id="{33201FCF-427C-D1E7-38F3-F67A8A7572C0}"/>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65750" name="Freeform 101">
                      <a:extLst>
                        <a:ext uri="{FF2B5EF4-FFF2-40B4-BE49-F238E27FC236}">
                          <a16:creationId xmlns:a16="http://schemas.microsoft.com/office/drawing/2014/main" id="{450DE04B-2087-A30D-1519-7B614F2AA1FB}"/>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751" name="Freeform 102">
                      <a:extLst>
                        <a:ext uri="{FF2B5EF4-FFF2-40B4-BE49-F238E27FC236}">
                          <a16:creationId xmlns:a16="http://schemas.microsoft.com/office/drawing/2014/main" id="{E1D67586-C9B0-F986-02AB-841BFB557A67}"/>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748" name="Text Box 103">
                    <a:extLst>
                      <a:ext uri="{FF2B5EF4-FFF2-40B4-BE49-F238E27FC236}">
                        <a16:creationId xmlns:a16="http://schemas.microsoft.com/office/drawing/2014/main" id="{2EBD7B19-A646-ABAB-0C5D-B0DE1796DDCB}"/>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nvGrpSpPr>
                <p:cNvPr id="65740" name="Group 104">
                  <a:extLst>
                    <a:ext uri="{FF2B5EF4-FFF2-40B4-BE49-F238E27FC236}">
                      <a16:creationId xmlns:a16="http://schemas.microsoft.com/office/drawing/2014/main" id="{2CC3EA9A-C874-F457-650E-E4EF039E8A07}"/>
                    </a:ext>
                  </a:extLst>
                </p:cNvPr>
                <p:cNvGrpSpPr>
                  <a:grpSpLocks/>
                </p:cNvGrpSpPr>
                <p:nvPr/>
              </p:nvGrpSpPr>
              <p:grpSpPr bwMode="auto">
                <a:xfrm>
                  <a:off x="346" y="3317"/>
                  <a:ext cx="465" cy="349"/>
                  <a:chOff x="1252" y="863"/>
                  <a:chExt cx="465" cy="349"/>
                </a:xfrm>
              </p:grpSpPr>
              <p:sp>
                <p:nvSpPr>
                  <p:cNvPr id="65741" name="Rectangle 105">
                    <a:extLst>
                      <a:ext uri="{FF2B5EF4-FFF2-40B4-BE49-F238E27FC236}">
                        <a16:creationId xmlns:a16="http://schemas.microsoft.com/office/drawing/2014/main" id="{83590261-DAFD-0440-E87C-A321275A1103}"/>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1 h</a:t>
                    </a:r>
                  </a:p>
                </p:txBody>
              </p:sp>
              <p:sp>
                <p:nvSpPr>
                  <p:cNvPr id="65742" name="Rectangle 106">
                    <a:extLst>
                      <a:ext uri="{FF2B5EF4-FFF2-40B4-BE49-F238E27FC236}">
                        <a16:creationId xmlns:a16="http://schemas.microsoft.com/office/drawing/2014/main" id="{4BF926D5-98D1-321F-85E2-57EAA3D53CA7}"/>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85%</a:t>
                    </a:r>
                  </a:p>
                </p:txBody>
              </p:sp>
              <p:sp>
                <p:nvSpPr>
                  <p:cNvPr id="65743" name="Rectangle 107">
                    <a:extLst>
                      <a:ext uri="{FF2B5EF4-FFF2-40B4-BE49-F238E27FC236}">
                        <a16:creationId xmlns:a16="http://schemas.microsoft.com/office/drawing/2014/main" id="{DE1D2A5C-DDF1-7F83-29A9-67ABF5165820}"/>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44" name="Rectangle 108">
                    <a:extLst>
                      <a:ext uri="{FF2B5EF4-FFF2-40B4-BE49-F238E27FC236}">
                        <a16:creationId xmlns:a16="http://schemas.microsoft.com/office/drawing/2014/main" id="{B7C8E57C-6127-498A-CCE4-FCFA84A304E8}"/>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45" name="Rectangle 109">
                    <a:extLst>
                      <a:ext uri="{FF2B5EF4-FFF2-40B4-BE49-F238E27FC236}">
                        <a16:creationId xmlns:a16="http://schemas.microsoft.com/office/drawing/2014/main" id="{CCADC719-E253-A5DF-8399-C91F2AACE0DC}"/>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1 s</a:t>
                    </a:r>
                  </a:p>
                </p:txBody>
              </p:sp>
            </p:grpSp>
          </p:grpSp>
          <p:grpSp>
            <p:nvGrpSpPr>
              <p:cNvPr id="65619" name="Group 110">
                <a:extLst>
                  <a:ext uri="{FF2B5EF4-FFF2-40B4-BE49-F238E27FC236}">
                    <a16:creationId xmlns:a16="http://schemas.microsoft.com/office/drawing/2014/main" id="{A661FB33-CDF3-8003-FA8F-2BFDE2536658}"/>
                  </a:ext>
                </a:extLst>
              </p:cNvPr>
              <p:cNvGrpSpPr>
                <a:grpSpLocks/>
              </p:cNvGrpSpPr>
              <p:nvPr/>
            </p:nvGrpSpPr>
            <p:grpSpPr bwMode="auto">
              <a:xfrm>
                <a:off x="898" y="2982"/>
                <a:ext cx="560" cy="305"/>
                <a:chOff x="942" y="2790"/>
                <a:chExt cx="560" cy="305"/>
              </a:xfrm>
            </p:grpSpPr>
            <p:sp>
              <p:nvSpPr>
                <p:cNvPr id="65727" name="Freeform 111">
                  <a:extLst>
                    <a:ext uri="{FF2B5EF4-FFF2-40B4-BE49-F238E27FC236}">
                      <a16:creationId xmlns:a16="http://schemas.microsoft.com/office/drawing/2014/main" id="{3494206D-28CF-FBCF-DA40-6B423929FE78}"/>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728" name="Rectangle 112">
                  <a:extLst>
                    <a:ext uri="{FF2B5EF4-FFF2-40B4-BE49-F238E27FC236}">
                      <a16:creationId xmlns:a16="http://schemas.microsoft.com/office/drawing/2014/main" id="{ED0657F8-54EB-5F3D-DE65-6FF4185F0CBA}"/>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29" name="Rectangle 113">
                  <a:extLst>
                    <a:ext uri="{FF2B5EF4-FFF2-40B4-BE49-F238E27FC236}">
                      <a16:creationId xmlns:a16="http://schemas.microsoft.com/office/drawing/2014/main" id="{EDFCE189-AF4D-22C3-C361-9A7109FED7C7}"/>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65730" name="Group 114">
                  <a:extLst>
                    <a:ext uri="{FF2B5EF4-FFF2-40B4-BE49-F238E27FC236}">
                      <a16:creationId xmlns:a16="http://schemas.microsoft.com/office/drawing/2014/main" id="{1AC8E3CD-4F8F-6DC5-BEDA-D0F985364C2F}"/>
                    </a:ext>
                  </a:extLst>
                </p:cNvPr>
                <p:cNvGrpSpPr>
                  <a:grpSpLocks/>
                </p:cNvGrpSpPr>
                <p:nvPr/>
              </p:nvGrpSpPr>
              <p:grpSpPr bwMode="auto">
                <a:xfrm>
                  <a:off x="1106" y="2914"/>
                  <a:ext cx="246" cy="56"/>
                  <a:chOff x="2995" y="384"/>
                  <a:chExt cx="252" cy="56"/>
                </a:xfrm>
              </p:grpSpPr>
              <p:sp>
                <p:nvSpPr>
                  <p:cNvPr id="65735" name="Rectangle 115">
                    <a:extLst>
                      <a:ext uri="{FF2B5EF4-FFF2-40B4-BE49-F238E27FC236}">
                        <a16:creationId xmlns:a16="http://schemas.microsoft.com/office/drawing/2014/main" id="{DEC626F8-DB08-0AE8-8659-8BC899F16CEC}"/>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36" name="Rectangle 116">
                    <a:extLst>
                      <a:ext uri="{FF2B5EF4-FFF2-40B4-BE49-F238E27FC236}">
                        <a16:creationId xmlns:a16="http://schemas.microsoft.com/office/drawing/2014/main" id="{185D914E-A578-60CF-AFE6-8CC817C91F6A}"/>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37" name="Rectangle 117">
                    <a:extLst>
                      <a:ext uri="{FF2B5EF4-FFF2-40B4-BE49-F238E27FC236}">
                        <a16:creationId xmlns:a16="http://schemas.microsoft.com/office/drawing/2014/main" id="{6E7A0519-9D0C-7798-EF17-9A739D139AC9}"/>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38" name="Rectangle 118">
                    <a:extLst>
                      <a:ext uri="{FF2B5EF4-FFF2-40B4-BE49-F238E27FC236}">
                        <a16:creationId xmlns:a16="http://schemas.microsoft.com/office/drawing/2014/main" id="{A024815F-234C-A342-BB3B-B34E8E031367}"/>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65731" name="Text Box 119">
                  <a:extLst>
                    <a:ext uri="{FF2B5EF4-FFF2-40B4-BE49-F238E27FC236}">
                      <a16:creationId xmlns:a16="http://schemas.microsoft.com/office/drawing/2014/main" id="{EBC242D2-85DF-2374-5D9D-C0607973EE6E}"/>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65732" name="Group 120">
                  <a:extLst>
                    <a:ext uri="{FF2B5EF4-FFF2-40B4-BE49-F238E27FC236}">
                      <a16:creationId xmlns:a16="http://schemas.microsoft.com/office/drawing/2014/main" id="{357A5FF3-CA7B-05A1-C835-CDD8198128F6}"/>
                    </a:ext>
                  </a:extLst>
                </p:cNvPr>
                <p:cNvGrpSpPr>
                  <a:grpSpLocks/>
                </p:cNvGrpSpPr>
                <p:nvPr/>
              </p:nvGrpSpPr>
              <p:grpSpPr bwMode="auto">
                <a:xfrm>
                  <a:off x="1088" y="2826"/>
                  <a:ext cx="200" cy="186"/>
                  <a:chOff x="1014" y="2834"/>
                  <a:chExt cx="200" cy="186"/>
                </a:xfrm>
              </p:grpSpPr>
              <p:sp>
                <p:nvSpPr>
                  <p:cNvPr id="65733" name="Freeform 121">
                    <a:extLst>
                      <a:ext uri="{FF2B5EF4-FFF2-40B4-BE49-F238E27FC236}">
                        <a16:creationId xmlns:a16="http://schemas.microsoft.com/office/drawing/2014/main" id="{DBFA716E-289D-7824-6360-FE84705AED36}"/>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65734" name="Rectangle 122">
                    <a:extLst>
                      <a:ext uri="{FF2B5EF4-FFF2-40B4-BE49-F238E27FC236}">
                        <a16:creationId xmlns:a16="http://schemas.microsoft.com/office/drawing/2014/main" id="{35EA42DE-8C09-1745-2A93-488BC4CAC37A}"/>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sp>
            <p:nvSpPr>
              <p:cNvPr id="65620" name="Text Box 123">
                <a:extLst>
                  <a:ext uri="{FF2B5EF4-FFF2-40B4-BE49-F238E27FC236}">
                    <a16:creationId xmlns:a16="http://schemas.microsoft.com/office/drawing/2014/main" id="{B78098D7-C5B4-44E1-F5E1-4A0431AF6831}"/>
                  </a:ext>
                </a:extLst>
              </p:cNvPr>
              <p:cNvSpPr txBox="1">
                <a:spLocks noChangeArrowheads="1"/>
              </p:cNvSpPr>
              <p:nvPr/>
            </p:nvSpPr>
            <p:spPr bwMode="auto">
              <a:xfrm>
                <a:off x="890" y="3210"/>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4600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2400 st</a:t>
                </a:r>
              </a:p>
            </p:txBody>
          </p:sp>
          <p:grpSp>
            <p:nvGrpSpPr>
              <p:cNvPr id="65621" name="Group 124">
                <a:extLst>
                  <a:ext uri="{FF2B5EF4-FFF2-40B4-BE49-F238E27FC236}">
                    <a16:creationId xmlns:a16="http://schemas.microsoft.com/office/drawing/2014/main" id="{A8988CC9-DEEA-65B9-F698-9820FB833D13}"/>
                  </a:ext>
                </a:extLst>
              </p:cNvPr>
              <p:cNvGrpSpPr>
                <a:grpSpLocks/>
              </p:cNvGrpSpPr>
              <p:nvPr/>
            </p:nvGrpSpPr>
            <p:grpSpPr bwMode="auto">
              <a:xfrm>
                <a:off x="1418" y="2986"/>
                <a:ext cx="465" cy="684"/>
                <a:chOff x="1310" y="2986"/>
                <a:chExt cx="465" cy="684"/>
              </a:xfrm>
            </p:grpSpPr>
            <p:grpSp>
              <p:nvGrpSpPr>
                <p:cNvPr id="65711" name="Group 125">
                  <a:extLst>
                    <a:ext uri="{FF2B5EF4-FFF2-40B4-BE49-F238E27FC236}">
                      <a16:creationId xmlns:a16="http://schemas.microsoft.com/office/drawing/2014/main" id="{D0E54501-5D0D-8613-489E-EF6126F66E7C}"/>
                    </a:ext>
                  </a:extLst>
                </p:cNvPr>
                <p:cNvGrpSpPr>
                  <a:grpSpLocks/>
                </p:cNvGrpSpPr>
                <p:nvPr/>
              </p:nvGrpSpPr>
              <p:grpSpPr bwMode="auto">
                <a:xfrm>
                  <a:off x="1335" y="2986"/>
                  <a:ext cx="420" cy="305"/>
                  <a:chOff x="407" y="2826"/>
                  <a:chExt cx="420" cy="305"/>
                </a:xfrm>
              </p:grpSpPr>
              <p:grpSp>
                <p:nvGrpSpPr>
                  <p:cNvPr id="65718" name="Group 126">
                    <a:extLst>
                      <a:ext uri="{FF2B5EF4-FFF2-40B4-BE49-F238E27FC236}">
                        <a16:creationId xmlns:a16="http://schemas.microsoft.com/office/drawing/2014/main" id="{73180678-D183-2E7F-9834-8C6301C98E1A}"/>
                      </a:ext>
                    </a:extLst>
                  </p:cNvPr>
                  <p:cNvGrpSpPr>
                    <a:grpSpLocks noChangeAspect="1"/>
                  </p:cNvGrpSpPr>
                  <p:nvPr/>
                </p:nvGrpSpPr>
                <p:grpSpPr bwMode="auto">
                  <a:xfrm>
                    <a:off x="407" y="2826"/>
                    <a:ext cx="420" cy="305"/>
                    <a:chOff x="2600" y="939"/>
                    <a:chExt cx="486" cy="374"/>
                  </a:xfrm>
                </p:grpSpPr>
                <p:sp>
                  <p:nvSpPr>
                    <p:cNvPr id="65724" name="Rectangle 127">
                      <a:extLst>
                        <a:ext uri="{FF2B5EF4-FFF2-40B4-BE49-F238E27FC236}">
                          <a16:creationId xmlns:a16="http://schemas.microsoft.com/office/drawing/2014/main" id="{E3833DF7-5118-2058-3D2F-89A9B201D2D7}"/>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25" name="Rectangle 128">
                      <a:extLst>
                        <a:ext uri="{FF2B5EF4-FFF2-40B4-BE49-F238E27FC236}">
                          <a16:creationId xmlns:a16="http://schemas.microsoft.com/office/drawing/2014/main" id="{B3861242-C4C7-75D5-77E6-9A136E851AB4}"/>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26" name="Rectangle 129">
                      <a:extLst>
                        <a:ext uri="{FF2B5EF4-FFF2-40B4-BE49-F238E27FC236}">
                          <a16:creationId xmlns:a16="http://schemas.microsoft.com/office/drawing/2014/main" id="{9CAE858E-32B3-055D-5593-14A32C13C8B8}"/>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Sveising Nr 1</a:t>
                      </a:r>
                    </a:p>
                  </p:txBody>
                </p:sp>
              </p:grpSp>
              <p:grpSp>
                <p:nvGrpSpPr>
                  <p:cNvPr id="65719" name="Group 130">
                    <a:extLst>
                      <a:ext uri="{FF2B5EF4-FFF2-40B4-BE49-F238E27FC236}">
                        <a16:creationId xmlns:a16="http://schemas.microsoft.com/office/drawing/2014/main" id="{6E0EB832-10E2-5919-65E5-A48DEC34B1BC}"/>
                      </a:ext>
                    </a:extLst>
                  </p:cNvPr>
                  <p:cNvGrpSpPr>
                    <a:grpSpLocks/>
                  </p:cNvGrpSpPr>
                  <p:nvPr/>
                </p:nvGrpSpPr>
                <p:grpSpPr bwMode="auto">
                  <a:xfrm>
                    <a:off x="410" y="3038"/>
                    <a:ext cx="136" cy="72"/>
                    <a:chOff x="4541" y="3736"/>
                    <a:chExt cx="352" cy="186"/>
                  </a:xfrm>
                </p:grpSpPr>
                <p:sp>
                  <p:nvSpPr>
                    <p:cNvPr id="65721" name="Freeform 131">
                      <a:extLst>
                        <a:ext uri="{FF2B5EF4-FFF2-40B4-BE49-F238E27FC236}">
                          <a16:creationId xmlns:a16="http://schemas.microsoft.com/office/drawing/2014/main" id="{7AE58846-5477-459D-6EB2-7B1AAF7357AF}"/>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65722" name="Freeform 132">
                      <a:extLst>
                        <a:ext uri="{FF2B5EF4-FFF2-40B4-BE49-F238E27FC236}">
                          <a16:creationId xmlns:a16="http://schemas.microsoft.com/office/drawing/2014/main" id="{716057AF-8EB1-8C00-2CF1-0763A44C369C}"/>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723" name="Freeform 133">
                      <a:extLst>
                        <a:ext uri="{FF2B5EF4-FFF2-40B4-BE49-F238E27FC236}">
                          <a16:creationId xmlns:a16="http://schemas.microsoft.com/office/drawing/2014/main" id="{F4099C2E-58D6-AF41-C008-0BCB817F835C}"/>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720" name="Text Box 134">
                    <a:extLst>
                      <a:ext uri="{FF2B5EF4-FFF2-40B4-BE49-F238E27FC236}">
                        <a16:creationId xmlns:a16="http://schemas.microsoft.com/office/drawing/2014/main" id="{A33494C4-0D51-F0A0-ADD4-A4A3A9C54D8E}"/>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nvGrpSpPr>
                <p:cNvPr id="65712" name="Group 135">
                  <a:extLst>
                    <a:ext uri="{FF2B5EF4-FFF2-40B4-BE49-F238E27FC236}">
                      <a16:creationId xmlns:a16="http://schemas.microsoft.com/office/drawing/2014/main" id="{B3565C0F-7A96-4AB3-F727-4C418A114168}"/>
                    </a:ext>
                  </a:extLst>
                </p:cNvPr>
                <p:cNvGrpSpPr>
                  <a:grpSpLocks/>
                </p:cNvGrpSpPr>
                <p:nvPr/>
              </p:nvGrpSpPr>
              <p:grpSpPr bwMode="auto">
                <a:xfrm>
                  <a:off x="1310" y="3321"/>
                  <a:ext cx="465" cy="349"/>
                  <a:chOff x="1252" y="863"/>
                  <a:chExt cx="465" cy="349"/>
                </a:xfrm>
              </p:grpSpPr>
              <p:sp>
                <p:nvSpPr>
                  <p:cNvPr id="65713" name="Rectangle 136">
                    <a:extLst>
                      <a:ext uri="{FF2B5EF4-FFF2-40B4-BE49-F238E27FC236}">
                        <a16:creationId xmlns:a16="http://schemas.microsoft.com/office/drawing/2014/main" id="{AFB9B03B-D0B6-1F50-91A6-7769DBC5B667}"/>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10 mjn</a:t>
                    </a:r>
                  </a:p>
                </p:txBody>
              </p:sp>
              <p:sp>
                <p:nvSpPr>
                  <p:cNvPr id="65714" name="Rectangle 137">
                    <a:extLst>
                      <a:ext uri="{FF2B5EF4-FFF2-40B4-BE49-F238E27FC236}">
                        <a16:creationId xmlns:a16="http://schemas.microsoft.com/office/drawing/2014/main" id="{D6E3E034-AEBB-B262-625C-4275ADE5D7F4}"/>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100%</a:t>
                    </a:r>
                  </a:p>
                </p:txBody>
              </p:sp>
              <p:sp>
                <p:nvSpPr>
                  <p:cNvPr id="65715" name="Rectangle 138">
                    <a:extLst>
                      <a:ext uri="{FF2B5EF4-FFF2-40B4-BE49-F238E27FC236}">
                        <a16:creationId xmlns:a16="http://schemas.microsoft.com/office/drawing/2014/main" id="{4E2E47D1-EE4F-B8EF-E018-5EA0EAD8EFC5}"/>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16" name="Rectangle 139">
                    <a:extLst>
                      <a:ext uri="{FF2B5EF4-FFF2-40B4-BE49-F238E27FC236}">
                        <a16:creationId xmlns:a16="http://schemas.microsoft.com/office/drawing/2014/main" id="{22F6645A-2186-335A-37CB-E6EF7C707D69}"/>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17" name="Rectangle 140">
                    <a:extLst>
                      <a:ext uri="{FF2B5EF4-FFF2-40B4-BE49-F238E27FC236}">
                        <a16:creationId xmlns:a16="http://schemas.microsoft.com/office/drawing/2014/main" id="{A42CDCE1-4E06-8DB9-12DE-F826161DA752}"/>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39 s</a:t>
                    </a:r>
                  </a:p>
                </p:txBody>
              </p:sp>
            </p:grpSp>
          </p:grpSp>
          <p:sp>
            <p:nvSpPr>
              <p:cNvPr id="65622" name="Text Box 141">
                <a:extLst>
                  <a:ext uri="{FF2B5EF4-FFF2-40B4-BE49-F238E27FC236}">
                    <a16:creationId xmlns:a16="http://schemas.microsoft.com/office/drawing/2014/main" id="{48BFEEF3-6819-4ABB-70F1-287E96C54270}"/>
                  </a:ext>
                </a:extLst>
              </p:cNvPr>
              <p:cNvSpPr txBox="1">
                <a:spLocks noChangeArrowheads="1"/>
              </p:cNvSpPr>
              <p:nvPr/>
            </p:nvSpPr>
            <p:spPr bwMode="auto">
              <a:xfrm>
                <a:off x="1830" y="3208"/>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1100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600 st</a:t>
                </a:r>
              </a:p>
            </p:txBody>
          </p:sp>
          <p:sp>
            <p:nvSpPr>
              <p:cNvPr id="65623" name="Text Box 142">
                <a:extLst>
                  <a:ext uri="{FF2B5EF4-FFF2-40B4-BE49-F238E27FC236}">
                    <a16:creationId xmlns:a16="http://schemas.microsoft.com/office/drawing/2014/main" id="{E12226FC-5A54-4E6B-63EA-D8DB86199A19}"/>
                  </a:ext>
                </a:extLst>
              </p:cNvPr>
              <p:cNvSpPr txBox="1">
                <a:spLocks noChangeArrowheads="1"/>
              </p:cNvSpPr>
              <p:nvPr/>
            </p:nvSpPr>
            <p:spPr bwMode="auto">
              <a:xfrm>
                <a:off x="2766" y="3208"/>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1600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850 st</a:t>
                </a:r>
              </a:p>
            </p:txBody>
          </p:sp>
          <p:grpSp>
            <p:nvGrpSpPr>
              <p:cNvPr id="65624" name="Group 143">
                <a:extLst>
                  <a:ext uri="{FF2B5EF4-FFF2-40B4-BE49-F238E27FC236}">
                    <a16:creationId xmlns:a16="http://schemas.microsoft.com/office/drawing/2014/main" id="{46B2A2D6-363F-799C-D46A-6B34537E3AA2}"/>
                  </a:ext>
                </a:extLst>
              </p:cNvPr>
              <p:cNvGrpSpPr>
                <a:grpSpLocks/>
              </p:cNvGrpSpPr>
              <p:nvPr/>
            </p:nvGrpSpPr>
            <p:grpSpPr bwMode="auto">
              <a:xfrm>
                <a:off x="3722" y="2980"/>
                <a:ext cx="560" cy="305"/>
                <a:chOff x="942" y="2790"/>
                <a:chExt cx="560" cy="305"/>
              </a:xfrm>
            </p:grpSpPr>
            <p:sp>
              <p:nvSpPr>
                <p:cNvPr id="65699" name="Freeform 144">
                  <a:extLst>
                    <a:ext uri="{FF2B5EF4-FFF2-40B4-BE49-F238E27FC236}">
                      <a16:creationId xmlns:a16="http://schemas.microsoft.com/office/drawing/2014/main" id="{C5BECBB4-7FBC-72AB-EE9E-60E5C68953A4}"/>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700" name="Rectangle 145">
                  <a:extLst>
                    <a:ext uri="{FF2B5EF4-FFF2-40B4-BE49-F238E27FC236}">
                      <a16:creationId xmlns:a16="http://schemas.microsoft.com/office/drawing/2014/main" id="{5ECB6E17-F504-EC03-2089-7B003FB98DFB}"/>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01" name="Rectangle 146">
                  <a:extLst>
                    <a:ext uri="{FF2B5EF4-FFF2-40B4-BE49-F238E27FC236}">
                      <a16:creationId xmlns:a16="http://schemas.microsoft.com/office/drawing/2014/main" id="{E37856CF-B546-3FD0-1439-3E7D49EE4BED}"/>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65702" name="Group 147">
                  <a:extLst>
                    <a:ext uri="{FF2B5EF4-FFF2-40B4-BE49-F238E27FC236}">
                      <a16:creationId xmlns:a16="http://schemas.microsoft.com/office/drawing/2014/main" id="{000F5832-9F57-F02D-E8CE-B9DAFA42BD5F}"/>
                    </a:ext>
                  </a:extLst>
                </p:cNvPr>
                <p:cNvGrpSpPr>
                  <a:grpSpLocks/>
                </p:cNvGrpSpPr>
                <p:nvPr/>
              </p:nvGrpSpPr>
              <p:grpSpPr bwMode="auto">
                <a:xfrm>
                  <a:off x="1106" y="2914"/>
                  <a:ext cx="246" cy="56"/>
                  <a:chOff x="2995" y="384"/>
                  <a:chExt cx="252" cy="56"/>
                </a:xfrm>
              </p:grpSpPr>
              <p:sp>
                <p:nvSpPr>
                  <p:cNvPr id="65707" name="Rectangle 148">
                    <a:extLst>
                      <a:ext uri="{FF2B5EF4-FFF2-40B4-BE49-F238E27FC236}">
                        <a16:creationId xmlns:a16="http://schemas.microsoft.com/office/drawing/2014/main" id="{84BC03A0-2B24-6DD1-2AF7-96A6C1213502}"/>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08" name="Rectangle 149">
                    <a:extLst>
                      <a:ext uri="{FF2B5EF4-FFF2-40B4-BE49-F238E27FC236}">
                        <a16:creationId xmlns:a16="http://schemas.microsoft.com/office/drawing/2014/main" id="{684958EF-D4B2-75EF-476B-3C2728FEF04C}"/>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09" name="Rectangle 150">
                    <a:extLst>
                      <a:ext uri="{FF2B5EF4-FFF2-40B4-BE49-F238E27FC236}">
                        <a16:creationId xmlns:a16="http://schemas.microsoft.com/office/drawing/2014/main" id="{494C6717-D50B-3BD9-3566-E5C46B495117}"/>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710" name="Rectangle 151">
                    <a:extLst>
                      <a:ext uri="{FF2B5EF4-FFF2-40B4-BE49-F238E27FC236}">
                        <a16:creationId xmlns:a16="http://schemas.microsoft.com/office/drawing/2014/main" id="{29225FEB-A3C3-C8CC-9C69-FE11516D8071}"/>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65703" name="Text Box 152">
                  <a:extLst>
                    <a:ext uri="{FF2B5EF4-FFF2-40B4-BE49-F238E27FC236}">
                      <a16:creationId xmlns:a16="http://schemas.microsoft.com/office/drawing/2014/main" id="{A478B828-5757-93F1-A594-DDCC35650E13}"/>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65704" name="Group 153">
                  <a:extLst>
                    <a:ext uri="{FF2B5EF4-FFF2-40B4-BE49-F238E27FC236}">
                      <a16:creationId xmlns:a16="http://schemas.microsoft.com/office/drawing/2014/main" id="{77609911-B7FD-BA8C-0E7B-D04392C69B35}"/>
                    </a:ext>
                  </a:extLst>
                </p:cNvPr>
                <p:cNvGrpSpPr>
                  <a:grpSpLocks/>
                </p:cNvGrpSpPr>
                <p:nvPr/>
              </p:nvGrpSpPr>
              <p:grpSpPr bwMode="auto">
                <a:xfrm>
                  <a:off x="1088" y="2826"/>
                  <a:ext cx="200" cy="186"/>
                  <a:chOff x="1014" y="2834"/>
                  <a:chExt cx="200" cy="186"/>
                </a:xfrm>
              </p:grpSpPr>
              <p:sp>
                <p:nvSpPr>
                  <p:cNvPr id="65705" name="Freeform 154">
                    <a:extLst>
                      <a:ext uri="{FF2B5EF4-FFF2-40B4-BE49-F238E27FC236}">
                        <a16:creationId xmlns:a16="http://schemas.microsoft.com/office/drawing/2014/main" id="{D4160780-D698-0DE9-6421-1FBD12A97B0F}"/>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65706" name="Rectangle 155">
                    <a:extLst>
                      <a:ext uri="{FF2B5EF4-FFF2-40B4-BE49-F238E27FC236}">
                        <a16:creationId xmlns:a16="http://schemas.microsoft.com/office/drawing/2014/main" id="{40475D86-52BF-52C4-4F3F-151B28D538BB}"/>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sp>
            <p:nvSpPr>
              <p:cNvPr id="65625" name="Text Box 156">
                <a:extLst>
                  <a:ext uri="{FF2B5EF4-FFF2-40B4-BE49-F238E27FC236}">
                    <a16:creationId xmlns:a16="http://schemas.microsoft.com/office/drawing/2014/main" id="{35E94C20-B5FD-CB66-795B-C49910E17FED}"/>
                  </a:ext>
                </a:extLst>
              </p:cNvPr>
              <p:cNvSpPr txBox="1">
                <a:spLocks noChangeArrowheads="1"/>
              </p:cNvSpPr>
              <p:nvPr/>
            </p:nvSpPr>
            <p:spPr bwMode="auto">
              <a:xfrm>
                <a:off x="3714" y="3208"/>
                <a:ext cx="56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1200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640 st</a:t>
                </a:r>
              </a:p>
            </p:txBody>
          </p:sp>
          <p:grpSp>
            <p:nvGrpSpPr>
              <p:cNvPr id="65626" name="Group 157">
                <a:extLst>
                  <a:ext uri="{FF2B5EF4-FFF2-40B4-BE49-F238E27FC236}">
                    <a16:creationId xmlns:a16="http://schemas.microsoft.com/office/drawing/2014/main" id="{C28DF780-62A2-1876-8FE4-60DAD0E2B3E6}"/>
                  </a:ext>
                </a:extLst>
              </p:cNvPr>
              <p:cNvGrpSpPr>
                <a:grpSpLocks/>
              </p:cNvGrpSpPr>
              <p:nvPr/>
            </p:nvGrpSpPr>
            <p:grpSpPr bwMode="auto">
              <a:xfrm>
                <a:off x="2354" y="3022"/>
                <a:ext cx="465" cy="684"/>
                <a:chOff x="2246" y="3022"/>
                <a:chExt cx="465" cy="684"/>
              </a:xfrm>
            </p:grpSpPr>
            <p:grpSp>
              <p:nvGrpSpPr>
                <p:cNvPr id="65683" name="Group 158">
                  <a:extLst>
                    <a:ext uri="{FF2B5EF4-FFF2-40B4-BE49-F238E27FC236}">
                      <a16:creationId xmlns:a16="http://schemas.microsoft.com/office/drawing/2014/main" id="{7613AC92-7808-DE54-947F-5D141C20EA6D}"/>
                    </a:ext>
                  </a:extLst>
                </p:cNvPr>
                <p:cNvGrpSpPr>
                  <a:grpSpLocks/>
                </p:cNvGrpSpPr>
                <p:nvPr/>
              </p:nvGrpSpPr>
              <p:grpSpPr bwMode="auto">
                <a:xfrm>
                  <a:off x="2246" y="3357"/>
                  <a:ext cx="465" cy="349"/>
                  <a:chOff x="1252" y="863"/>
                  <a:chExt cx="465" cy="349"/>
                </a:xfrm>
              </p:grpSpPr>
              <p:sp>
                <p:nvSpPr>
                  <p:cNvPr id="65694" name="Rectangle 159">
                    <a:extLst>
                      <a:ext uri="{FF2B5EF4-FFF2-40B4-BE49-F238E27FC236}">
                        <a16:creationId xmlns:a16="http://schemas.microsoft.com/office/drawing/2014/main" id="{3BA6E48C-A817-8DC0-D8FF-0EBEF462E7FD}"/>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10 min</a:t>
                    </a:r>
                  </a:p>
                </p:txBody>
              </p:sp>
              <p:sp>
                <p:nvSpPr>
                  <p:cNvPr id="65695" name="Rectangle 160">
                    <a:extLst>
                      <a:ext uri="{FF2B5EF4-FFF2-40B4-BE49-F238E27FC236}">
                        <a16:creationId xmlns:a16="http://schemas.microsoft.com/office/drawing/2014/main" id="{8073FB1C-EAC2-43EE-429C-8CDBA8509B9C}"/>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80%</a:t>
                    </a:r>
                  </a:p>
                </p:txBody>
              </p:sp>
              <p:sp>
                <p:nvSpPr>
                  <p:cNvPr id="65696" name="Rectangle 161">
                    <a:extLst>
                      <a:ext uri="{FF2B5EF4-FFF2-40B4-BE49-F238E27FC236}">
                        <a16:creationId xmlns:a16="http://schemas.microsoft.com/office/drawing/2014/main" id="{CBEEF165-1A13-5E87-7580-E5FD873AF3F7}"/>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97" name="Rectangle 162">
                    <a:extLst>
                      <a:ext uri="{FF2B5EF4-FFF2-40B4-BE49-F238E27FC236}">
                        <a16:creationId xmlns:a16="http://schemas.microsoft.com/office/drawing/2014/main" id="{51BC7440-F93C-7E59-9B0D-5A7B0CB53B09}"/>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98" name="Rectangle 163">
                    <a:extLst>
                      <a:ext uri="{FF2B5EF4-FFF2-40B4-BE49-F238E27FC236}">
                        <a16:creationId xmlns:a16="http://schemas.microsoft.com/office/drawing/2014/main" id="{BFD22774-DCDE-048F-2DF8-9BE4D1E27D9D}"/>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46 s</a:t>
                    </a:r>
                  </a:p>
                </p:txBody>
              </p:sp>
            </p:grpSp>
            <p:grpSp>
              <p:nvGrpSpPr>
                <p:cNvPr id="65684" name="Group 164">
                  <a:extLst>
                    <a:ext uri="{FF2B5EF4-FFF2-40B4-BE49-F238E27FC236}">
                      <a16:creationId xmlns:a16="http://schemas.microsoft.com/office/drawing/2014/main" id="{31C133C0-D770-A47C-FEFF-A041691080E9}"/>
                    </a:ext>
                  </a:extLst>
                </p:cNvPr>
                <p:cNvGrpSpPr>
                  <a:grpSpLocks/>
                </p:cNvGrpSpPr>
                <p:nvPr/>
              </p:nvGrpSpPr>
              <p:grpSpPr bwMode="auto">
                <a:xfrm>
                  <a:off x="2271" y="3022"/>
                  <a:ext cx="420" cy="305"/>
                  <a:chOff x="407" y="2826"/>
                  <a:chExt cx="420" cy="305"/>
                </a:xfrm>
              </p:grpSpPr>
              <p:grpSp>
                <p:nvGrpSpPr>
                  <p:cNvPr id="65685" name="Group 165">
                    <a:extLst>
                      <a:ext uri="{FF2B5EF4-FFF2-40B4-BE49-F238E27FC236}">
                        <a16:creationId xmlns:a16="http://schemas.microsoft.com/office/drawing/2014/main" id="{CA73F683-795C-FC8F-475D-F9C85636FA9D}"/>
                      </a:ext>
                    </a:extLst>
                  </p:cNvPr>
                  <p:cNvGrpSpPr>
                    <a:grpSpLocks noChangeAspect="1"/>
                  </p:cNvGrpSpPr>
                  <p:nvPr/>
                </p:nvGrpSpPr>
                <p:grpSpPr bwMode="auto">
                  <a:xfrm>
                    <a:off x="407" y="2826"/>
                    <a:ext cx="420" cy="305"/>
                    <a:chOff x="2600" y="939"/>
                    <a:chExt cx="486" cy="374"/>
                  </a:xfrm>
                </p:grpSpPr>
                <p:sp>
                  <p:nvSpPr>
                    <p:cNvPr id="65691" name="Rectangle 166">
                      <a:extLst>
                        <a:ext uri="{FF2B5EF4-FFF2-40B4-BE49-F238E27FC236}">
                          <a16:creationId xmlns:a16="http://schemas.microsoft.com/office/drawing/2014/main" id="{4508C652-EC46-CF87-2C37-2E985200D8E3}"/>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92" name="Rectangle 167">
                      <a:extLst>
                        <a:ext uri="{FF2B5EF4-FFF2-40B4-BE49-F238E27FC236}">
                          <a16:creationId xmlns:a16="http://schemas.microsoft.com/office/drawing/2014/main" id="{77418372-96A4-947D-FF61-CD2EE9B565E7}"/>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93" name="Rectangle 168">
                      <a:extLst>
                        <a:ext uri="{FF2B5EF4-FFF2-40B4-BE49-F238E27FC236}">
                          <a16:creationId xmlns:a16="http://schemas.microsoft.com/office/drawing/2014/main" id="{79CFE886-99C2-4E5C-7F6C-6EF977337A8F}"/>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Sveising Nr 2</a:t>
                      </a:r>
                    </a:p>
                  </p:txBody>
                </p:sp>
              </p:grpSp>
              <p:grpSp>
                <p:nvGrpSpPr>
                  <p:cNvPr id="65686" name="Group 169">
                    <a:extLst>
                      <a:ext uri="{FF2B5EF4-FFF2-40B4-BE49-F238E27FC236}">
                        <a16:creationId xmlns:a16="http://schemas.microsoft.com/office/drawing/2014/main" id="{97A8BF52-2825-BB5F-8430-D5768B5744F3}"/>
                      </a:ext>
                    </a:extLst>
                  </p:cNvPr>
                  <p:cNvGrpSpPr>
                    <a:grpSpLocks/>
                  </p:cNvGrpSpPr>
                  <p:nvPr/>
                </p:nvGrpSpPr>
                <p:grpSpPr bwMode="auto">
                  <a:xfrm>
                    <a:off x="410" y="3038"/>
                    <a:ext cx="136" cy="72"/>
                    <a:chOff x="4541" y="3736"/>
                    <a:chExt cx="352" cy="186"/>
                  </a:xfrm>
                </p:grpSpPr>
                <p:sp>
                  <p:nvSpPr>
                    <p:cNvPr id="65688" name="Freeform 170">
                      <a:extLst>
                        <a:ext uri="{FF2B5EF4-FFF2-40B4-BE49-F238E27FC236}">
                          <a16:creationId xmlns:a16="http://schemas.microsoft.com/office/drawing/2014/main" id="{0B74516B-7D2F-28A1-2FA6-676888369940}"/>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65689" name="Freeform 171">
                      <a:extLst>
                        <a:ext uri="{FF2B5EF4-FFF2-40B4-BE49-F238E27FC236}">
                          <a16:creationId xmlns:a16="http://schemas.microsoft.com/office/drawing/2014/main" id="{D33CCBF7-D655-3717-6D9B-EC8DF12C602B}"/>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690" name="Freeform 172">
                      <a:extLst>
                        <a:ext uri="{FF2B5EF4-FFF2-40B4-BE49-F238E27FC236}">
                          <a16:creationId xmlns:a16="http://schemas.microsoft.com/office/drawing/2014/main" id="{10E7DD69-6664-95A1-DD78-2F2C522F850B}"/>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687" name="Text Box 173">
                    <a:extLst>
                      <a:ext uri="{FF2B5EF4-FFF2-40B4-BE49-F238E27FC236}">
                        <a16:creationId xmlns:a16="http://schemas.microsoft.com/office/drawing/2014/main" id="{E0BA3BB9-45F0-CD9B-5FE5-7FA91CBADDFC}"/>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grpSp>
            <p:nvGrpSpPr>
              <p:cNvPr id="65627" name="Group 174">
                <a:extLst>
                  <a:ext uri="{FF2B5EF4-FFF2-40B4-BE49-F238E27FC236}">
                    <a16:creationId xmlns:a16="http://schemas.microsoft.com/office/drawing/2014/main" id="{622F5612-D5C3-513B-5CAE-579F6B95FEDC}"/>
                  </a:ext>
                </a:extLst>
              </p:cNvPr>
              <p:cNvGrpSpPr>
                <a:grpSpLocks/>
              </p:cNvGrpSpPr>
              <p:nvPr/>
            </p:nvGrpSpPr>
            <p:grpSpPr bwMode="auto">
              <a:xfrm>
                <a:off x="4254" y="3020"/>
                <a:ext cx="465" cy="684"/>
                <a:chOff x="4146" y="3020"/>
                <a:chExt cx="465" cy="684"/>
              </a:xfrm>
            </p:grpSpPr>
            <p:grpSp>
              <p:nvGrpSpPr>
                <p:cNvPr id="65667" name="Group 175">
                  <a:extLst>
                    <a:ext uri="{FF2B5EF4-FFF2-40B4-BE49-F238E27FC236}">
                      <a16:creationId xmlns:a16="http://schemas.microsoft.com/office/drawing/2014/main" id="{4CFC47C0-09E2-D929-5E6B-C85FE30279EE}"/>
                    </a:ext>
                  </a:extLst>
                </p:cNvPr>
                <p:cNvGrpSpPr>
                  <a:grpSpLocks/>
                </p:cNvGrpSpPr>
                <p:nvPr/>
              </p:nvGrpSpPr>
              <p:grpSpPr bwMode="auto">
                <a:xfrm>
                  <a:off x="4146" y="3355"/>
                  <a:ext cx="465" cy="349"/>
                  <a:chOff x="1252" y="863"/>
                  <a:chExt cx="465" cy="349"/>
                </a:xfrm>
              </p:grpSpPr>
              <p:sp>
                <p:nvSpPr>
                  <p:cNvPr id="65678" name="Rectangle 176">
                    <a:extLst>
                      <a:ext uri="{FF2B5EF4-FFF2-40B4-BE49-F238E27FC236}">
                        <a16:creationId xmlns:a16="http://schemas.microsoft.com/office/drawing/2014/main" id="{7DAC4DBD-3ED6-D4E3-E379-CB5E8A3E8D03}"/>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0 sec</a:t>
                    </a:r>
                  </a:p>
                </p:txBody>
              </p:sp>
              <p:sp>
                <p:nvSpPr>
                  <p:cNvPr id="65679" name="Rectangle 177">
                    <a:extLst>
                      <a:ext uri="{FF2B5EF4-FFF2-40B4-BE49-F238E27FC236}">
                        <a16:creationId xmlns:a16="http://schemas.microsoft.com/office/drawing/2014/main" id="{DEBDEF82-E0B4-1A6F-16FE-CCF0896AC13F}"/>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100%</a:t>
                    </a:r>
                  </a:p>
                </p:txBody>
              </p:sp>
              <p:sp>
                <p:nvSpPr>
                  <p:cNvPr id="65680" name="Rectangle 178">
                    <a:extLst>
                      <a:ext uri="{FF2B5EF4-FFF2-40B4-BE49-F238E27FC236}">
                        <a16:creationId xmlns:a16="http://schemas.microsoft.com/office/drawing/2014/main" id="{78F9BEBA-3D56-8747-B82D-EC1FD76D74E3}"/>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81" name="Rectangle 179">
                    <a:extLst>
                      <a:ext uri="{FF2B5EF4-FFF2-40B4-BE49-F238E27FC236}">
                        <a16:creationId xmlns:a16="http://schemas.microsoft.com/office/drawing/2014/main" id="{9163D43B-8AF0-7039-D495-0D7A030BD392}"/>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82" name="Rectangle 180">
                    <a:extLst>
                      <a:ext uri="{FF2B5EF4-FFF2-40B4-BE49-F238E27FC236}">
                        <a16:creationId xmlns:a16="http://schemas.microsoft.com/office/drawing/2014/main" id="{A8F52459-22AC-DD5E-3C7F-4BF8A260D7B1}"/>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40 s</a:t>
                    </a:r>
                  </a:p>
                </p:txBody>
              </p:sp>
            </p:grpSp>
            <p:grpSp>
              <p:nvGrpSpPr>
                <p:cNvPr id="65668" name="Group 181">
                  <a:extLst>
                    <a:ext uri="{FF2B5EF4-FFF2-40B4-BE49-F238E27FC236}">
                      <a16:creationId xmlns:a16="http://schemas.microsoft.com/office/drawing/2014/main" id="{7D24421D-8766-2B74-CF12-294DFD2F0D03}"/>
                    </a:ext>
                  </a:extLst>
                </p:cNvPr>
                <p:cNvGrpSpPr>
                  <a:grpSpLocks/>
                </p:cNvGrpSpPr>
                <p:nvPr/>
              </p:nvGrpSpPr>
              <p:grpSpPr bwMode="auto">
                <a:xfrm>
                  <a:off x="4171" y="3020"/>
                  <a:ext cx="420" cy="305"/>
                  <a:chOff x="407" y="2826"/>
                  <a:chExt cx="420" cy="305"/>
                </a:xfrm>
              </p:grpSpPr>
              <p:grpSp>
                <p:nvGrpSpPr>
                  <p:cNvPr id="65669" name="Group 182">
                    <a:extLst>
                      <a:ext uri="{FF2B5EF4-FFF2-40B4-BE49-F238E27FC236}">
                        <a16:creationId xmlns:a16="http://schemas.microsoft.com/office/drawing/2014/main" id="{20746474-C1F6-D1AC-B3E1-6EFFE68EC345}"/>
                      </a:ext>
                    </a:extLst>
                  </p:cNvPr>
                  <p:cNvGrpSpPr>
                    <a:grpSpLocks noChangeAspect="1"/>
                  </p:cNvGrpSpPr>
                  <p:nvPr/>
                </p:nvGrpSpPr>
                <p:grpSpPr bwMode="auto">
                  <a:xfrm>
                    <a:off x="407" y="2826"/>
                    <a:ext cx="420" cy="305"/>
                    <a:chOff x="2600" y="939"/>
                    <a:chExt cx="486" cy="374"/>
                  </a:xfrm>
                </p:grpSpPr>
                <p:sp>
                  <p:nvSpPr>
                    <p:cNvPr id="65675" name="Rectangle 183">
                      <a:extLst>
                        <a:ext uri="{FF2B5EF4-FFF2-40B4-BE49-F238E27FC236}">
                          <a16:creationId xmlns:a16="http://schemas.microsoft.com/office/drawing/2014/main" id="{AEDB473C-A7AA-8A76-1849-2A2942E271A8}"/>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76" name="Rectangle 184">
                      <a:extLst>
                        <a:ext uri="{FF2B5EF4-FFF2-40B4-BE49-F238E27FC236}">
                          <a16:creationId xmlns:a16="http://schemas.microsoft.com/office/drawing/2014/main" id="{C3254A8C-DE1C-B1CC-653F-F060EA6B770B}"/>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77" name="Rectangle 185">
                      <a:extLst>
                        <a:ext uri="{FF2B5EF4-FFF2-40B4-BE49-F238E27FC236}">
                          <a16:creationId xmlns:a16="http://schemas.microsoft.com/office/drawing/2014/main" id="{34A7906F-7F64-2C16-F813-61335690D02E}"/>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Montering Nr 2</a:t>
                      </a:r>
                    </a:p>
                  </p:txBody>
                </p:sp>
              </p:grpSp>
              <p:grpSp>
                <p:nvGrpSpPr>
                  <p:cNvPr id="65670" name="Group 186">
                    <a:extLst>
                      <a:ext uri="{FF2B5EF4-FFF2-40B4-BE49-F238E27FC236}">
                        <a16:creationId xmlns:a16="http://schemas.microsoft.com/office/drawing/2014/main" id="{8619E79C-4DD9-09B1-1458-2E561B425215}"/>
                      </a:ext>
                    </a:extLst>
                  </p:cNvPr>
                  <p:cNvGrpSpPr>
                    <a:grpSpLocks/>
                  </p:cNvGrpSpPr>
                  <p:nvPr/>
                </p:nvGrpSpPr>
                <p:grpSpPr bwMode="auto">
                  <a:xfrm>
                    <a:off x="410" y="3038"/>
                    <a:ext cx="136" cy="72"/>
                    <a:chOff x="4541" y="3736"/>
                    <a:chExt cx="352" cy="186"/>
                  </a:xfrm>
                </p:grpSpPr>
                <p:sp>
                  <p:nvSpPr>
                    <p:cNvPr id="65672" name="Freeform 187">
                      <a:extLst>
                        <a:ext uri="{FF2B5EF4-FFF2-40B4-BE49-F238E27FC236}">
                          <a16:creationId xmlns:a16="http://schemas.microsoft.com/office/drawing/2014/main" id="{9B06B0D0-BF78-0A1E-F98A-5B9B39B3E990}"/>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65673" name="Freeform 188">
                      <a:extLst>
                        <a:ext uri="{FF2B5EF4-FFF2-40B4-BE49-F238E27FC236}">
                          <a16:creationId xmlns:a16="http://schemas.microsoft.com/office/drawing/2014/main" id="{B00C54F3-5012-3A59-B12D-F3C6CE2A6472}"/>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674" name="Freeform 189">
                      <a:extLst>
                        <a:ext uri="{FF2B5EF4-FFF2-40B4-BE49-F238E27FC236}">
                          <a16:creationId xmlns:a16="http://schemas.microsoft.com/office/drawing/2014/main" id="{1640369F-B92C-0CFB-E47D-C2B52595787D}"/>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671" name="Text Box 190">
                    <a:extLst>
                      <a:ext uri="{FF2B5EF4-FFF2-40B4-BE49-F238E27FC236}">
                        <a16:creationId xmlns:a16="http://schemas.microsoft.com/office/drawing/2014/main" id="{4EC2898C-C82D-CEF3-F3B0-FD0E5AF6AADE}"/>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grpSp>
            <p:nvGrpSpPr>
              <p:cNvPr id="65628" name="Group 191">
                <a:extLst>
                  <a:ext uri="{FF2B5EF4-FFF2-40B4-BE49-F238E27FC236}">
                    <a16:creationId xmlns:a16="http://schemas.microsoft.com/office/drawing/2014/main" id="{7C4CF142-808D-67EE-DD26-A80A3D3639C3}"/>
                  </a:ext>
                </a:extLst>
              </p:cNvPr>
              <p:cNvGrpSpPr>
                <a:grpSpLocks noChangeAspect="1"/>
              </p:cNvGrpSpPr>
              <p:nvPr/>
            </p:nvGrpSpPr>
            <p:grpSpPr bwMode="auto">
              <a:xfrm>
                <a:off x="5239" y="3020"/>
                <a:ext cx="420" cy="305"/>
                <a:chOff x="2600" y="939"/>
                <a:chExt cx="486" cy="374"/>
              </a:xfrm>
            </p:grpSpPr>
            <p:sp>
              <p:nvSpPr>
                <p:cNvPr id="65664" name="Rectangle 192">
                  <a:extLst>
                    <a:ext uri="{FF2B5EF4-FFF2-40B4-BE49-F238E27FC236}">
                      <a16:creationId xmlns:a16="http://schemas.microsoft.com/office/drawing/2014/main" id="{379968A5-01AD-8BB8-7436-76F9EE1169BE}"/>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65" name="Rectangle 193">
                  <a:extLst>
                    <a:ext uri="{FF2B5EF4-FFF2-40B4-BE49-F238E27FC236}">
                      <a16:creationId xmlns:a16="http://schemas.microsoft.com/office/drawing/2014/main" id="{72375B02-F2A3-5EC0-2E85-4A3A3E77A025}"/>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66" name="Rectangle 194">
                  <a:extLst>
                    <a:ext uri="{FF2B5EF4-FFF2-40B4-BE49-F238E27FC236}">
                      <a16:creationId xmlns:a16="http://schemas.microsoft.com/office/drawing/2014/main" id="{5DDE90A4-1723-ED2C-7E59-F7AAE7846B61}"/>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Godsavsending</a:t>
                  </a:r>
                </a:p>
              </p:txBody>
            </p:sp>
          </p:grpSp>
          <p:grpSp>
            <p:nvGrpSpPr>
              <p:cNvPr id="65629" name="Group 195">
                <a:extLst>
                  <a:ext uri="{FF2B5EF4-FFF2-40B4-BE49-F238E27FC236}">
                    <a16:creationId xmlns:a16="http://schemas.microsoft.com/office/drawing/2014/main" id="{398E7D03-EB4B-94A2-B493-440BB885EA0A}"/>
                  </a:ext>
                </a:extLst>
              </p:cNvPr>
              <p:cNvGrpSpPr>
                <a:grpSpLocks/>
              </p:cNvGrpSpPr>
              <p:nvPr/>
            </p:nvGrpSpPr>
            <p:grpSpPr bwMode="auto">
              <a:xfrm>
                <a:off x="4674" y="2978"/>
                <a:ext cx="560" cy="305"/>
                <a:chOff x="942" y="2790"/>
                <a:chExt cx="560" cy="305"/>
              </a:xfrm>
            </p:grpSpPr>
            <p:sp>
              <p:nvSpPr>
                <p:cNvPr id="65652" name="Freeform 196">
                  <a:extLst>
                    <a:ext uri="{FF2B5EF4-FFF2-40B4-BE49-F238E27FC236}">
                      <a16:creationId xmlns:a16="http://schemas.microsoft.com/office/drawing/2014/main" id="{5EC693B2-D533-E8C3-7C06-450A6BA0EE43}"/>
                    </a:ext>
                  </a:extLst>
                </p:cNvPr>
                <p:cNvSpPr>
                  <a:spLocks/>
                </p:cNvSpPr>
                <p:nvPr/>
              </p:nvSpPr>
              <p:spPr bwMode="auto">
                <a:xfrm>
                  <a:off x="942" y="2804"/>
                  <a:ext cx="345" cy="291"/>
                </a:xfrm>
                <a:custGeom>
                  <a:avLst/>
                  <a:gdLst>
                    <a:gd name="T0" fmla="*/ 1063 w 326"/>
                    <a:gd name="T1" fmla="*/ 0 h 291"/>
                    <a:gd name="T2" fmla="*/ 2112 w 326"/>
                    <a:gd name="T3" fmla="*/ 290 h 291"/>
                    <a:gd name="T4" fmla="*/ 0 w 326"/>
                    <a:gd name="T5" fmla="*/ 291 h 291"/>
                    <a:gd name="T6" fmla="*/ 1063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5653" name="Rectangle 197">
                  <a:extLst>
                    <a:ext uri="{FF2B5EF4-FFF2-40B4-BE49-F238E27FC236}">
                      <a16:creationId xmlns:a16="http://schemas.microsoft.com/office/drawing/2014/main" id="{22AA3125-79EA-00DA-3AA3-F69C2813F0A1}"/>
                    </a:ext>
                  </a:extLst>
                </p:cNvPr>
                <p:cNvSpPr>
                  <a:spLocks noChangeArrowheads="1"/>
                </p:cNvSpPr>
                <p:nvPr/>
              </p:nvSpPr>
              <p:spPr bwMode="auto">
                <a:xfrm>
                  <a:off x="985" y="2914"/>
                  <a:ext cx="59"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54" name="Rectangle 198">
                  <a:extLst>
                    <a:ext uri="{FF2B5EF4-FFF2-40B4-BE49-F238E27FC236}">
                      <a16:creationId xmlns:a16="http://schemas.microsoft.com/office/drawing/2014/main" id="{1D5D0051-1A4C-09A3-74E5-206741A1B46A}"/>
                    </a:ext>
                  </a:extLst>
                </p:cNvPr>
                <p:cNvSpPr>
                  <a:spLocks noChangeArrowheads="1"/>
                </p:cNvSpPr>
                <p:nvPr/>
              </p:nvSpPr>
              <p:spPr bwMode="auto">
                <a:xfrm>
                  <a:off x="1047" y="2914"/>
                  <a:ext cx="58"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nvGrpSpPr>
                <p:cNvPr id="65655" name="Group 199">
                  <a:extLst>
                    <a:ext uri="{FF2B5EF4-FFF2-40B4-BE49-F238E27FC236}">
                      <a16:creationId xmlns:a16="http://schemas.microsoft.com/office/drawing/2014/main" id="{16240F43-0939-6173-7D1E-9207037C3A28}"/>
                    </a:ext>
                  </a:extLst>
                </p:cNvPr>
                <p:cNvGrpSpPr>
                  <a:grpSpLocks/>
                </p:cNvGrpSpPr>
                <p:nvPr/>
              </p:nvGrpSpPr>
              <p:grpSpPr bwMode="auto">
                <a:xfrm>
                  <a:off x="1106" y="2914"/>
                  <a:ext cx="246" cy="56"/>
                  <a:chOff x="2995" y="384"/>
                  <a:chExt cx="252" cy="56"/>
                </a:xfrm>
              </p:grpSpPr>
              <p:sp>
                <p:nvSpPr>
                  <p:cNvPr id="65660" name="Rectangle 200">
                    <a:extLst>
                      <a:ext uri="{FF2B5EF4-FFF2-40B4-BE49-F238E27FC236}">
                        <a16:creationId xmlns:a16="http://schemas.microsoft.com/office/drawing/2014/main" id="{C8A8E584-9C5A-5C36-E83B-B6CDA5E3B861}"/>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61" name="Rectangle 201">
                    <a:extLst>
                      <a:ext uri="{FF2B5EF4-FFF2-40B4-BE49-F238E27FC236}">
                        <a16:creationId xmlns:a16="http://schemas.microsoft.com/office/drawing/2014/main" id="{7E57E222-7E8B-9AB0-43ED-F630E1B0DBED}"/>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62" name="Rectangle 202">
                    <a:extLst>
                      <a:ext uri="{FF2B5EF4-FFF2-40B4-BE49-F238E27FC236}">
                        <a16:creationId xmlns:a16="http://schemas.microsoft.com/office/drawing/2014/main" id="{CF4BBBB2-A1BA-A6DD-1BBB-9102AA305C34}"/>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63" name="Rectangle 203">
                    <a:extLst>
                      <a:ext uri="{FF2B5EF4-FFF2-40B4-BE49-F238E27FC236}">
                        <a16:creationId xmlns:a16="http://schemas.microsoft.com/office/drawing/2014/main" id="{51AAB156-A008-F71F-0236-3CAB64C64066}"/>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65656" name="Text Box 204">
                  <a:extLst>
                    <a:ext uri="{FF2B5EF4-FFF2-40B4-BE49-F238E27FC236}">
                      <a16:creationId xmlns:a16="http://schemas.microsoft.com/office/drawing/2014/main" id="{DA5936FF-D0AD-321C-6135-A969375503A8}"/>
                    </a:ext>
                  </a:extLst>
                </p:cNvPr>
                <p:cNvSpPr txBox="1">
                  <a:spLocks noChangeArrowheads="1"/>
                </p:cNvSpPr>
                <p:nvPr/>
              </p:nvSpPr>
              <p:spPr bwMode="auto">
                <a:xfrm>
                  <a:off x="1262" y="2790"/>
                  <a:ext cx="2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2400">
                      <a:solidFill>
                        <a:schemeClr val="tx1"/>
                      </a:solidFill>
                      <a:latin typeface="Arial" panose="020B0604020202020204" pitchFamily="34" charset="0"/>
                      <a:ea typeface="ＭＳ Ｐゴシック" panose="020B0600070205080204" pitchFamily="34" charset="-128"/>
                    </a:rPr>
                    <a:t>►</a:t>
                  </a:r>
                </a:p>
              </p:txBody>
            </p:sp>
            <p:grpSp>
              <p:nvGrpSpPr>
                <p:cNvPr id="65657" name="Group 205">
                  <a:extLst>
                    <a:ext uri="{FF2B5EF4-FFF2-40B4-BE49-F238E27FC236}">
                      <a16:creationId xmlns:a16="http://schemas.microsoft.com/office/drawing/2014/main" id="{3A189D5B-0791-4CB9-7F01-CF773DF0B1A6}"/>
                    </a:ext>
                  </a:extLst>
                </p:cNvPr>
                <p:cNvGrpSpPr>
                  <a:grpSpLocks/>
                </p:cNvGrpSpPr>
                <p:nvPr/>
              </p:nvGrpSpPr>
              <p:grpSpPr bwMode="auto">
                <a:xfrm>
                  <a:off x="1088" y="2826"/>
                  <a:ext cx="200" cy="186"/>
                  <a:chOff x="1014" y="2834"/>
                  <a:chExt cx="200" cy="186"/>
                </a:xfrm>
              </p:grpSpPr>
              <p:sp>
                <p:nvSpPr>
                  <p:cNvPr id="65658" name="Freeform 206">
                    <a:extLst>
                      <a:ext uri="{FF2B5EF4-FFF2-40B4-BE49-F238E27FC236}">
                        <a16:creationId xmlns:a16="http://schemas.microsoft.com/office/drawing/2014/main" id="{E3E7718A-13B3-4CC6-1685-D9ADBA8F7A60}"/>
                      </a:ext>
                    </a:extLst>
                  </p:cNvPr>
                  <p:cNvSpPr>
                    <a:spLocks/>
                  </p:cNvSpPr>
                  <p:nvPr/>
                </p:nvSpPr>
                <p:spPr bwMode="auto">
                  <a:xfrm>
                    <a:off x="1014"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65659" name="Rectangle 207">
                    <a:extLst>
                      <a:ext uri="{FF2B5EF4-FFF2-40B4-BE49-F238E27FC236}">
                        <a16:creationId xmlns:a16="http://schemas.microsoft.com/office/drawing/2014/main" id="{E259A36A-34D7-EDD4-27D3-D94A07A96024}"/>
                      </a:ext>
                    </a:extLst>
                  </p:cNvPr>
                  <p:cNvSpPr>
                    <a:spLocks noChangeArrowheads="1"/>
                  </p:cNvSpPr>
                  <p:nvPr/>
                </p:nvSpPr>
                <p:spPr bwMode="auto">
                  <a:xfrm>
                    <a:off x="1106"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grpSp>
          <p:sp>
            <p:nvSpPr>
              <p:cNvPr id="65630" name="Text Box 208">
                <a:extLst>
                  <a:ext uri="{FF2B5EF4-FFF2-40B4-BE49-F238E27FC236}">
                    <a16:creationId xmlns:a16="http://schemas.microsoft.com/office/drawing/2014/main" id="{EC956EDB-A6A4-80B7-C833-0C537A20135F}"/>
                  </a:ext>
                </a:extLst>
              </p:cNvPr>
              <p:cNvSpPr txBox="1">
                <a:spLocks noChangeArrowheads="1"/>
              </p:cNvSpPr>
              <p:nvPr/>
            </p:nvSpPr>
            <p:spPr bwMode="auto">
              <a:xfrm>
                <a:off x="4666" y="3206"/>
                <a:ext cx="5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V: 2700 st</a:t>
                </a:r>
                <a:br>
                  <a:rPr lang="sv-SE" altLang="nb-NO" sz="1100">
                    <a:solidFill>
                      <a:schemeClr val="tx1"/>
                    </a:solidFill>
                    <a:latin typeface="Arial" panose="020B0604020202020204" pitchFamily="34" charset="0"/>
                    <a:ea typeface="ＭＳ Ｐゴシック" panose="020B0600070205080204" pitchFamily="34" charset="-128"/>
                  </a:rPr>
                </a:br>
                <a:r>
                  <a:rPr lang="sv-SE" altLang="nb-NO" sz="1100">
                    <a:solidFill>
                      <a:schemeClr val="tx1"/>
                    </a:solidFill>
                    <a:latin typeface="Arial" panose="020B0604020202020204" pitchFamily="34" charset="0"/>
                    <a:ea typeface="ＭＳ Ｐゴシック" panose="020B0600070205080204" pitchFamily="34" charset="-128"/>
                  </a:rPr>
                  <a:t>H: 1440 st</a:t>
                </a:r>
              </a:p>
            </p:txBody>
          </p:sp>
          <p:grpSp>
            <p:nvGrpSpPr>
              <p:cNvPr id="65631" name="Group 209">
                <a:extLst>
                  <a:ext uri="{FF2B5EF4-FFF2-40B4-BE49-F238E27FC236}">
                    <a16:creationId xmlns:a16="http://schemas.microsoft.com/office/drawing/2014/main" id="{11B05B2B-7070-169F-A18E-0331F0896BFA}"/>
                  </a:ext>
                </a:extLst>
              </p:cNvPr>
              <p:cNvGrpSpPr>
                <a:grpSpLocks/>
              </p:cNvGrpSpPr>
              <p:nvPr/>
            </p:nvGrpSpPr>
            <p:grpSpPr bwMode="auto">
              <a:xfrm>
                <a:off x="3318" y="3020"/>
                <a:ext cx="465" cy="684"/>
                <a:chOff x="3210" y="3020"/>
                <a:chExt cx="465" cy="684"/>
              </a:xfrm>
            </p:grpSpPr>
            <p:grpSp>
              <p:nvGrpSpPr>
                <p:cNvPr id="65636" name="Group 210">
                  <a:extLst>
                    <a:ext uri="{FF2B5EF4-FFF2-40B4-BE49-F238E27FC236}">
                      <a16:creationId xmlns:a16="http://schemas.microsoft.com/office/drawing/2014/main" id="{1779973A-D668-0DBC-4B3E-EABE3825EB78}"/>
                    </a:ext>
                  </a:extLst>
                </p:cNvPr>
                <p:cNvGrpSpPr>
                  <a:grpSpLocks/>
                </p:cNvGrpSpPr>
                <p:nvPr/>
              </p:nvGrpSpPr>
              <p:grpSpPr bwMode="auto">
                <a:xfrm>
                  <a:off x="3210" y="3355"/>
                  <a:ext cx="465" cy="349"/>
                  <a:chOff x="1252" y="863"/>
                  <a:chExt cx="465" cy="349"/>
                </a:xfrm>
              </p:grpSpPr>
              <p:sp>
                <p:nvSpPr>
                  <p:cNvPr id="65647" name="Rectangle 211">
                    <a:extLst>
                      <a:ext uri="{FF2B5EF4-FFF2-40B4-BE49-F238E27FC236}">
                        <a16:creationId xmlns:a16="http://schemas.microsoft.com/office/drawing/2014/main" id="{467E1750-B044-9B92-30C5-75A5549930D2}"/>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O/T = 0 sec</a:t>
                    </a:r>
                  </a:p>
                </p:txBody>
              </p:sp>
              <p:sp>
                <p:nvSpPr>
                  <p:cNvPr id="65648" name="Rectangle 212">
                    <a:extLst>
                      <a:ext uri="{FF2B5EF4-FFF2-40B4-BE49-F238E27FC236}">
                        <a16:creationId xmlns:a16="http://schemas.microsoft.com/office/drawing/2014/main" id="{57CC198D-638E-EDF0-3DB1-230856D856C2}"/>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OEE = 100%</a:t>
                    </a:r>
                  </a:p>
                </p:txBody>
              </p:sp>
              <p:sp>
                <p:nvSpPr>
                  <p:cNvPr id="65649" name="Rectangle 213">
                    <a:extLst>
                      <a:ext uri="{FF2B5EF4-FFF2-40B4-BE49-F238E27FC236}">
                        <a16:creationId xmlns:a16="http://schemas.microsoft.com/office/drawing/2014/main" id="{B9FEAA72-F342-C318-271B-9E2CA721308C}"/>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50" name="Rectangle 214">
                    <a:extLst>
                      <a:ext uri="{FF2B5EF4-FFF2-40B4-BE49-F238E27FC236}">
                        <a16:creationId xmlns:a16="http://schemas.microsoft.com/office/drawing/2014/main" id="{6DEB8AB5-2861-EC86-2868-61E5967BDF57}"/>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51" name="Rectangle 215">
                    <a:extLst>
                      <a:ext uri="{FF2B5EF4-FFF2-40B4-BE49-F238E27FC236}">
                        <a16:creationId xmlns:a16="http://schemas.microsoft.com/office/drawing/2014/main" id="{88C739BB-A0E2-6362-6334-D09EE004B440}"/>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S/T = 62 s</a:t>
                    </a:r>
                  </a:p>
                </p:txBody>
              </p:sp>
            </p:grpSp>
            <p:grpSp>
              <p:nvGrpSpPr>
                <p:cNvPr id="65637" name="Group 216">
                  <a:extLst>
                    <a:ext uri="{FF2B5EF4-FFF2-40B4-BE49-F238E27FC236}">
                      <a16:creationId xmlns:a16="http://schemas.microsoft.com/office/drawing/2014/main" id="{20A02C3A-5C66-924B-0734-C01B2B5EB068}"/>
                    </a:ext>
                  </a:extLst>
                </p:cNvPr>
                <p:cNvGrpSpPr>
                  <a:grpSpLocks/>
                </p:cNvGrpSpPr>
                <p:nvPr/>
              </p:nvGrpSpPr>
              <p:grpSpPr bwMode="auto">
                <a:xfrm>
                  <a:off x="3235" y="3020"/>
                  <a:ext cx="420" cy="305"/>
                  <a:chOff x="407" y="2826"/>
                  <a:chExt cx="420" cy="305"/>
                </a:xfrm>
              </p:grpSpPr>
              <p:grpSp>
                <p:nvGrpSpPr>
                  <p:cNvPr id="65638" name="Group 217">
                    <a:extLst>
                      <a:ext uri="{FF2B5EF4-FFF2-40B4-BE49-F238E27FC236}">
                        <a16:creationId xmlns:a16="http://schemas.microsoft.com/office/drawing/2014/main" id="{8460A6BF-8713-BADA-E038-5E3DE0741CCE}"/>
                      </a:ext>
                    </a:extLst>
                  </p:cNvPr>
                  <p:cNvGrpSpPr>
                    <a:grpSpLocks noChangeAspect="1"/>
                  </p:cNvGrpSpPr>
                  <p:nvPr/>
                </p:nvGrpSpPr>
                <p:grpSpPr bwMode="auto">
                  <a:xfrm>
                    <a:off x="407" y="2826"/>
                    <a:ext cx="420" cy="305"/>
                    <a:chOff x="2600" y="939"/>
                    <a:chExt cx="486" cy="374"/>
                  </a:xfrm>
                </p:grpSpPr>
                <p:sp>
                  <p:nvSpPr>
                    <p:cNvPr id="65644" name="Rectangle 218">
                      <a:extLst>
                        <a:ext uri="{FF2B5EF4-FFF2-40B4-BE49-F238E27FC236}">
                          <a16:creationId xmlns:a16="http://schemas.microsoft.com/office/drawing/2014/main" id="{392B2640-503E-CCD3-9472-896D7B725354}"/>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45" name="Rectangle 219">
                      <a:extLst>
                        <a:ext uri="{FF2B5EF4-FFF2-40B4-BE49-F238E27FC236}">
                          <a16:creationId xmlns:a16="http://schemas.microsoft.com/office/drawing/2014/main" id="{C1BC783A-197A-D072-EF7B-22413AA02262}"/>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46" name="Rectangle 220">
                      <a:extLst>
                        <a:ext uri="{FF2B5EF4-FFF2-40B4-BE49-F238E27FC236}">
                          <a16:creationId xmlns:a16="http://schemas.microsoft.com/office/drawing/2014/main" id="{73821E6E-E457-DDA3-851C-5E58A644B6AB}"/>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Montering Nr 1</a:t>
                      </a:r>
                    </a:p>
                  </p:txBody>
                </p:sp>
              </p:grpSp>
              <p:grpSp>
                <p:nvGrpSpPr>
                  <p:cNvPr id="65639" name="Group 221">
                    <a:extLst>
                      <a:ext uri="{FF2B5EF4-FFF2-40B4-BE49-F238E27FC236}">
                        <a16:creationId xmlns:a16="http://schemas.microsoft.com/office/drawing/2014/main" id="{BBC952D1-F5EF-7B27-C6F7-7F8D67F7E4E3}"/>
                      </a:ext>
                    </a:extLst>
                  </p:cNvPr>
                  <p:cNvGrpSpPr>
                    <a:grpSpLocks/>
                  </p:cNvGrpSpPr>
                  <p:nvPr/>
                </p:nvGrpSpPr>
                <p:grpSpPr bwMode="auto">
                  <a:xfrm>
                    <a:off x="410" y="3038"/>
                    <a:ext cx="136" cy="72"/>
                    <a:chOff x="4541" y="3736"/>
                    <a:chExt cx="352" cy="186"/>
                  </a:xfrm>
                </p:grpSpPr>
                <p:sp>
                  <p:nvSpPr>
                    <p:cNvPr id="65641" name="Freeform 222">
                      <a:extLst>
                        <a:ext uri="{FF2B5EF4-FFF2-40B4-BE49-F238E27FC236}">
                          <a16:creationId xmlns:a16="http://schemas.microsoft.com/office/drawing/2014/main" id="{0301D75B-847D-B9A3-E456-3A1F80CA17A4}"/>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65642" name="Freeform 223">
                      <a:extLst>
                        <a:ext uri="{FF2B5EF4-FFF2-40B4-BE49-F238E27FC236}">
                          <a16:creationId xmlns:a16="http://schemas.microsoft.com/office/drawing/2014/main" id="{563B405F-92C4-8250-C991-D4CC454A7E5C}"/>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643" name="Freeform 224">
                      <a:extLst>
                        <a:ext uri="{FF2B5EF4-FFF2-40B4-BE49-F238E27FC236}">
                          <a16:creationId xmlns:a16="http://schemas.microsoft.com/office/drawing/2014/main" id="{AACC15DF-B308-E8A8-F614-4DE3A0CDBA58}"/>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5640" name="Text Box 225">
                    <a:extLst>
                      <a:ext uri="{FF2B5EF4-FFF2-40B4-BE49-F238E27FC236}">
                        <a16:creationId xmlns:a16="http://schemas.microsoft.com/office/drawing/2014/main" id="{CE09F91E-EA16-CD40-F2CA-73FBC1A8C842}"/>
                      </a:ext>
                    </a:extLst>
                  </p:cNvPr>
                  <p:cNvSpPr txBox="1">
                    <a:spLocks noChangeArrowheads="1"/>
                  </p:cNvSpPr>
                  <p:nvPr/>
                </p:nvSpPr>
                <p:spPr bwMode="auto">
                  <a:xfrm>
                    <a:off x="503" y="2997"/>
                    <a:ext cx="315"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US" altLang="nb-NO" sz="1400">
                        <a:solidFill>
                          <a:schemeClr val="tx1"/>
                        </a:solidFill>
                        <a:latin typeface="Arial" panose="020B0604020202020204" pitchFamily="34" charset="0"/>
                        <a:ea typeface="ＭＳ Ｐゴシック" panose="020B0600070205080204" pitchFamily="34" charset="-128"/>
                      </a:rPr>
                      <a:t>1 </a:t>
                    </a:r>
                  </a:p>
                </p:txBody>
              </p:sp>
            </p:grpSp>
          </p:grpSp>
          <p:grpSp>
            <p:nvGrpSpPr>
              <p:cNvPr id="65632" name="Group 226">
                <a:extLst>
                  <a:ext uri="{FF2B5EF4-FFF2-40B4-BE49-F238E27FC236}">
                    <a16:creationId xmlns:a16="http://schemas.microsoft.com/office/drawing/2014/main" id="{0F0F26C3-941A-ADD0-6ED1-286248F44D0A}"/>
                  </a:ext>
                </a:extLst>
              </p:cNvPr>
              <p:cNvGrpSpPr>
                <a:grpSpLocks noChangeAspect="1"/>
              </p:cNvGrpSpPr>
              <p:nvPr/>
            </p:nvGrpSpPr>
            <p:grpSpPr bwMode="auto">
              <a:xfrm>
                <a:off x="5239" y="3020"/>
                <a:ext cx="420" cy="305"/>
                <a:chOff x="2600" y="939"/>
                <a:chExt cx="486" cy="374"/>
              </a:xfrm>
            </p:grpSpPr>
            <p:sp>
              <p:nvSpPr>
                <p:cNvPr id="65633" name="Rectangle 227">
                  <a:extLst>
                    <a:ext uri="{FF2B5EF4-FFF2-40B4-BE49-F238E27FC236}">
                      <a16:creationId xmlns:a16="http://schemas.microsoft.com/office/drawing/2014/main" id="{FC97BF24-442B-F295-974E-2016B9273790}"/>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34" name="Rectangle 228">
                  <a:extLst>
                    <a:ext uri="{FF2B5EF4-FFF2-40B4-BE49-F238E27FC236}">
                      <a16:creationId xmlns:a16="http://schemas.microsoft.com/office/drawing/2014/main" id="{8B887AFF-5503-C457-D896-41E19C1486C3}"/>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35" name="Rectangle 229">
                  <a:extLst>
                    <a:ext uri="{FF2B5EF4-FFF2-40B4-BE49-F238E27FC236}">
                      <a16:creationId xmlns:a16="http://schemas.microsoft.com/office/drawing/2014/main" id="{506D82E8-AFE6-F307-F697-09C5EE673BD4}"/>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a:t>
                  </a:r>
                </a:p>
              </p:txBody>
            </p:sp>
          </p:grpSp>
        </p:grpSp>
        <p:grpSp>
          <p:nvGrpSpPr>
            <p:cNvPr id="65565" name="Group 230">
              <a:extLst>
                <a:ext uri="{FF2B5EF4-FFF2-40B4-BE49-F238E27FC236}">
                  <a16:creationId xmlns:a16="http://schemas.microsoft.com/office/drawing/2014/main" id="{FD9E3F2A-4584-E77B-335E-99636518EF42}"/>
                </a:ext>
              </a:extLst>
            </p:cNvPr>
            <p:cNvGrpSpPr>
              <a:grpSpLocks/>
            </p:cNvGrpSpPr>
            <p:nvPr/>
          </p:nvGrpSpPr>
          <p:grpSpPr bwMode="auto">
            <a:xfrm>
              <a:off x="-77" y="2774"/>
              <a:ext cx="564" cy="418"/>
              <a:chOff x="-77" y="3016"/>
              <a:chExt cx="564" cy="418"/>
            </a:xfrm>
          </p:grpSpPr>
          <p:grpSp>
            <p:nvGrpSpPr>
              <p:cNvPr id="65612" name="Group 231">
                <a:extLst>
                  <a:ext uri="{FF2B5EF4-FFF2-40B4-BE49-F238E27FC236}">
                    <a16:creationId xmlns:a16="http://schemas.microsoft.com/office/drawing/2014/main" id="{512D0CA9-FBDF-FA82-74BA-E24D83F619E6}"/>
                  </a:ext>
                </a:extLst>
              </p:cNvPr>
              <p:cNvGrpSpPr>
                <a:grpSpLocks/>
              </p:cNvGrpSpPr>
              <p:nvPr/>
            </p:nvGrpSpPr>
            <p:grpSpPr bwMode="auto">
              <a:xfrm>
                <a:off x="112" y="3016"/>
                <a:ext cx="200" cy="186"/>
                <a:chOff x="972" y="2834"/>
                <a:chExt cx="200" cy="186"/>
              </a:xfrm>
            </p:grpSpPr>
            <p:sp>
              <p:nvSpPr>
                <p:cNvPr id="65614" name="Freeform 232">
                  <a:extLst>
                    <a:ext uri="{FF2B5EF4-FFF2-40B4-BE49-F238E27FC236}">
                      <a16:creationId xmlns:a16="http://schemas.microsoft.com/office/drawing/2014/main" id="{03F147B8-14C2-18D2-4926-1EE5CAED71AA}"/>
                    </a:ext>
                  </a:extLst>
                </p:cNvPr>
                <p:cNvSpPr>
                  <a:spLocks/>
                </p:cNvSpPr>
                <p:nvPr/>
              </p:nvSpPr>
              <p:spPr bwMode="auto">
                <a:xfrm>
                  <a:off x="972" y="2834"/>
                  <a:ext cx="200" cy="186"/>
                </a:xfrm>
                <a:custGeom>
                  <a:avLst/>
                  <a:gdLst>
                    <a:gd name="T0" fmla="*/ 1 w 326"/>
                    <a:gd name="T1" fmla="*/ 0 h 291"/>
                    <a:gd name="T2" fmla="*/ 1 w 326"/>
                    <a:gd name="T3" fmla="*/ 1 h 291"/>
                    <a:gd name="T4" fmla="*/ 0 w 326"/>
                    <a:gd name="T5" fmla="*/ 1 h 291"/>
                    <a:gd name="T6" fmla="*/ 1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chemeClr val="accent1"/>
                </a:solidFill>
                <a:ln w="4826" cap="rnd">
                  <a:solidFill>
                    <a:srgbClr val="000000"/>
                  </a:solidFill>
                  <a:round/>
                  <a:headEnd/>
                  <a:tailEnd/>
                </a:ln>
              </p:spPr>
              <p:txBody>
                <a:bodyPr/>
                <a:lstStyle/>
                <a:p>
                  <a:endParaRPr lang="nb-NO"/>
                </a:p>
              </p:txBody>
            </p:sp>
            <p:sp>
              <p:nvSpPr>
                <p:cNvPr id="65615" name="Rectangle 233">
                  <a:extLst>
                    <a:ext uri="{FF2B5EF4-FFF2-40B4-BE49-F238E27FC236}">
                      <a16:creationId xmlns:a16="http://schemas.microsoft.com/office/drawing/2014/main" id="{DA456756-2B9A-A8D8-A1EE-71E658953368}"/>
                    </a:ext>
                  </a:extLst>
                </p:cNvPr>
                <p:cNvSpPr>
                  <a:spLocks noChangeArrowheads="1"/>
                </p:cNvSpPr>
                <p:nvPr/>
              </p:nvSpPr>
              <p:spPr bwMode="auto">
                <a:xfrm>
                  <a:off x="1061" y="2904"/>
                  <a:ext cx="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700"/>
                    <a:t>L</a:t>
                  </a:r>
                </a:p>
              </p:txBody>
            </p:sp>
          </p:grpSp>
          <p:sp>
            <p:nvSpPr>
              <p:cNvPr id="65613" name="Text Box 234">
                <a:extLst>
                  <a:ext uri="{FF2B5EF4-FFF2-40B4-BE49-F238E27FC236}">
                    <a16:creationId xmlns:a16="http://schemas.microsoft.com/office/drawing/2014/main" id="{5356F6DF-8030-57E7-239E-DCF808EB0483}"/>
                  </a:ext>
                </a:extLst>
              </p:cNvPr>
              <p:cNvSpPr txBox="1">
                <a:spLocks noChangeArrowheads="1"/>
              </p:cNvSpPr>
              <p:nvPr/>
            </p:nvSpPr>
            <p:spPr bwMode="auto">
              <a:xfrm>
                <a:off x="-77" y="3214"/>
                <a:ext cx="56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nb-NO" altLang="nb-NO" sz="1100">
                    <a:solidFill>
                      <a:schemeClr val="tx1"/>
                    </a:solidFill>
                    <a:latin typeface="Arial" panose="020B0604020202020204" pitchFamily="34" charset="0"/>
                    <a:ea typeface="ＭＳ Ｐゴシック" panose="020B0600070205080204" pitchFamily="34" charset="-128"/>
                  </a:rPr>
                  <a:t>5 dagers </a:t>
                </a:r>
              </a:p>
              <a:p>
                <a:pPr eaLnBrk="1" hangingPunct="1"/>
                <a:r>
                  <a:rPr lang="nb-NO" altLang="nb-NO" sz="1100">
                    <a:solidFill>
                      <a:schemeClr val="tx1"/>
                    </a:solidFill>
                    <a:latin typeface="Arial" panose="020B0604020202020204" pitchFamily="34" charset="0"/>
                    <a:ea typeface="ＭＳ Ｐゴシック" panose="020B0600070205080204" pitchFamily="34" charset="-128"/>
                  </a:rPr>
                  <a:t>etterspørrende produksjon</a:t>
                </a:r>
              </a:p>
            </p:txBody>
          </p:sp>
        </p:grpSp>
        <p:cxnSp>
          <p:nvCxnSpPr>
            <p:cNvPr id="65566" name="AutoShape 235">
              <a:extLst>
                <a:ext uri="{FF2B5EF4-FFF2-40B4-BE49-F238E27FC236}">
                  <a16:creationId xmlns:a16="http://schemas.microsoft.com/office/drawing/2014/main" id="{9F9D8E89-6A86-9295-2C3A-75D405E6C322}"/>
                </a:ext>
              </a:extLst>
            </p:cNvPr>
            <p:cNvCxnSpPr>
              <a:cxnSpLocks noChangeShapeType="1"/>
            </p:cNvCxnSpPr>
            <p:nvPr/>
          </p:nvCxnSpPr>
          <p:spPr bwMode="auto">
            <a:xfrm>
              <a:off x="450" y="3456"/>
              <a:ext cx="0" cy="156"/>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65567" name="Text Box 236">
              <a:extLst>
                <a:ext uri="{FF2B5EF4-FFF2-40B4-BE49-F238E27FC236}">
                  <a16:creationId xmlns:a16="http://schemas.microsoft.com/office/drawing/2014/main" id="{9D9A7B68-BB94-6954-3397-9BA286C92851}"/>
                </a:ext>
              </a:extLst>
            </p:cNvPr>
            <p:cNvSpPr txBox="1">
              <a:spLocks noChangeArrowheads="1"/>
            </p:cNvSpPr>
            <p:nvPr/>
          </p:nvSpPr>
          <p:spPr bwMode="auto">
            <a:xfrm>
              <a:off x="10" y="3346"/>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5 dager</a:t>
              </a:r>
            </a:p>
          </p:txBody>
        </p:sp>
        <p:sp>
          <p:nvSpPr>
            <p:cNvPr id="65568" name="Text Box 237">
              <a:extLst>
                <a:ext uri="{FF2B5EF4-FFF2-40B4-BE49-F238E27FC236}">
                  <a16:creationId xmlns:a16="http://schemas.microsoft.com/office/drawing/2014/main" id="{1DDDB90D-4BC2-A7BB-5F82-39A6BBF7E099}"/>
                </a:ext>
              </a:extLst>
            </p:cNvPr>
            <p:cNvSpPr txBox="1">
              <a:spLocks noChangeArrowheads="1"/>
            </p:cNvSpPr>
            <p:nvPr/>
          </p:nvSpPr>
          <p:spPr bwMode="auto">
            <a:xfrm>
              <a:off x="954" y="3355"/>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7.6 dager</a:t>
              </a:r>
            </a:p>
          </p:txBody>
        </p:sp>
        <p:sp>
          <p:nvSpPr>
            <p:cNvPr id="65569" name="Text Box 238">
              <a:extLst>
                <a:ext uri="{FF2B5EF4-FFF2-40B4-BE49-F238E27FC236}">
                  <a16:creationId xmlns:a16="http://schemas.microsoft.com/office/drawing/2014/main" id="{94324CA6-F487-2875-816B-71C325BE7CEC}"/>
                </a:ext>
              </a:extLst>
            </p:cNvPr>
            <p:cNvSpPr txBox="1">
              <a:spLocks noChangeArrowheads="1"/>
            </p:cNvSpPr>
            <p:nvPr/>
          </p:nvSpPr>
          <p:spPr bwMode="auto">
            <a:xfrm>
              <a:off x="1912" y="3354"/>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1.8 dager</a:t>
              </a:r>
            </a:p>
          </p:txBody>
        </p:sp>
        <p:sp>
          <p:nvSpPr>
            <p:cNvPr id="65570" name="Text Box 239">
              <a:extLst>
                <a:ext uri="{FF2B5EF4-FFF2-40B4-BE49-F238E27FC236}">
                  <a16:creationId xmlns:a16="http://schemas.microsoft.com/office/drawing/2014/main" id="{9787C3EA-AE29-44EB-50E2-CBB8B8454A9E}"/>
                </a:ext>
              </a:extLst>
            </p:cNvPr>
            <p:cNvSpPr txBox="1">
              <a:spLocks noChangeArrowheads="1"/>
            </p:cNvSpPr>
            <p:nvPr/>
          </p:nvSpPr>
          <p:spPr bwMode="auto">
            <a:xfrm>
              <a:off x="2842" y="3356"/>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2.7 dager</a:t>
              </a:r>
            </a:p>
          </p:txBody>
        </p:sp>
        <p:sp>
          <p:nvSpPr>
            <p:cNvPr id="65571" name="Text Box 240">
              <a:extLst>
                <a:ext uri="{FF2B5EF4-FFF2-40B4-BE49-F238E27FC236}">
                  <a16:creationId xmlns:a16="http://schemas.microsoft.com/office/drawing/2014/main" id="{93E1F997-23A5-0F1A-D8D9-90F290B0855A}"/>
                </a:ext>
              </a:extLst>
            </p:cNvPr>
            <p:cNvSpPr txBox="1">
              <a:spLocks noChangeArrowheads="1"/>
            </p:cNvSpPr>
            <p:nvPr/>
          </p:nvSpPr>
          <p:spPr bwMode="auto">
            <a:xfrm>
              <a:off x="3802" y="3354"/>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2 dager</a:t>
              </a:r>
            </a:p>
          </p:txBody>
        </p:sp>
        <p:sp>
          <p:nvSpPr>
            <p:cNvPr id="65572" name="Text Box 241">
              <a:extLst>
                <a:ext uri="{FF2B5EF4-FFF2-40B4-BE49-F238E27FC236}">
                  <a16:creationId xmlns:a16="http://schemas.microsoft.com/office/drawing/2014/main" id="{CED4726C-B366-B036-AC0C-6F24186F0760}"/>
                </a:ext>
              </a:extLst>
            </p:cNvPr>
            <p:cNvSpPr txBox="1">
              <a:spLocks noChangeArrowheads="1"/>
            </p:cNvSpPr>
            <p:nvPr/>
          </p:nvSpPr>
          <p:spPr bwMode="auto">
            <a:xfrm>
              <a:off x="4748" y="3350"/>
              <a:ext cx="30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4.5 dager</a:t>
              </a:r>
            </a:p>
          </p:txBody>
        </p:sp>
        <p:sp>
          <p:nvSpPr>
            <p:cNvPr id="65573" name="Text Box 242">
              <a:extLst>
                <a:ext uri="{FF2B5EF4-FFF2-40B4-BE49-F238E27FC236}">
                  <a16:creationId xmlns:a16="http://schemas.microsoft.com/office/drawing/2014/main" id="{8B8194E3-45A5-6C50-F7F3-6636E9F638C0}"/>
                </a:ext>
              </a:extLst>
            </p:cNvPr>
            <p:cNvSpPr txBox="1">
              <a:spLocks noChangeArrowheads="1"/>
            </p:cNvSpPr>
            <p:nvPr/>
          </p:nvSpPr>
          <p:spPr bwMode="auto">
            <a:xfrm>
              <a:off x="526" y="3500"/>
              <a:ext cx="334"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1 s</a:t>
              </a:r>
            </a:p>
          </p:txBody>
        </p:sp>
        <p:sp>
          <p:nvSpPr>
            <p:cNvPr id="65574" name="Text Box 243">
              <a:extLst>
                <a:ext uri="{FF2B5EF4-FFF2-40B4-BE49-F238E27FC236}">
                  <a16:creationId xmlns:a16="http://schemas.microsoft.com/office/drawing/2014/main" id="{2E07B687-0BE5-3767-ECE2-DDBCDF57C668}"/>
                </a:ext>
              </a:extLst>
            </p:cNvPr>
            <p:cNvSpPr txBox="1">
              <a:spLocks noChangeArrowheads="1"/>
            </p:cNvSpPr>
            <p:nvPr/>
          </p:nvSpPr>
          <p:spPr bwMode="auto">
            <a:xfrm>
              <a:off x="1446" y="3511"/>
              <a:ext cx="4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39 s</a:t>
              </a:r>
            </a:p>
          </p:txBody>
        </p:sp>
        <p:sp>
          <p:nvSpPr>
            <p:cNvPr id="65575" name="Text Box 244">
              <a:extLst>
                <a:ext uri="{FF2B5EF4-FFF2-40B4-BE49-F238E27FC236}">
                  <a16:creationId xmlns:a16="http://schemas.microsoft.com/office/drawing/2014/main" id="{AF238288-DC26-377D-8A22-E9C3759E5931}"/>
                </a:ext>
              </a:extLst>
            </p:cNvPr>
            <p:cNvSpPr txBox="1">
              <a:spLocks noChangeArrowheads="1"/>
            </p:cNvSpPr>
            <p:nvPr/>
          </p:nvSpPr>
          <p:spPr bwMode="auto">
            <a:xfrm>
              <a:off x="2375" y="3504"/>
              <a:ext cx="42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46 s</a:t>
              </a:r>
            </a:p>
          </p:txBody>
        </p:sp>
        <p:sp>
          <p:nvSpPr>
            <p:cNvPr id="65576" name="Text Box 245">
              <a:extLst>
                <a:ext uri="{FF2B5EF4-FFF2-40B4-BE49-F238E27FC236}">
                  <a16:creationId xmlns:a16="http://schemas.microsoft.com/office/drawing/2014/main" id="{0761E235-A2DC-23EE-055A-149D9CC9BD75}"/>
                </a:ext>
              </a:extLst>
            </p:cNvPr>
            <p:cNvSpPr txBox="1">
              <a:spLocks noChangeArrowheads="1"/>
            </p:cNvSpPr>
            <p:nvPr/>
          </p:nvSpPr>
          <p:spPr bwMode="auto">
            <a:xfrm>
              <a:off x="3334" y="3504"/>
              <a:ext cx="42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62 s</a:t>
              </a:r>
            </a:p>
          </p:txBody>
        </p:sp>
        <p:sp>
          <p:nvSpPr>
            <p:cNvPr id="65577" name="Text Box 246">
              <a:extLst>
                <a:ext uri="{FF2B5EF4-FFF2-40B4-BE49-F238E27FC236}">
                  <a16:creationId xmlns:a16="http://schemas.microsoft.com/office/drawing/2014/main" id="{48337715-A944-8673-6704-587AC6BAB0A8}"/>
                </a:ext>
              </a:extLst>
            </p:cNvPr>
            <p:cNvSpPr txBox="1">
              <a:spLocks noChangeArrowheads="1"/>
            </p:cNvSpPr>
            <p:nvPr/>
          </p:nvSpPr>
          <p:spPr bwMode="auto">
            <a:xfrm>
              <a:off x="4274" y="3504"/>
              <a:ext cx="42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40 s</a:t>
              </a:r>
            </a:p>
          </p:txBody>
        </p:sp>
        <p:sp>
          <p:nvSpPr>
            <p:cNvPr id="65578" name="Text Box 247">
              <a:extLst>
                <a:ext uri="{FF2B5EF4-FFF2-40B4-BE49-F238E27FC236}">
                  <a16:creationId xmlns:a16="http://schemas.microsoft.com/office/drawing/2014/main" id="{004D0A6D-A7E4-0D72-4F33-4D217EF633D9}"/>
                </a:ext>
              </a:extLst>
            </p:cNvPr>
            <p:cNvSpPr txBox="1">
              <a:spLocks noChangeArrowheads="1"/>
            </p:cNvSpPr>
            <p:nvPr/>
          </p:nvSpPr>
          <p:spPr bwMode="auto">
            <a:xfrm>
              <a:off x="5142" y="3348"/>
              <a:ext cx="50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300">
                  <a:solidFill>
                    <a:schemeClr val="tx1"/>
                  </a:solidFill>
                  <a:latin typeface="Arial" panose="020B0604020202020204" pitchFamily="34" charset="0"/>
                  <a:ea typeface="ＭＳ Ｐゴシック" panose="020B0600070205080204" pitchFamily="34" charset="-128"/>
                </a:rPr>
                <a:t>L/T: 23.6 dager</a:t>
              </a:r>
            </a:p>
          </p:txBody>
        </p:sp>
        <p:sp>
          <p:nvSpPr>
            <p:cNvPr id="65579" name="Text Box 248">
              <a:extLst>
                <a:ext uri="{FF2B5EF4-FFF2-40B4-BE49-F238E27FC236}">
                  <a16:creationId xmlns:a16="http://schemas.microsoft.com/office/drawing/2014/main" id="{DFC4B60F-4B43-542D-629D-265526D78789}"/>
                </a:ext>
              </a:extLst>
            </p:cNvPr>
            <p:cNvSpPr txBox="1">
              <a:spLocks noChangeArrowheads="1"/>
            </p:cNvSpPr>
            <p:nvPr/>
          </p:nvSpPr>
          <p:spPr bwMode="auto">
            <a:xfrm>
              <a:off x="5136" y="3508"/>
              <a:ext cx="474"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400">
                  <a:solidFill>
                    <a:schemeClr val="tx1"/>
                  </a:solidFill>
                  <a:latin typeface="Arial" panose="020B0604020202020204" pitchFamily="34" charset="0"/>
                  <a:ea typeface="ＭＳ Ｐゴシック" panose="020B0600070205080204" pitchFamily="34" charset="-128"/>
                </a:rPr>
                <a:t>V/T: 188 s</a:t>
              </a:r>
            </a:p>
          </p:txBody>
        </p:sp>
        <p:grpSp>
          <p:nvGrpSpPr>
            <p:cNvPr id="65580" name="Group 249">
              <a:extLst>
                <a:ext uri="{FF2B5EF4-FFF2-40B4-BE49-F238E27FC236}">
                  <a16:creationId xmlns:a16="http://schemas.microsoft.com/office/drawing/2014/main" id="{80761122-24B5-B3F8-6598-7C251B269B4E}"/>
                </a:ext>
              </a:extLst>
            </p:cNvPr>
            <p:cNvGrpSpPr>
              <a:grpSpLocks/>
            </p:cNvGrpSpPr>
            <p:nvPr/>
          </p:nvGrpSpPr>
          <p:grpSpPr bwMode="auto">
            <a:xfrm>
              <a:off x="5152" y="1511"/>
              <a:ext cx="465" cy="349"/>
              <a:chOff x="5152" y="1775"/>
              <a:chExt cx="465" cy="349"/>
            </a:xfrm>
          </p:grpSpPr>
          <p:grpSp>
            <p:nvGrpSpPr>
              <p:cNvPr id="65604" name="Group 250">
                <a:extLst>
                  <a:ext uri="{FF2B5EF4-FFF2-40B4-BE49-F238E27FC236}">
                    <a16:creationId xmlns:a16="http://schemas.microsoft.com/office/drawing/2014/main" id="{578A3A4F-FACE-D235-A7B4-9DA846E16ADD}"/>
                  </a:ext>
                </a:extLst>
              </p:cNvPr>
              <p:cNvGrpSpPr>
                <a:grpSpLocks/>
              </p:cNvGrpSpPr>
              <p:nvPr/>
            </p:nvGrpSpPr>
            <p:grpSpPr bwMode="auto">
              <a:xfrm>
                <a:off x="5152" y="1775"/>
                <a:ext cx="465" cy="349"/>
                <a:chOff x="1252" y="863"/>
                <a:chExt cx="465" cy="349"/>
              </a:xfrm>
            </p:grpSpPr>
            <p:sp>
              <p:nvSpPr>
                <p:cNvPr id="65607" name="Rectangle 251">
                  <a:extLst>
                    <a:ext uri="{FF2B5EF4-FFF2-40B4-BE49-F238E27FC236}">
                      <a16:creationId xmlns:a16="http://schemas.microsoft.com/office/drawing/2014/main" id="{3CED30C5-3693-DB83-D04F-DF6A0F817AA2}"/>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12000 Venstre</a:t>
                  </a:r>
                </a:p>
              </p:txBody>
            </p:sp>
            <p:sp>
              <p:nvSpPr>
                <p:cNvPr id="65608" name="Rectangle 252">
                  <a:extLst>
                    <a:ext uri="{FF2B5EF4-FFF2-40B4-BE49-F238E27FC236}">
                      <a16:creationId xmlns:a16="http://schemas.microsoft.com/office/drawing/2014/main" id="{8591DCDB-1D26-FF25-388A-DFE01B171C2A}"/>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6400 Høyre</a:t>
                  </a:r>
                </a:p>
              </p:txBody>
            </p:sp>
            <p:sp>
              <p:nvSpPr>
                <p:cNvPr id="65609" name="Rectangle 253">
                  <a:extLst>
                    <a:ext uri="{FF2B5EF4-FFF2-40B4-BE49-F238E27FC236}">
                      <a16:creationId xmlns:a16="http://schemas.microsoft.com/office/drawing/2014/main" id="{E1E2B644-EABF-BD78-7AC2-436A064B53C1}"/>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10" name="Rectangle 254">
                  <a:extLst>
                    <a:ext uri="{FF2B5EF4-FFF2-40B4-BE49-F238E27FC236}">
                      <a16:creationId xmlns:a16="http://schemas.microsoft.com/office/drawing/2014/main" id="{296F913E-1D7B-2E8C-97AC-312272C5A7D0}"/>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5611" name="Rectangle 255">
                  <a:extLst>
                    <a:ext uri="{FF2B5EF4-FFF2-40B4-BE49-F238E27FC236}">
                      <a16:creationId xmlns:a16="http://schemas.microsoft.com/office/drawing/2014/main" id="{23C8576D-A654-BC6D-B874-8D7D9CA4739F}"/>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1000"/>
                    <a:t>18400 st/måned</a:t>
                  </a:r>
                </a:p>
              </p:txBody>
            </p:sp>
          </p:grpSp>
          <p:sp>
            <p:nvSpPr>
              <p:cNvPr id="65605" name="Text Box 256">
                <a:extLst>
                  <a:ext uri="{FF2B5EF4-FFF2-40B4-BE49-F238E27FC236}">
                    <a16:creationId xmlns:a16="http://schemas.microsoft.com/office/drawing/2014/main" id="{BDD9A70E-0029-3C36-ABB4-0F5B2A04DBD6}"/>
                  </a:ext>
                </a:extLst>
              </p:cNvPr>
              <p:cNvSpPr txBox="1">
                <a:spLocks noChangeArrowheads="1"/>
              </p:cNvSpPr>
              <p:nvPr/>
            </p:nvSpPr>
            <p:spPr bwMode="auto">
              <a:xfrm>
                <a:off x="5172" y="1986"/>
                <a:ext cx="4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Eske: 20st</a:t>
                </a:r>
              </a:p>
            </p:txBody>
          </p:sp>
          <p:sp>
            <p:nvSpPr>
              <p:cNvPr id="65606" name="Text Box 257">
                <a:extLst>
                  <a:ext uri="{FF2B5EF4-FFF2-40B4-BE49-F238E27FC236}">
                    <a16:creationId xmlns:a16="http://schemas.microsoft.com/office/drawing/2014/main" id="{FB1D9FCB-B511-6A19-C74D-4A8D54F8ED5B}"/>
                  </a:ext>
                </a:extLst>
              </p:cNvPr>
              <p:cNvSpPr txBox="1">
                <a:spLocks noChangeArrowheads="1"/>
              </p:cNvSpPr>
              <p:nvPr/>
            </p:nvSpPr>
            <p:spPr bwMode="auto">
              <a:xfrm>
                <a:off x="5170" y="2056"/>
                <a:ext cx="42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2 skift</a:t>
                </a:r>
              </a:p>
            </p:txBody>
          </p:sp>
        </p:grpSp>
        <p:grpSp>
          <p:nvGrpSpPr>
            <p:cNvPr id="65581" name="Group 258">
              <a:extLst>
                <a:ext uri="{FF2B5EF4-FFF2-40B4-BE49-F238E27FC236}">
                  <a16:creationId xmlns:a16="http://schemas.microsoft.com/office/drawing/2014/main" id="{005FC748-269C-740D-87FC-B57AF054F6CB}"/>
                </a:ext>
              </a:extLst>
            </p:cNvPr>
            <p:cNvGrpSpPr>
              <a:grpSpLocks/>
            </p:cNvGrpSpPr>
            <p:nvPr/>
          </p:nvGrpSpPr>
          <p:grpSpPr bwMode="auto">
            <a:xfrm>
              <a:off x="0" y="3311"/>
              <a:ext cx="5668" cy="309"/>
              <a:chOff x="0" y="3575"/>
              <a:chExt cx="5668" cy="309"/>
            </a:xfrm>
          </p:grpSpPr>
          <p:sp>
            <p:nvSpPr>
              <p:cNvPr id="65582" name="Line 259">
                <a:extLst>
                  <a:ext uri="{FF2B5EF4-FFF2-40B4-BE49-F238E27FC236}">
                    <a16:creationId xmlns:a16="http://schemas.microsoft.com/office/drawing/2014/main" id="{0B32A0D2-FBC1-083A-46D2-5D95BEED4760}"/>
                  </a:ext>
                </a:extLst>
              </p:cNvPr>
              <p:cNvSpPr>
                <a:spLocks noChangeShapeType="1"/>
              </p:cNvSpPr>
              <p:nvPr/>
            </p:nvSpPr>
            <p:spPr bwMode="auto">
              <a:xfrm>
                <a:off x="0" y="3726"/>
                <a:ext cx="4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3" name="Line 260">
                <a:extLst>
                  <a:ext uri="{FF2B5EF4-FFF2-40B4-BE49-F238E27FC236}">
                    <a16:creationId xmlns:a16="http://schemas.microsoft.com/office/drawing/2014/main" id="{D7CB8707-FB0F-883D-DA58-F0D28AA07073}"/>
                  </a:ext>
                </a:extLst>
              </p:cNvPr>
              <p:cNvSpPr>
                <a:spLocks noChangeShapeType="1"/>
              </p:cNvSpPr>
              <p:nvPr/>
            </p:nvSpPr>
            <p:spPr bwMode="auto">
              <a:xfrm>
                <a:off x="456" y="3726"/>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4" name="Line 261">
                <a:extLst>
                  <a:ext uri="{FF2B5EF4-FFF2-40B4-BE49-F238E27FC236}">
                    <a16:creationId xmlns:a16="http://schemas.microsoft.com/office/drawing/2014/main" id="{D9C8FE80-350F-4A7E-1A05-0294BD0D7A66}"/>
                  </a:ext>
                </a:extLst>
              </p:cNvPr>
              <p:cNvSpPr>
                <a:spLocks noChangeShapeType="1"/>
              </p:cNvSpPr>
              <p:nvPr/>
            </p:nvSpPr>
            <p:spPr bwMode="auto">
              <a:xfrm>
                <a:off x="456" y="3876"/>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5" name="Line 262">
                <a:extLst>
                  <a:ext uri="{FF2B5EF4-FFF2-40B4-BE49-F238E27FC236}">
                    <a16:creationId xmlns:a16="http://schemas.microsoft.com/office/drawing/2014/main" id="{7E12A6FA-8D8E-0223-9C9D-227D5CAFBBDC}"/>
                  </a:ext>
                </a:extLst>
              </p:cNvPr>
              <p:cNvSpPr>
                <a:spLocks noChangeShapeType="1"/>
              </p:cNvSpPr>
              <p:nvPr/>
            </p:nvSpPr>
            <p:spPr bwMode="auto">
              <a:xfrm flipV="1">
                <a:off x="912" y="3732"/>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6" name="Line 263">
                <a:extLst>
                  <a:ext uri="{FF2B5EF4-FFF2-40B4-BE49-F238E27FC236}">
                    <a16:creationId xmlns:a16="http://schemas.microsoft.com/office/drawing/2014/main" id="{1EC07CED-39AC-B8B4-32D4-E335B9581A93}"/>
                  </a:ext>
                </a:extLst>
              </p:cNvPr>
              <p:cNvSpPr>
                <a:spLocks noChangeShapeType="1"/>
              </p:cNvSpPr>
              <p:nvPr/>
            </p:nvSpPr>
            <p:spPr bwMode="auto">
              <a:xfrm>
                <a:off x="916" y="3730"/>
                <a:ext cx="5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7" name="Line 264">
                <a:extLst>
                  <a:ext uri="{FF2B5EF4-FFF2-40B4-BE49-F238E27FC236}">
                    <a16:creationId xmlns:a16="http://schemas.microsoft.com/office/drawing/2014/main" id="{8918DD3F-8EC6-80A4-5379-679DCF3B0505}"/>
                  </a:ext>
                </a:extLst>
              </p:cNvPr>
              <p:cNvSpPr>
                <a:spLocks noChangeShapeType="1"/>
              </p:cNvSpPr>
              <p:nvPr/>
            </p:nvSpPr>
            <p:spPr bwMode="auto">
              <a:xfrm>
                <a:off x="1426"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8" name="Line 265">
                <a:extLst>
                  <a:ext uri="{FF2B5EF4-FFF2-40B4-BE49-F238E27FC236}">
                    <a16:creationId xmlns:a16="http://schemas.microsoft.com/office/drawing/2014/main" id="{DBDB23CD-7540-C0EE-6019-4B1E46146BBD}"/>
                  </a:ext>
                </a:extLst>
              </p:cNvPr>
              <p:cNvSpPr>
                <a:spLocks noChangeShapeType="1"/>
              </p:cNvSpPr>
              <p:nvPr/>
            </p:nvSpPr>
            <p:spPr bwMode="auto">
              <a:xfrm>
                <a:off x="1426" y="3880"/>
                <a:ext cx="4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89" name="Line 266">
                <a:extLst>
                  <a:ext uri="{FF2B5EF4-FFF2-40B4-BE49-F238E27FC236}">
                    <a16:creationId xmlns:a16="http://schemas.microsoft.com/office/drawing/2014/main" id="{6AE1F234-81C4-D8DF-E038-7554BA470F74}"/>
                  </a:ext>
                </a:extLst>
              </p:cNvPr>
              <p:cNvSpPr>
                <a:spLocks noChangeShapeType="1"/>
              </p:cNvSpPr>
              <p:nvPr/>
            </p:nvSpPr>
            <p:spPr bwMode="auto">
              <a:xfrm flipV="1">
                <a:off x="1882" y="373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0" name="Line 267">
                <a:extLst>
                  <a:ext uri="{FF2B5EF4-FFF2-40B4-BE49-F238E27FC236}">
                    <a16:creationId xmlns:a16="http://schemas.microsoft.com/office/drawing/2014/main" id="{2578D6AD-31D7-EEE2-ADBD-464C333D7BDF}"/>
                  </a:ext>
                </a:extLst>
              </p:cNvPr>
              <p:cNvSpPr>
                <a:spLocks noChangeShapeType="1"/>
              </p:cNvSpPr>
              <p:nvPr/>
            </p:nvSpPr>
            <p:spPr bwMode="auto">
              <a:xfrm>
                <a:off x="1882" y="3730"/>
                <a:ext cx="4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1" name="Line 268">
                <a:extLst>
                  <a:ext uri="{FF2B5EF4-FFF2-40B4-BE49-F238E27FC236}">
                    <a16:creationId xmlns:a16="http://schemas.microsoft.com/office/drawing/2014/main" id="{E35F6A60-258E-2EAF-5DF8-1992CDE33382}"/>
                  </a:ext>
                </a:extLst>
              </p:cNvPr>
              <p:cNvSpPr>
                <a:spLocks noChangeShapeType="1"/>
              </p:cNvSpPr>
              <p:nvPr/>
            </p:nvSpPr>
            <p:spPr bwMode="auto">
              <a:xfrm>
                <a:off x="2356"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2" name="Line 269">
                <a:extLst>
                  <a:ext uri="{FF2B5EF4-FFF2-40B4-BE49-F238E27FC236}">
                    <a16:creationId xmlns:a16="http://schemas.microsoft.com/office/drawing/2014/main" id="{C0AA1D03-24AD-8F12-0A6B-220BC51D610A}"/>
                  </a:ext>
                </a:extLst>
              </p:cNvPr>
              <p:cNvSpPr>
                <a:spLocks noChangeShapeType="1"/>
              </p:cNvSpPr>
              <p:nvPr/>
            </p:nvSpPr>
            <p:spPr bwMode="auto">
              <a:xfrm>
                <a:off x="2356" y="3880"/>
                <a:ext cx="4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3" name="Line 270">
                <a:extLst>
                  <a:ext uri="{FF2B5EF4-FFF2-40B4-BE49-F238E27FC236}">
                    <a16:creationId xmlns:a16="http://schemas.microsoft.com/office/drawing/2014/main" id="{034C16D8-E0E5-0647-8252-5B7AB81834F6}"/>
                  </a:ext>
                </a:extLst>
              </p:cNvPr>
              <p:cNvSpPr>
                <a:spLocks noChangeShapeType="1"/>
              </p:cNvSpPr>
              <p:nvPr/>
            </p:nvSpPr>
            <p:spPr bwMode="auto">
              <a:xfrm flipV="1">
                <a:off x="2812" y="3732"/>
                <a:ext cx="0" cy="1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4" name="Line 271">
                <a:extLst>
                  <a:ext uri="{FF2B5EF4-FFF2-40B4-BE49-F238E27FC236}">
                    <a16:creationId xmlns:a16="http://schemas.microsoft.com/office/drawing/2014/main" id="{3D95FE39-1CF9-89F9-9B3D-290A356C3A7B}"/>
                  </a:ext>
                </a:extLst>
              </p:cNvPr>
              <p:cNvSpPr>
                <a:spLocks noChangeShapeType="1"/>
              </p:cNvSpPr>
              <p:nvPr/>
            </p:nvSpPr>
            <p:spPr bwMode="auto">
              <a:xfrm>
                <a:off x="2816" y="3730"/>
                <a:ext cx="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5" name="Line 272">
                <a:extLst>
                  <a:ext uri="{FF2B5EF4-FFF2-40B4-BE49-F238E27FC236}">
                    <a16:creationId xmlns:a16="http://schemas.microsoft.com/office/drawing/2014/main" id="{67BED170-159E-82B5-17F6-154A67FC83DE}"/>
                  </a:ext>
                </a:extLst>
              </p:cNvPr>
              <p:cNvSpPr>
                <a:spLocks noChangeShapeType="1"/>
              </p:cNvSpPr>
              <p:nvPr/>
            </p:nvSpPr>
            <p:spPr bwMode="auto">
              <a:xfrm>
                <a:off x="3316"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6" name="Line 273">
                <a:extLst>
                  <a:ext uri="{FF2B5EF4-FFF2-40B4-BE49-F238E27FC236}">
                    <a16:creationId xmlns:a16="http://schemas.microsoft.com/office/drawing/2014/main" id="{7E8C1ECF-2331-4FAC-D677-58B64B34CE1B}"/>
                  </a:ext>
                </a:extLst>
              </p:cNvPr>
              <p:cNvSpPr>
                <a:spLocks noChangeShapeType="1"/>
              </p:cNvSpPr>
              <p:nvPr/>
            </p:nvSpPr>
            <p:spPr bwMode="auto">
              <a:xfrm>
                <a:off x="3316" y="3880"/>
                <a:ext cx="4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7" name="Line 274">
                <a:extLst>
                  <a:ext uri="{FF2B5EF4-FFF2-40B4-BE49-F238E27FC236}">
                    <a16:creationId xmlns:a16="http://schemas.microsoft.com/office/drawing/2014/main" id="{DF4C7885-EC69-B723-55F4-3DB8A66FB280}"/>
                  </a:ext>
                </a:extLst>
              </p:cNvPr>
              <p:cNvSpPr>
                <a:spLocks noChangeShapeType="1"/>
              </p:cNvSpPr>
              <p:nvPr/>
            </p:nvSpPr>
            <p:spPr bwMode="auto">
              <a:xfrm flipV="1">
                <a:off x="3772" y="37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8" name="Line 275">
                <a:extLst>
                  <a:ext uri="{FF2B5EF4-FFF2-40B4-BE49-F238E27FC236}">
                    <a16:creationId xmlns:a16="http://schemas.microsoft.com/office/drawing/2014/main" id="{B2C213C1-D38C-6502-473E-525AD091D321}"/>
                  </a:ext>
                </a:extLst>
              </p:cNvPr>
              <p:cNvSpPr>
                <a:spLocks noChangeShapeType="1"/>
              </p:cNvSpPr>
              <p:nvPr/>
            </p:nvSpPr>
            <p:spPr bwMode="auto">
              <a:xfrm>
                <a:off x="3776" y="3730"/>
                <a:ext cx="48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599" name="Line 276">
                <a:extLst>
                  <a:ext uri="{FF2B5EF4-FFF2-40B4-BE49-F238E27FC236}">
                    <a16:creationId xmlns:a16="http://schemas.microsoft.com/office/drawing/2014/main" id="{46CE8138-58B5-5BDA-4E21-F37DF92D2483}"/>
                  </a:ext>
                </a:extLst>
              </p:cNvPr>
              <p:cNvSpPr>
                <a:spLocks noChangeShapeType="1"/>
              </p:cNvSpPr>
              <p:nvPr/>
            </p:nvSpPr>
            <p:spPr bwMode="auto">
              <a:xfrm>
                <a:off x="4258" y="3730"/>
                <a:ext cx="0" cy="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600" name="Line 277">
                <a:extLst>
                  <a:ext uri="{FF2B5EF4-FFF2-40B4-BE49-F238E27FC236}">
                    <a16:creationId xmlns:a16="http://schemas.microsoft.com/office/drawing/2014/main" id="{A4D15944-A817-0AFD-6BF5-851B681A71E6}"/>
                  </a:ext>
                </a:extLst>
              </p:cNvPr>
              <p:cNvSpPr>
                <a:spLocks noChangeShapeType="1"/>
              </p:cNvSpPr>
              <p:nvPr/>
            </p:nvSpPr>
            <p:spPr bwMode="auto">
              <a:xfrm>
                <a:off x="4258" y="3880"/>
                <a:ext cx="4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601" name="Line 278">
                <a:extLst>
                  <a:ext uri="{FF2B5EF4-FFF2-40B4-BE49-F238E27FC236}">
                    <a16:creationId xmlns:a16="http://schemas.microsoft.com/office/drawing/2014/main" id="{29196D4B-ABAB-F686-C6E1-A7A052CD0518}"/>
                  </a:ext>
                </a:extLst>
              </p:cNvPr>
              <p:cNvSpPr>
                <a:spLocks noChangeShapeType="1"/>
              </p:cNvSpPr>
              <p:nvPr/>
            </p:nvSpPr>
            <p:spPr bwMode="auto">
              <a:xfrm flipV="1">
                <a:off x="4714" y="373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602" name="Line 279">
                <a:extLst>
                  <a:ext uri="{FF2B5EF4-FFF2-40B4-BE49-F238E27FC236}">
                    <a16:creationId xmlns:a16="http://schemas.microsoft.com/office/drawing/2014/main" id="{FE1DFC4D-C056-3FE2-7728-566EC0B882E0}"/>
                  </a:ext>
                </a:extLst>
              </p:cNvPr>
              <p:cNvSpPr>
                <a:spLocks noChangeShapeType="1"/>
              </p:cNvSpPr>
              <p:nvPr/>
            </p:nvSpPr>
            <p:spPr bwMode="auto">
              <a:xfrm>
                <a:off x="4716" y="3730"/>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65603" name="Rectangle 280">
                <a:extLst>
                  <a:ext uri="{FF2B5EF4-FFF2-40B4-BE49-F238E27FC236}">
                    <a16:creationId xmlns:a16="http://schemas.microsoft.com/office/drawing/2014/main" id="{7652B298-51D2-C637-6674-781B5EE2B289}"/>
                  </a:ext>
                </a:extLst>
              </p:cNvPr>
              <p:cNvSpPr>
                <a:spLocks noChangeArrowheads="1"/>
              </p:cNvSpPr>
              <p:nvPr/>
            </p:nvSpPr>
            <p:spPr bwMode="auto">
              <a:xfrm>
                <a:off x="5333" y="3575"/>
                <a:ext cx="81" cy="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2">
            <a:extLst>
              <a:ext uri="{FF2B5EF4-FFF2-40B4-BE49-F238E27FC236}">
                <a16:creationId xmlns:a16="http://schemas.microsoft.com/office/drawing/2014/main" id="{75F4CF05-D9B0-E2E4-6AC2-44142CD965B7}"/>
              </a:ext>
            </a:extLst>
          </p:cNvPr>
          <p:cNvSpPr>
            <a:spLocks noChangeShapeType="1"/>
          </p:cNvSpPr>
          <p:nvPr/>
        </p:nvSpPr>
        <p:spPr bwMode="gray">
          <a:xfrm>
            <a:off x="7177088" y="5053013"/>
            <a:ext cx="8509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86" name="Line 3">
            <a:extLst>
              <a:ext uri="{FF2B5EF4-FFF2-40B4-BE49-F238E27FC236}">
                <a16:creationId xmlns:a16="http://schemas.microsoft.com/office/drawing/2014/main" id="{B5DB546B-22DD-AE1E-90AE-DDB2AEF9FE63}"/>
              </a:ext>
            </a:extLst>
          </p:cNvPr>
          <p:cNvSpPr>
            <a:spLocks noChangeShapeType="1"/>
          </p:cNvSpPr>
          <p:nvPr/>
        </p:nvSpPr>
        <p:spPr bwMode="gray">
          <a:xfrm>
            <a:off x="8261350" y="5053013"/>
            <a:ext cx="7239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87" name="Freeform 4">
            <a:extLst>
              <a:ext uri="{FF2B5EF4-FFF2-40B4-BE49-F238E27FC236}">
                <a16:creationId xmlns:a16="http://schemas.microsoft.com/office/drawing/2014/main" id="{D135BEAA-51E3-30F6-2F99-C5819D636447}"/>
              </a:ext>
            </a:extLst>
          </p:cNvPr>
          <p:cNvSpPr>
            <a:spLocks/>
          </p:cNvSpPr>
          <p:nvPr/>
        </p:nvSpPr>
        <p:spPr bwMode="auto">
          <a:xfrm>
            <a:off x="7839075" y="5037138"/>
            <a:ext cx="811213" cy="333375"/>
          </a:xfrm>
          <a:custGeom>
            <a:avLst/>
            <a:gdLst>
              <a:gd name="T0" fmla="*/ 2147483647 w 360"/>
              <a:gd name="T1" fmla="*/ 2147483647 h 148"/>
              <a:gd name="T2" fmla="*/ 0 w 360"/>
              <a:gd name="T3" fmla="*/ 2147483647 h 148"/>
              <a:gd name="T4" fmla="*/ 0 w 360"/>
              <a:gd name="T5" fmla="*/ 0 h 148"/>
              <a:gd name="T6" fmla="*/ 2147483647 w 360"/>
              <a:gd name="T7" fmla="*/ 0 h 148"/>
              <a:gd name="T8" fmla="*/ 2147483647 w 360"/>
              <a:gd name="T9" fmla="*/ 2147483647 h 148"/>
              <a:gd name="T10" fmla="*/ 2147483647 w 360"/>
              <a:gd name="T11" fmla="*/ 2147483647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lIns="130046" tIns="65023" rIns="130046" bIns="65023"/>
          <a:lstStyle/>
          <a:p>
            <a:endParaRPr lang="nb-NO"/>
          </a:p>
        </p:txBody>
      </p:sp>
      <p:sp>
        <p:nvSpPr>
          <p:cNvPr id="67588" name="Freeform 5">
            <a:extLst>
              <a:ext uri="{FF2B5EF4-FFF2-40B4-BE49-F238E27FC236}">
                <a16:creationId xmlns:a16="http://schemas.microsoft.com/office/drawing/2014/main" id="{FCAC660F-A7DC-A53A-E835-0343FC608FB1}"/>
              </a:ext>
            </a:extLst>
          </p:cNvPr>
          <p:cNvSpPr>
            <a:spLocks/>
          </p:cNvSpPr>
          <p:nvPr/>
        </p:nvSpPr>
        <p:spPr bwMode="auto">
          <a:xfrm>
            <a:off x="7680325" y="4851400"/>
            <a:ext cx="811213" cy="334963"/>
          </a:xfrm>
          <a:custGeom>
            <a:avLst/>
            <a:gdLst>
              <a:gd name="T0" fmla="*/ 2147483647 w 360"/>
              <a:gd name="T1" fmla="*/ 2147483647 h 148"/>
              <a:gd name="T2" fmla="*/ 0 w 360"/>
              <a:gd name="T3" fmla="*/ 2147483647 h 148"/>
              <a:gd name="T4" fmla="*/ 0 w 360"/>
              <a:gd name="T5" fmla="*/ 0 h 148"/>
              <a:gd name="T6" fmla="*/ 2147483647 w 360"/>
              <a:gd name="T7" fmla="*/ 0 h 148"/>
              <a:gd name="T8" fmla="*/ 2147483647 w 360"/>
              <a:gd name="T9" fmla="*/ 2147483647 h 148"/>
              <a:gd name="T10" fmla="*/ 2147483647 w 360"/>
              <a:gd name="T11" fmla="*/ 2147483647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lIns="130046" tIns="65023" rIns="130046" bIns="65023"/>
          <a:lstStyle/>
          <a:p>
            <a:endParaRPr lang="nb-NO"/>
          </a:p>
        </p:txBody>
      </p:sp>
      <p:grpSp>
        <p:nvGrpSpPr>
          <p:cNvPr id="67589" name="Group 6">
            <a:extLst>
              <a:ext uri="{FF2B5EF4-FFF2-40B4-BE49-F238E27FC236}">
                <a16:creationId xmlns:a16="http://schemas.microsoft.com/office/drawing/2014/main" id="{BC395385-7BA4-B064-913A-8BC7B82584AD}"/>
              </a:ext>
            </a:extLst>
          </p:cNvPr>
          <p:cNvGrpSpPr>
            <a:grpSpLocks noChangeAspect="1"/>
          </p:cNvGrpSpPr>
          <p:nvPr/>
        </p:nvGrpSpPr>
        <p:grpSpPr bwMode="auto">
          <a:xfrm>
            <a:off x="6278563" y="5461000"/>
            <a:ext cx="896937" cy="688975"/>
            <a:chOff x="2600" y="939"/>
            <a:chExt cx="486" cy="374"/>
          </a:xfrm>
        </p:grpSpPr>
        <p:sp>
          <p:nvSpPr>
            <p:cNvPr id="67664" name="Rectangle 7">
              <a:extLst>
                <a:ext uri="{FF2B5EF4-FFF2-40B4-BE49-F238E27FC236}">
                  <a16:creationId xmlns:a16="http://schemas.microsoft.com/office/drawing/2014/main" id="{24B22885-C1A6-3E7C-7596-3D6F3A2B4CB0}"/>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65" name="Rectangle 8">
              <a:extLst>
                <a:ext uri="{FF2B5EF4-FFF2-40B4-BE49-F238E27FC236}">
                  <a16:creationId xmlns:a16="http://schemas.microsoft.com/office/drawing/2014/main" id="{0C3C9370-CC1B-682F-1659-6C95845D2B33}"/>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66" name="Rectangle 9">
              <a:extLst>
                <a:ext uri="{FF2B5EF4-FFF2-40B4-BE49-F238E27FC236}">
                  <a16:creationId xmlns:a16="http://schemas.microsoft.com/office/drawing/2014/main" id="{6CBE5D6B-B8B0-55EE-F606-73D56A6DBF0D}"/>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Weld+Assy</a:t>
              </a:r>
            </a:p>
          </p:txBody>
        </p:sp>
      </p:grpSp>
      <p:sp>
        <p:nvSpPr>
          <p:cNvPr id="67590" name="Line 10">
            <a:extLst>
              <a:ext uri="{FF2B5EF4-FFF2-40B4-BE49-F238E27FC236}">
                <a16:creationId xmlns:a16="http://schemas.microsoft.com/office/drawing/2014/main" id="{8AC9D411-0526-93BE-2B89-DE39EDB3BCB1}"/>
              </a:ext>
            </a:extLst>
          </p:cNvPr>
          <p:cNvSpPr>
            <a:spLocks noChangeShapeType="1"/>
          </p:cNvSpPr>
          <p:nvPr/>
        </p:nvSpPr>
        <p:spPr bwMode="gray">
          <a:xfrm>
            <a:off x="6359525" y="5675313"/>
            <a:ext cx="74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1" name="Line 11">
            <a:extLst>
              <a:ext uri="{FF2B5EF4-FFF2-40B4-BE49-F238E27FC236}">
                <a16:creationId xmlns:a16="http://schemas.microsoft.com/office/drawing/2014/main" id="{56D53006-EAFC-72D7-93B6-83F1ADE74D42}"/>
              </a:ext>
            </a:extLst>
          </p:cNvPr>
          <p:cNvSpPr>
            <a:spLocks noChangeShapeType="1"/>
          </p:cNvSpPr>
          <p:nvPr/>
        </p:nvSpPr>
        <p:spPr bwMode="gray">
          <a:xfrm flipV="1">
            <a:off x="6359525"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2" name="Line 12">
            <a:extLst>
              <a:ext uri="{FF2B5EF4-FFF2-40B4-BE49-F238E27FC236}">
                <a16:creationId xmlns:a16="http://schemas.microsoft.com/office/drawing/2014/main" id="{4F081C74-A4D0-56F5-5A22-9DFDE33A4816}"/>
              </a:ext>
            </a:extLst>
          </p:cNvPr>
          <p:cNvSpPr>
            <a:spLocks noChangeShapeType="1"/>
          </p:cNvSpPr>
          <p:nvPr/>
        </p:nvSpPr>
        <p:spPr bwMode="gray">
          <a:xfrm>
            <a:off x="7105650"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3" name="Line 13">
            <a:extLst>
              <a:ext uri="{FF2B5EF4-FFF2-40B4-BE49-F238E27FC236}">
                <a16:creationId xmlns:a16="http://schemas.microsoft.com/office/drawing/2014/main" id="{BED75782-4CE2-18F9-8074-B8CA4CA5837C}"/>
              </a:ext>
            </a:extLst>
          </p:cNvPr>
          <p:cNvSpPr>
            <a:spLocks noChangeShapeType="1"/>
          </p:cNvSpPr>
          <p:nvPr/>
        </p:nvSpPr>
        <p:spPr bwMode="gray">
          <a:xfrm>
            <a:off x="6511925" y="5789613"/>
            <a:ext cx="44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4" name="Line 14">
            <a:extLst>
              <a:ext uri="{FF2B5EF4-FFF2-40B4-BE49-F238E27FC236}">
                <a16:creationId xmlns:a16="http://schemas.microsoft.com/office/drawing/2014/main" id="{4FE7CC27-D5D8-80FF-DCE0-E0D7781327CC}"/>
              </a:ext>
            </a:extLst>
          </p:cNvPr>
          <p:cNvSpPr>
            <a:spLocks noChangeShapeType="1"/>
          </p:cNvSpPr>
          <p:nvPr/>
        </p:nvSpPr>
        <p:spPr bwMode="gray">
          <a:xfrm>
            <a:off x="65119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5" name="Line 15">
            <a:extLst>
              <a:ext uri="{FF2B5EF4-FFF2-40B4-BE49-F238E27FC236}">
                <a16:creationId xmlns:a16="http://schemas.microsoft.com/office/drawing/2014/main" id="{0FAE0A96-1F3D-1808-D0ED-E8FAF1DDC3D4}"/>
              </a:ext>
            </a:extLst>
          </p:cNvPr>
          <p:cNvSpPr>
            <a:spLocks noChangeShapeType="1"/>
          </p:cNvSpPr>
          <p:nvPr/>
        </p:nvSpPr>
        <p:spPr bwMode="gray">
          <a:xfrm>
            <a:off x="6359525" y="6073775"/>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6" name="Line 16">
            <a:extLst>
              <a:ext uri="{FF2B5EF4-FFF2-40B4-BE49-F238E27FC236}">
                <a16:creationId xmlns:a16="http://schemas.microsoft.com/office/drawing/2014/main" id="{B6827EFA-F7B9-1687-6B8B-94BBAA9BD736}"/>
              </a:ext>
            </a:extLst>
          </p:cNvPr>
          <p:cNvSpPr>
            <a:spLocks noChangeShapeType="1"/>
          </p:cNvSpPr>
          <p:nvPr/>
        </p:nvSpPr>
        <p:spPr bwMode="gray">
          <a:xfrm>
            <a:off x="6956425" y="6073775"/>
            <a:ext cx="14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597" name="Line 17">
            <a:extLst>
              <a:ext uri="{FF2B5EF4-FFF2-40B4-BE49-F238E27FC236}">
                <a16:creationId xmlns:a16="http://schemas.microsoft.com/office/drawing/2014/main" id="{6AC6DB46-7189-0DD8-71FA-617A42FD7EAD}"/>
              </a:ext>
            </a:extLst>
          </p:cNvPr>
          <p:cNvSpPr>
            <a:spLocks noChangeShapeType="1"/>
          </p:cNvSpPr>
          <p:nvPr/>
        </p:nvSpPr>
        <p:spPr bwMode="gray">
          <a:xfrm>
            <a:off x="69564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67598" name="Group 18">
            <a:extLst>
              <a:ext uri="{FF2B5EF4-FFF2-40B4-BE49-F238E27FC236}">
                <a16:creationId xmlns:a16="http://schemas.microsoft.com/office/drawing/2014/main" id="{E8B7B09B-0424-EA6B-97FE-2B6323DD9EFA}"/>
              </a:ext>
            </a:extLst>
          </p:cNvPr>
          <p:cNvGrpSpPr>
            <a:grpSpLocks/>
          </p:cNvGrpSpPr>
          <p:nvPr/>
        </p:nvGrpSpPr>
        <p:grpSpPr bwMode="auto">
          <a:xfrm rot="10800000">
            <a:off x="6657975" y="5816600"/>
            <a:ext cx="153988" cy="90488"/>
            <a:chOff x="1968" y="78"/>
            <a:chExt cx="193" cy="162"/>
          </a:xfrm>
        </p:grpSpPr>
        <p:sp>
          <p:nvSpPr>
            <p:cNvPr id="67662" name="Arc 19">
              <a:extLst>
                <a:ext uri="{FF2B5EF4-FFF2-40B4-BE49-F238E27FC236}">
                  <a16:creationId xmlns:a16="http://schemas.microsoft.com/office/drawing/2014/main" id="{BCDA8F1A-3979-4FF3-7180-993A545C2CC2}"/>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lIns="93296" tIns="46648" rIns="93296" bIns="46648" anchor="ctr"/>
            <a:lstStyle/>
            <a:p>
              <a:endParaRPr lang="nb-NO"/>
            </a:p>
          </p:txBody>
        </p:sp>
        <p:sp>
          <p:nvSpPr>
            <p:cNvPr id="67663" name="Oval 20">
              <a:extLst>
                <a:ext uri="{FF2B5EF4-FFF2-40B4-BE49-F238E27FC236}">
                  <a16:creationId xmlns:a16="http://schemas.microsoft.com/office/drawing/2014/main" id="{E09D0A12-C2AB-2C26-AAE8-8A3B742DB95D}"/>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7599" name="Group 21">
            <a:extLst>
              <a:ext uri="{FF2B5EF4-FFF2-40B4-BE49-F238E27FC236}">
                <a16:creationId xmlns:a16="http://schemas.microsoft.com/office/drawing/2014/main" id="{72DD87DC-753F-DBAB-ABE4-F8D73D77C671}"/>
              </a:ext>
            </a:extLst>
          </p:cNvPr>
          <p:cNvGrpSpPr>
            <a:grpSpLocks/>
          </p:cNvGrpSpPr>
          <p:nvPr/>
        </p:nvGrpSpPr>
        <p:grpSpPr bwMode="auto">
          <a:xfrm rot="5400000">
            <a:off x="6539706" y="5928520"/>
            <a:ext cx="117475" cy="119062"/>
            <a:chOff x="1968" y="78"/>
            <a:chExt cx="193" cy="162"/>
          </a:xfrm>
        </p:grpSpPr>
        <p:sp>
          <p:nvSpPr>
            <p:cNvPr id="67660" name="Arc 22">
              <a:extLst>
                <a:ext uri="{FF2B5EF4-FFF2-40B4-BE49-F238E27FC236}">
                  <a16:creationId xmlns:a16="http://schemas.microsoft.com/office/drawing/2014/main" id="{ACF9A7E5-42EF-7A0C-5EEF-A3596E37BFCD}"/>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93296" tIns="46648" rIns="93296" bIns="46648" anchor="ctr"/>
            <a:lstStyle/>
            <a:p>
              <a:endParaRPr lang="nb-NO"/>
            </a:p>
          </p:txBody>
        </p:sp>
        <p:sp>
          <p:nvSpPr>
            <p:cNvPr id="67661" name="Oval 23">
              <a:extLst>
                <a:ext uri="{FF2B5EF4-FFF2-40B4-BE49-F238E27FC236}">
                  <a16:creationId xmlns:a16="http://schemas.microsoft.com/office/drawing/2014/main" id="{63E16ED6-DDB8-D78B-5913-DB993354471A}"/>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67600" name="Group 24">
            <a:extLst>
              <a:ext uri="{FF2B5EF4-FFF2-40B4-BE49-F238E27FC236}">
                <a16:creationId xmlns:a16="http://schemas.microsoft.com/office/drawing/2014/main" id="{D0137270-1200-0544-7703-DA0D6A4016B3}"/>
              </a:ext>
            </a:extLst>
          </p:cNvPr>
          <p:cNvGrpSpPr>
            <a:grpSpLocks/>
          </p:cNvGrpSpPr>
          <p:nvPr/>
        </p:nvGrpSpPr>
        <p:grpSpPr bwMode="auto">
          <a:xfrm rot="16200000" flipH="1">
            <a:off x="6807994" y="5901531"/>
            <a:ext cx="117475" cy="119063"/>
            <a:chOff x="1968" y="78"/>
            <a:chExt cx="193" cy="162"/>
          </a:xfrm>
        </p:grpSpPr>
        <p:sp>
          <p:nvSpPr>
            <p:cNvPr id="67658" name="Arc 25">
              <a:extLst>
                <a:ext uri="{FF2B5EF4-FFF2-40B4-BE49-F238E27FC236}">
                  <a16:creationId xmlns:a16="http://schemas.microsoft.com/office/drawing/2014/main" id="{F7D5E52E-7A9F-CBC2-4222-604B7CE732ED}"/>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93296" tIns="46648" rIns="93296" bIns="46648" anchor="ctr"/>
            <a:lstStyle/>
            <a:p>
              <a:endParaRPr lang="nb-NO"/>
            </a:p>
          </p:txBody>
        </p:sp>
        <p:sp>
          <p:nvSpPr>
            <p:cNvPr id="67659" name="Oval 26">
              <a:extLst>
                <a:ext uri="{FF2B5EF4-FFF2-40B4-BE49-F238E27FC236}">
                  <a16:creationId xmlns:a16="http://schemas.microsoft.com/office/drawing/2014/main" id="{E0B8F0E9-8E71-A598-6C77-8EBA3D577EF2}"/>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67601" name="Line 27">
            <a:extLst>
              <a:ext uri="{FF2B5EF4-FFF2-40B4-BE49-F238E27FC236}">
                <a16:creationId xmlns:a16="http://schemas.microsoft.com/office/drawing/2014/main" id="{2FD97402-5D8D-86D3-6B02-685735E0B198}"/>
              </a:ext>
            </a:extLst>
          </p:cNvPr>
          <p:cNvSpPr>
            <a:spLocks noChangeShapeType="1"/>
          </p:cNvSpPr>
          <p:nvPr/>
        </p:nvSpPr>
        <p:spPr bwMode="gray">
          <a:xfrm>
            <a:off x="8985250" y="5053013"/>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67602" name="Line 28">
            <a:extLst>
              <a:ext uri="{FF2B5EF4-FFF2-40B4-BE49-F238E27FC236}">
                <a16:creationId xmlns:a16="http://schemas.microsoft.com/office/drawing/2014/main" id="{3D3B9CF3-8DA5-3C2D-F078-9A87515F0B1C}"/>
              </a:ext>
            </a:extLst>
          </p:cNvPr>
          <p:cNvSpPr>
            <a:spLocks noChangeShapeType="1"/>
          </p:cNvSpPr>
          <p:nvPr/>
        </p:nvSpPr>
        <p:spPr bwMode="gray">
          <a:xfrm>
            <a:off x="7177088" y="5053013"/>
            <a:ext cx="0" cy="29527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104467" name="Rectangle 29">
            <a:extLst>
              <a:ext uri="{FF2B5EF4-FFF2-40B4-BE49-F238E27FC236}">
                <a16:creationId xmlns:a16="http://schemas.microsoft.com/office/drawing/2014/main" id="{E74B20BD-E91B-28AE-1FB8-29A87343A29C}"/>
              </a:ext>
            </a:extLst>
          </p:cNvPr>
          <p:cNvSpPr>
            <a:spLocks noGrp="1" noChangeArrowheads="1"/>
          </p:cNvSpPr>
          <p:nvPr>
            <p:ph type="title"/>
            <p:custDataLst>
              <p:tags r:id="rId1"/>
            </p:custDataLst>
          </p:nvPr>
        </p:nvSpPr>
        <p:spPr bwMode="gray">
          <a:xfrm>
            <a:off x="650875" y="395288"/>
            <a:ext cx="10294938" cy="3073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300">
                <a:latin typeface="Garamond" panose="02020404030301010803" pitchFamily="18" charset="0"/>
                <a:ea typeface="ＭＳ Ｐゴシック" panose="020B0600070205080204" pitchFamily="34" charset="-128"/>
              </a:rPr>
              <a:t>Førstegangsbilde på fremtidig tilstandskart som viser takt tid, sveis/monteringsstasjon, og ferdige varer til supermarked</a:t>
            </a:r>
          </a:p>
        </p:txBody>
      </p:sp>
      <p:grpSp>
        <p:nvGrpSpPr>
          <p:cNvPr id="67604" name="Group 30">
            <a:extLst>
              <a:ext uri="{FF2B5EF4-FFF2-40B4-BE49-F238E27FC236}">
                <a16:creationId xmlns:a16="http://schemas.microsoft.com/office/drawing/2014/main" id="{2BEA3C53-4671-36F1-1F20-10B995CB6191}"/>
              </a:ext>
            </a:extLst>
          </p:cNvPr>
          <p:cNvGrpSpPr>
            <a:grpSpLocks/>
          </p:cNvGrpSpPr>
          <p:nvPr/>
        </p:nvGrpSpPr>
        <p:grpSpPr bwMode="auto">
          <a:xfrm>
            <a:off x="11220450" y="2011363"/>
            <a:ext cx="869950" cy="725487"/>
            <a:chOff x="3251" y="859"/>
            <a:chExt cx="385" cy="321"/>
          </a:xfrm>
        </p:grpSpPr>
        <p:sp>
          <p:nvSpPr>
            <p:cNvPr id="67656" name="Freeform 31">
              <a:extLst>
                <a:ext uri="{FF2B5EF4-FFF2-40B4-BE49-F238E27FC236}">
                  <a16:creationId xmlns:a16="http://schemas.microsoft.com/office/drawing/2014/main" id="{6F6B1CB4-AF33-42B2-E66B-AD03AB8425E5}"/>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657" name="Rectangle 32">
              <a:extLst>
                <a:ext uri="{FF2B5EF4-FFF2-40B4-BE49-F238E27FC236}">
                  <a16:creationId xmlns:a16="http://schemas.microsoft.com/office/drawing/2014/main" id="{332700D4-BC98-5BC6-5393-1DB4376213DF}"/>
                </a:ext>
              </a:extLst>
            </p:cNvPr>
            <p:cNvSpPr>
              <a:spLocks noChangeAspect="1" noChangeArrowheads="1"/>
            </p:cNvSpPr>
            <p:nvPr/>
          </p:nvSpPr>
          <p:spPr bwMode="auto">
            <a:xfrm>
              <a:off x="3320" y="981"/>
              <a:ext cx="182"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solidFill>
                    <a:srgbClr val="000000"/>
                  </a:solidFill>
                </a:rPr>
                <a:t>Kunder</a:t>
              </a:r>
              <a:endParaRPr lang="en-GB" altLang="nb-NO" sz="1100"/>
            </a:p>
          </p:txBody>
        </p:sp>
      </p:grpSp>
      <p:grpSp>
        <p:nvGrpSpPr>
          <p:cNvPr id="67605" name="Group 33">
            <a:extLst>
              <a:ext uri="{FF2B5EF4-FFF2-40B4-BE49-F238E27FC236}">
                <a16:creationId xmlns:a16="http://schemas.microsoft.com/office/drawing/2014/main" id="{57A7E15B-4AFC-8D34-5EFF-B7518101DF26}"/>
              </a:ext>
            </a:extLst>
          </p:cNvPr>
          <p:cNvGrpSpPr>
            <a:grpSpLocks noChangeAspect="1"/>
          </p:cNvGrpSpPr>
          <p:nvPr/>
        </p:nvGrpSpPr>
        <p:grpSpPr bwMode="auto">
          <a:xfrm>
            <a:off x="8880475" y="5359400"/>
            <a:ext cx="307975" cy="687388"/>
            <a:chOff x="4429" y="1747"/>
            <a:chExt cx="156" cy="349"/>
          </a:xfrm>
        </p:grpSpPr>
        <p:sp>
          <p:nvSpPr>
            <p:cNvPr id="67650" name="Line 34">
              <a:extLst>
                <a:ext uri="{FF2B5EF4-FFF2-40B4-BE49-F238E27FC236}">
                  <a16:creationId xmlns:a16="http://schemas.microsoft.com/office/drawing/2014/main" id="{EF4C0F45-BAB6-36D1-181E-9E29F96E6701}"/>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51" name="Line 35">
              <a:extLst>
                <a:ext uri="{FF2B5EF4-FFF2-40B4-BE49-F238E27FC236}">
                  <a16:creationId xmlns:a16="http://schemas.microsoft.com/office/drawing/2014/main" id="{4270ED85-96E2-D98C-2AF2-2E33671BA70D}"/>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52" name="Line 36">
              <a:extLst>
                <a:ext uri="{FF2B5EF4-FFF2-40B4-BE49-F238E27FC236}">
                  <a16:creationId xmlns:a16="http://schemas.microsoft.com/office/drawing/2014/main" id="{1C0F8AF5-020A-C668-1A04-EF1A4FAA518C}"/>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53" name="Line 37">
              <a:extLst>
                <a:ext uri="{FF2B5EF4-FFF2-40B4-BE49-F238E27FC236}">
                  <a16:creationId xmlns:a16="http://schemas.microsoft.com/office/drawing/2014/main" id="{59069959-2BC8-8A6B-B738-97CF31510896}"/>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54" name="Line 38">
              <a:extLst>
                <a:ext uri="{FF2B5EF4-FFF2-40B4-BE49-F238E27FC236}">
                  <a16:creationId xmlns:a16="http://schemas.microsoft.com/office/drawing/2014/main" id="{8F9BD277-12A2-AA63-3768-B2F215E517C9}"/>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55" name="Line 39">
              <a:extLst>
                <a:ext uri="{FF2B5EF4-FFF2-40B4-BE49-F238E27FC236}">
                  <a16:creationId xmlns:a16="http://schemas.microsoft.com/office/drawing/2014/main" id="{F54E6282-088D-DE3E-359D-4536A0F4CF74}"/>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67606" name="Group 40">
            <a:extLst>
              <a:ext uri="{FF2B5EF4-FFF2-40B4-BE49-F238E27FC236}">
                <a16:creationId xmlns:a16="http://schemas.microsoft.com/office/drawing/2014/main" id="{66BE2854-D5BB-62B8-193C-0EED4FD127FD}"/>
              </a:ext>
            </a:extLst>
          </p:cNvPr>
          <p:cNvGrpSpPr>
            <a:grpSpLocks/>
          </p:cNvGrpSpPr>
          <p:nvPr/>
        </p:nvGrpSpPr>
        <p:grpSpPr bwMode="auto">
          <a:xfrm>
            <a:off x="11107738" y="2859088"/>
            <a:ext cx="1111250" cy="904875"/>
            <a:chOff x="5054" y="1359"/>
            <a:chExt cx="492" cy="401"/>
          </a:xfrm>
        </p:grpSpPr>
        <p:sp>
          <p:nvSpPr>
            <p:cNvPr id="67643" name="Rectangle 41">
              <a:extLst>
                <a:ext uri="{FF2B5EF4-FFF2-40B4-BE49-F238E27FC236}">
                  <a16:creationId xmlns:a16="http://schemas.microsoft.com/office/drawing/2014/main" id="{F40BF9FB-F627-2929-8928-279C5B762773}"/>
                </a:ext>
              </a:extLst>
            </p:cNvPr>
            <p:cNvSpPr>
              <a:spLocks noChangeArrowheads="1"/>
            </p:cNvSpPr>
            <p:nvPr/>
          </p:nvSpPr>
          <p:spPr bwMode="auto">
            <a:xfrm>
              <a:off x="5054" y="142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Box = 20 deler</a:t>
              </a:r>
            </a:p>
          </p:txBody>
        </p:sp>
        <p:sp>
          <p:nvSpPr>
            <p:cNvPr id="67644" name="Rectangle 42">
              <a:extLst>
                <a:ext uri="{FF2B5EF4-FFF2-40B4-BE49-F238E27FC236}">
                  <a16:creationId xmlns:a16="http://schemas.microsoft.com/office/drawing/2014/main" id="{99704654-5FA2-1654-E826-9BA83ED0C19D}"/>
                </a:ext>
              </a:extLst>
            </p:cNvPr>
            <p:cNvSpPr>
              <a:spLocks noChangeArrowheads="1"/>
            </p:cNvSpPr>
            <p:nvPr/>
          </p:nvSpPr>
          <p:spPr bwMode="auto">
            <a:xfrm>
              <a:off x="5054" y="149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2 skift</a:t>
              </a:r>
            </a:p>
          </p:txBody>
        </p:sp>
        <p:sp>
          <p:nvSpPr>
            <p:cNvPr id="67645" name="Rectangle 43">
              <a:extLst>
                <a:ext uri="{FF2B5EF4-FFF2-40B4-BE49-F238E27FC236}">
                  <a16:creationId xmlns:a16="http://schemas.microsoft.com/office/drawing/2014/main" id="{06E00A20-7D2A-9C18-3679-9733FA7163DF}"/>
                </a:ext>
              </a:extLst>
            </p:cNvPr>
            <p:cNvSpPr>
              <a:spLocks noChangeArrowheads="1"/>
            </p:cNvSpPr>
            <p:nvPr/>
          </p:nvSpPr>
          <p:spPr bwMode="auto">
            <a:xfrm>
              <a:off x="5054" y="156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46" name="Rectangle 44">
              <a:extLst>
                <a:ext uri="{FF2B5EF4-FFF2-40B4-BE49-F238E27FC236}">
                  <a16:creationId xmlns:a16="http://schemas.microsoft.com/office/drawing/2014/main" id="{17B1CA5E-EC68-2CBE-B6B1-7E9B53553443}"/>
                </a:ext>
              </a:extLst>
            </p:cNvPr>
            <p:cNvSpPr>
              <a:spLocks noChangeArrowheads="1"/>
            </p:cNvSpPr>
            <p:nvPr/>
          </p:nvSpPr>
          <p:spPr bwMode="auto">
            <a:xfrm>
              <a:off x="5054" y="163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47" name="Line 45">
              <a:extLst>
                <a:ext uri="{FF2B5EF4-FFF2-40B4-BE49-F238E27FC236}">
                  <a16:creationId xmlns:a16="http://schemas.microsoft.com/office/drawing/2014/main" id="{1CF8033D-760E-C92A-EE72-365993DAD5E7}"/>
                </a:ext>
              </a:extLst>
            </p:cNvPr>
            <p:cNvSpPr>
              <a:spLocks noChangeShapeType="1"/>
            </p:cNvSpPr>
            <p:nvPr/>
          </p:nvSpPr>
          <p:spPr bwMode="auto">
            <a:xfrm>
              <a:off x="5054"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48" name="Line 46">
              <a:extLst>
                <a:ext uri="{FF2B5EF4-FFF2-40B4-BE49-F238E27FC236}">
                  <a16:creationId xmlns:a16="http://schemas.microsoft.com/office/drawing/2014/main" id="{0D94F330-EEC6-9C30-3770-37FC3469ECA0}"/>
                </a:ext>
              </a:extLst>
            </p:cNvPr>
            <p:cNvSpPr>
              <a:spLocks noChangeShapeType="1"/>
            </p:cNvSpPr>
            <p:nvPr/>
          </p:nvSpPr>
          <p:spPr bwMode="auto">
            <a:xfrm>
              <a:off x="5545"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49" name="Rectangle 47">
              <a:extLst>
                <a:ext uri="{FF2B5EF4-FFF2-40B4-BE49-F238E27FC236}">
                  <a16:creationId xmlns:a16="http://schemas.microsoft.com/office/drawing/2014/main" id="{EA0154CE-D8C2-2843-4B62-F3F3ACE2E391}"/>
                </a:ext>
              </a:extLst>
            </p:cNvPr>
            <p:cNvSpPr>
              <a:spLocks noChangeArrowheads="1"/>
            </p:cNvSpPr>
            <p:nvPr/>
          </p:nvSpPr>
          <p:spPr bwMode="auto">
            <a:xfrm>
              <a:off x="5054" y="1359"/>
              <a:ext cx="492"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18,400 pcs/mnd</a:t>
              </a:r>
            </a:p>
          </p:txBody>
        </p:sp>
      </p:grpSp>
      <p:sp>
        <p:nvSpPr>
          <p:cNvPr id="67607" name="Freeform 48">
            <a:extLst>
              <a:ext uri="{FF2B5EF4-FFF2-40B4-BE49-F238E27FC236}">
                <a16:creationId xmlns:a16="http://schemas.microsoft.com/office/drawing/2014/main" id="{FAEEE2AA-7317-F906-A18F-981092FA626E}"/>
              </a:ext>
            </a:extLst>
          </p:cNvPr>
          <p:cNvSpPr>
            <a:spLocks/>
          </p:cNvSpPr>
          <p:nvPr/>
        </p:nvSpPr>
        <p:spPr bwMode="auto">
          <a:xfrm rot="-3867400">
            <a:off x="10387012" y="4589463"/>
            <a:ext cx="2047875" cy="15240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67608" name="Group 49">
            <a:extLst>
              <a:ext uri="{FF2B5EF4-FFF2-40B4-BE49-F238E27FC236}">
                <a16:creationId xmlns:a16="http://schemas.microsoft.com/office/drawing/2014/main" id="{69B207F7-F9EE-A3E4-29F2-748D6D497A65}"/>
              </a:ext>
            </a:extLst>
          </p:cNvPr>
          <p:cNvGrpSpPr>
            <a:grpSpLocks/>
          </p:cNvGrpSpPr>
          <p:nvPr/>
        </p:nvGrpSpPr>
        <p:grpSpPr bwMode="auto">
          <a:xfrm>
            <a:off x="11161713" y="4379913"/>
            <a:ext cx="1023937" cy="614362"/>
            <a:chOff x="5004" y="937"/>
            <a:chExt cx="453" cy="272"/>
          </a:xfrm>
        </p:grpSpPr>
        <p:sp>
          <p:nvSpPr>
            <p:cNvPr id="67635" name="Freeform 50">
              <a:extLst>
                <a:ext uri="{FF2B5EF4-FFF2-40B4-BE49-F238E27FC236}">
                  <a16:creationId xmlns:a16="http://schemas.microsoft.com/office/drawing/2014/main" id="{2D4BDDCA-E12B-30AF-A84E-BF96BC8CA681}"/>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67636" name="Freeform 51">
              <a:extLst>
                <a:ext uri="{FF2B5EF4-FFF2-40B4-BE49-F238E27FC236}">
                  <a16:creationId xmlns:a16="http://schemas.microsoft.com/office/drawing/2014/main" id="{4D9910D7-DA09-9E91-1ADD-4EA6D4D5FA55}"/>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637" name="Rectangle 52">
              <a:extLst>
                <a:ext uri="{FF2B5EF4-FFF2-40B4-BE49-F238E27FC236}">
                  <a16:creationId xmlns:a16="http://schemas.microsoft.com/office/drawing/2014/main" id="{FC033AD2-FF31-AA06-31EF-EDF7FBA14177}"/>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38" name="Rectangle 53">
              <a:extLst>
                <a:ext uri="{FF2B5EF4-FFF2-40B4-BE49-F238E27FC236}">
                  <a16:creationId xmlns:a16="http://schemas.microsoft.com/office/drawing/2014/main" id="{166CEDB3-CC32-DA26-C6CF-BEBCA34518B0}"/>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39" name="Freeform 54">
              <a:extLst>
                <a:ext uri="{FF2B5EF4-FFF2-40B4-BE49-F238E27FC236}">
                  <a16:creationId xmlns:a16="http://schemas.microsoft.com/office/drawing/2014/main" id="{33AB9D5F-5501-FDE6-CF0B-45B88DA3DD3B}"/>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67640" name="Freeform 55">
              <a:extLst>
                <a:ext uri="{FF2B5EF4-FFF2-40B4-BE49-F238E27FC236}">
                  <a16:creationId xmlns:a16="http://schemas.microsoft.com/office/drawing/2014/main" id="{0A8AAD83-4323-90D7-B599-8C6F75BBFCD1}"/>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641" name="Freeform 56">
              <a:extLst>
                <a:ext uri="{FF2B5EF4-FFF2-40B4-BE49-F238E27FC236}">
                  <a16:creationId xmlns:a16="http://schemas.microsoft.com/office/drawing/2014/main" id="{A41E99A8-CF70-C5B2-74DA-C702310A09A9}"/>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67642" name="Freeform 57">
              <a:extLst>
                <a:ext uri="{FF2B5EF4-FFF2-40B4-BE49-F238E27FC236}">
                  <a16:creationId xmlns:a16="http://schemas.microsoft.com/office/drawing/2014/main" id="{5E975E46-735C-EB96-E1A8-5CCA58149786}"/>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67609" name="Text Box 58">
            <a:extLst>
              <a:ext uri="{FF2B5EF4-FFF2-40B4-BE49-F238E27FC236}">
                <a16:creationId xmlns:a16="http://schemas.microsoft.com/office/drawing/2014/main" id="{BA28BB8C-4B64-9B64-85DB-303123AA5917}"/>
              </a:ext>
            </a:extLst>
          </p:cNvPr>
          <p:cNvSpPr txBox="1">
            <a:spLocks noChangeArrowheads="1"/>
          </p:cNvSpPr>
          <p:nvPr/>
        </p:nvSpPr>
        <p:spPr bwMode="auto">
          <a:xfrm>
            <a:off x="11144250" y="4487863"/>
            <a:ext cx="7762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1/dag</a:t>
            </a:r>
          </a:p>
        </p:txBody>
      </p:sp>
      <p:grpSp>
        <p:nvGrpSpPr>
          <p:cNvPr id="67610" name="Group 59">
            <a:extLst>
              <a:ext uri="{FF2B5EF4-FFF2-40B4-BE49-F238E27FC236}">
                <a16:creationId xmlns:a16="http://schemas.microsoft.com/office/drawing/2014/main" id="{923DD180-C9A7-CC33-934C-75B1494BFA66}"/>
              </a:ext>
            </a:extLst>
          </p:cNvPr>
          <p:cNvGrpSpPr>
            <a:grpSpLocks/>
          </p:cNvGrpSpPr>
          <p:nvPr/>
        </p:nvGrpSpPr>
        <p:grpSpPr bwMode="auto">
          <a:xfrm>
            <a:off x="7535863" y="4706938"/>
            <a:ext cx="811212" cy="334962"/>
            <a:chOff x="3518" y="2145"/>
            <a:chExt cx="359" cy="148"/>
          </a:xfrm>
        </p:grpSpPr>
        <p:sp>
          <p:nvSpPr>
            <p:cNvPr id="67633" name="Freeform 60">
              <a:extLst>
                <a:ext uri="{FF2B5EF4-FFF2-40B4-BE49-F238E27FC236}">
                  <a16:creationId xmlns:a16="http://schemas.microsoft.com/office/drawing/2014/main" id="{6C9FCD8C-CB21-1195-B063-1F56F2460BEA}"/>
                </a:ext>
              </a:extLst>
            </p:cNvPr>
            <p:cNvSpPr>
              <a:spLocks/>
            </p:cNvSpPr>
            <p:nvPr/>
          </p:nvSpPr>
          <p:spPr bwMode="auto">
            <a:xfrm>
              <a:off x="3518" y="2145"/>
              <a:ext cx="359" cy="148"/>
            </a:xfrm>
            <a:custGeom>
              <a:avLst/>
              <a:gdLst>
                <a:gd name="T0" fmla="*/ 324 w 360"/>
                <a:gd name="T1" fmla="*/ 148 h 148"/>
                <a:gd name="T2" fmla="*/ 0 w 360"/>
                <a:gd name="T3" fmla="*/ 148 h 148"/>
                <a:gd name="T4" fmla="*/ 0 w 360"/>
                <a:gd name="T5" fmla="*/ 0 h 148"/>
                <a:gd name="T6" fmla="*/ 180 w 360"/>
                <a:gd name="T7" fmla="*/ 0 h 148"/>
                <a:gd name="T8" fmla="*/ 324 w 360"/>
                <a:gd name="T9" fmla="*/ 74 h 148"/>
                <a:gd name="T10" fmla="*/ 324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67634" name="Rectangle 61">
              <a:extLst>
                <a:ext uri="{FF2B5EF4-FFF2-40B4-BE49-F238E27FC236}">
                  <a16:creationId xmlns:a16="http://schemas.microsoft.com/office/drawing/2014/main" id="{E99EA14D-D70F-0C8F-D6B5-D5CF9907418F}"/>
                </a:ext>
              </a:extLst>
            </p:cNvPr>
            <p:cNvSpPr>
              <a:spLocks noChangeArrowheads="1"/>
            </p:cNvSpPr>
            <p:nvPr/>
          </p:nvSpPr>
          <p:spPr bwMode="auto">
            <a:xfrm>
              <a:off x="3618" y="216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700">
                  <a:solidFill>
                    <a:srgbClr val="000000"/>
                  </a:solidFill>
                </a:rPr>
                <a:t>20</a:t>
              </a:r>
              <a:endParaRPr lang="en-GB" altLang="nb-NO" sz="1700"/>
            </a:p>
          </p:txBody>
        </p:sp>
      </p:grpSp>
      <p:grpSp>
        <p:nvGrpSpPr>
          <p:cNvPr id="67611" name="Group 62">
            <a:extLst>
              <a:ext uri="{FF2B5EF4-FFF2-40B4-BE49-F238E27FC236}">
                <a16:creationId xmlns:a16="http://schemas.microsoft.com/office/drawing/2014/main" id="{3ACD9303-93AF-B901-A5B3-4853B06436F4}"/>
              </a:ext>
            </a:extLst>
          </p:cNvPr>
          <p:cNvGrpSpPr>
            <a:grpSpLocks/>
          </p:cNvGrpSpPr>
          <p:nvPr/>
        </p:nvGrpSpPr>
        <p:grpSpPr bwMode="auto">
          <a:xfrm>
            <a:off x="6249988" y="6202363"/>
            <a:ext cx="1049337" cy="904875"/>
            <a:chOff x="3882" y="847"/>
            <a:chExt cx="466" cy="401"/>
          </a:xfrm>
        </p:grpSpPr>
        <p:sp>
          <p:nvSpPr>
            <p:cNvPr id="67626" name="Rectangle 63">
              <a:extLst>
                <a:ext uri="{FF2B5EF4-FFF2-40B4-BE49-F238E27FC236}">
                  <a16:creationId xmlns:a16="http://schemas.microsoft.com/office/drawing/2014/main" id="{4F9BF323-6F65-F532-EFFC-AB3AA1F66428}"/>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0 Sek</a:t>
              </a:r>
            </a:p>
          </p:txBody>
        </p:sp>
        <p:sp>
          <p:nvSpPr>
            <p:cNvPr id="67627" name="Rectangle 64">
              <a:extLst>
                <a:ext uri="{FF2B5EF4-FFF2-40B4-BE49-F238E27FC236}">
                  <a16:creationId xmlns:a16="http://schemas.microsoft.com/office/drawing/2014/main" id="{FC746671-297C-1E81-7986-6F0E6558D551}"/>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Oppetid = 100%</a:t>
              </a:r>
            </a:p>
          </p:txBody>
        </p:sp>
        <p:sp>
          <p:nvSpPr>
            <p:cNvPr id="67628" name="Rectangle 65">
              <a:extLst>
                <a:ext uri="{FF2B5EF4-FFF2-40B4-BE49-F238E27FC236}">
                  <a16:creationId xmlns:a16="http://schemas.microsoft.com/office/drawing/2014/main" id="{A52DA748-883B-3D08-B068-2B91CA06DDBA}"/>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29" name="Rectangle 66">
              <a:extLst>
                <a:ext uri="{FF2B5EF4-FFF2-40B4-BE49-F238E27FC236}">
                  <a16:creationId xmlns:a16="http://schemas.microsoft.com/office/drawing/2014/main" id="{75D3B016-036E-4BA9-0258-66C91A678087}"/>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30" name="Line 67">
              <a:extLst>
                <a:ext uri="{FF2B5EF4-FFF2-40B4-BE49-F238E27FC236}">
                  <a16:creationId xmlns:a16="http://schemas.microsoft.com/office/drawing/2014/main" id="{F70E0ACA-08D3-6D8C-3E41-1BF5D0606538}"/>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31" name="Line 68">
              <a:extLst>
                <a:ext uri="{FF2B5EF4-FFF2-40B4-BE49-F238E27FC236}">
                  <a16:creationId xmlns:a16="http://schemas.microsoft.com/office/drawing/2014/main" id="{E750DF0B-9432-45A5-FA6F-B4D12C018D4C}"/>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7632" name="Rectangle 69">
              <a:extLst>
                <a:ext uri="{FF2B5EF4-FFF2-40B4-BE49-F238E27FC236}">
                  <a16:creationId xmlns:a16="http://schemas.microsoft.com/office/drawing/2014/main" id="{D18849D2-8086-69F9-7657-BC3B027FE3F1}"/>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Takt = 60 Sek</a:t>
              </a:r>
            </a:p>
          </p:txBody>
        </p:sp>
      </p:grpSp>
      <p:sp>
        <p:nvSpPr>
          <p:cNvPr id="67612" name="Text Box 70">
            <a:extLst>
              <a:ext uri="{FF2B5EF4-FFF2-40B4-BE49-F238E27FC236}">
                <a16:creationId xmlns:a16="http://schemas.microsoft.com/office/drawing/2014/main" id="{818101EA-625C-FC41-79AF-95F7081842A9}"/>
              </a:ext>
            </a:extLst>
          </p:cNvPr>
          <p:cNvSpPr txBox="1">
            <a:spLocks noChangeArrowheads="1"/>
          </p:cNvSpPr>
          <p:nvPr/>
        </p:nvSpPr>
        <p:spPr bwMode="auto">
          <a:xfrm>
            <a:off x="6257925" y="6664325"/>
            <a:ext cx="1016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 skift</a:t>
            </a:r>
          </a:p>
        </p:txBody>
      </p:sp>
      <p:grpSp>
        <p:nvGrpSpPr>
          <p:cNvPr id="67613" name="Group 71">
            <a:extLst>
              <a:ext uri="{FF2B5EF4-FFF2-40B4-BE49-F238E27FC236}">
                <a16:creationId xmlns:a16="http://schemas.microsoft.com/office/drawing/2014/main" id="{F656AE0E-C0FD-FB19-4BAC-C0F90D474F61}"/>
              </a:ext>
            </a:extLst>
          </p:cNvPr>
          <p:cNvGrpSpPr>
            <a:grpSpLocks noChangeAspect="1"/>
          </p:cNvGrpSpPr>
          <p:nvPr/>
        </p:nvGrpSpPr>
        <p:grpSpPr bwMode="auto">
          <a:xfrm>
            <a:off x="9963150" y="5394325"/>
            <a:ext cx="896938" cy="687388"/>
            <a:chOff x="2600" y="939"/>
            <a:chExt cx="486" cy="374"/>
          </a:xfrm>
        </p:grpSpPr>
        <p:sp>
          <p:nvSpPr>
            <p:cNvPr id="67623" name="Rectangle 72">
              <a:extLst>
                <a:ext uri="{FF2B5EF4-FFF2-40B4-BE49-F238E27FC236}">
                  <a16:creationId xmlns:a16="http://schemas.microsoft.com/office/drawing/2014/main" id="{3B1F4032-78C3-3C54-D6C5-1D1722A26003}"/>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24" name="Rectangle 73">
              <a:extLst>
                <a:ext uri="{FF2B5EF4-FFF2-40B4-BE49-F238E27FC236}">
                  <a16:creationId xmlns:a16="http://schemas.microsoft.com/office/drawing/2014/main" id="{D5C00B32-8999-7604-972F-619B3587B7C1}"/>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25" name="Rectangle 74">
              <a:extLst>
                <a:ext uri="{FF2B5EF4-FFF2-40B4-BE49-F238E27FC236}">
                  <a16:creationId xmlns:a16="http://schemas.microsoft.com/office/drawing/2014/main" id="{04EA6A51-7141-A888-1EA7-10CCC5060D20}"/>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Shipping</a:t>
              </a:r>
            </a:p>
          </p:txBody>
        </p:sp>
      </p:grpSp>
      <p:sp>
        <p:nvSpPr>
          <p:cNvPr id="67614" name="Text Box 75">
            <a:extLst>
              <a:ext uri="{FF2B5EF4-FFF2-40B4-BE49-F238E27FC236}">
                <a16:creationId xmlns:a16="http://schemas.microsoft.com/office/drawing/2014/main" id="{504FE3CA-3E59-3724-CB0E-1CE2D3E5515A}"/>
              </a:ext>
            </a:extLst>
          </p:cNvPr>
          <p:cNvSpPr txBox="1">
            <a:spLocks noChangeArrowheads="1"/>
          </p:cNvSpPr>
          <p:nvPr/>
        </p:nvSpPr>
        <p:spPr bwMode="auto">
          <a:xfrm>
            <a:off x="9971088" y="5594350"/>
            <a:ext cx="852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Pakking</a:t>
            </a:r>
          </a:p>
        </p:txBody>
      </p:sp>
      <p:sp>
        <p:nvSpPr>
          <p:cNvPr id="67615" name="Text Box 76">
            <a:extLst>
              <a:ext uri="{FF2B5EF4-FFF2-40B4-BE49-F238E27FC236}">
                <a16:creationId xmlns:a16="http://schemas.microsoft.com/office/drawing/2014/main" id="{67250969-9E1F-87BE-9807-FAEC4BCEF11C}"/>
              </a:ext>
            </a:extLst>
          </p:cNvPr>
          <p:cNvSpPr txBox="1">
            <a:spLocks noChangeArrowheads="1"/>
          </p:cNvSpPr>
          <p:nvPr/>
        </p:nvSpPr>
        <p:spPr bwMode="auto">
          <a:xfrm>
            <a:off x="6340475" y="6840538"/>
            <a:ext cx="8794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C/T: 55 sek.</a:t>
            </a:r>
          </a:p>
        </p:txBody>
      </p:sp>
      <p:grpSp>
        <p:nvGrpSpPr>
          <p:cNvPr id="67616" name="Group 81">
            <a:extLst>
              <a:ext uri="{FF2B5EF4-FFF2-40B4-BE49-F238E27FC236}">
                <a16:creationId xmlns:a16="http://schemas.microsoft.com/office/drawing/2014/main" id="{365E69C0-2FAA-153D-61A2-234FD5902DF1}"/>
              </a:ext>
            </a:extLst>
          </p:cNvPr>
          <p:cNvGrpSpPr>
            <a:grpSpLocks/>
          </p:cNvGrpSpPr>
          <p:nvPr/>
        </p:nvGrpSpPr>
        <p:grpSpPr bwMode="auto">
          <a:xfrm>
            <a:off x="9272588" y="5395913"/>
            <a:ext cx="528637" cy="674687"/>
            <a:chOff x="4928" y="1747"/>
            <a:chExt cx="234" cy="299"/>
          </a:xfrm>
        </p:grpSpPr>
        <p:sp>
          <p:nvSpPr>
            <p:cNvPr id="67621" name="Freeform 82">
              <a:extLst>
                <a:ext uri="{FF2B5EF4-FFF2-40B4-BE49-F238E27FC236}">
                  <a16:creationId xmlns:a16="http://schemas.microsoft.com/office/drawing/2014/main" id="{5381891F-21C5-5CA4-F243-22EEF1C73012}"/>
                </a:ext>
              </a:extLst>
            </p:cNvPr>
            <p:cNvSpPr>
              <a:spLocks/>
            </p:cNvSpPr>
            <p:nvPr/>
          </p:nvSpPr>
          <p:spPr bwMode="auto">
            <a:xfrm>
              <a:off x="4928" y="1747"/>
              <a:ext cx="234" cy="262"/>
            </a:xfrm>
            <a:custGeom>
              <a:avLst/>
              <a:gdLst>
                <a:gd name="T0" fmla="*/ 234 w 234"/>
                <a:gd name="T1" fmla="*/ 60 h 262"/>
                <a:gd name="T2" fmla="*/ 60 w 234"/>
                <a:gd name="T3" fmla="*/ 43 h 262"/>
                <a:gd name="T4" fmla="*/ 43 w 234"/>
                <a:gd name="T5" fmla="*/ 215 h 262"/>
                <a:gd name="T6" fmla="*/ 140 w 234"/>
                <a:gd name="T7" fmla="*/ 261 h 262"/>
                <a:gd name="T8" fmla="*/ 0 60000 65536"/>
                <a:gd name="T9" fmla="*/ 0 60000 65536"/>
                <a:gd name="T10" fmla="*/ 0 60000 65536"/>
                <a:gd name="T11" fmla="*/ 0 60000 65536"/>
                <a:gd name="T12" fmla="*/ 0 w 234"/>
                <a:gd name="T13" fmla="*/ 0 h 262"/>
                <a:gd name="T14" fmla="*/ 234 w 234"/>
                <a:gd name="T15" fmla="*/ 262 h 262"/>
              </a:gdLst>
              <a:ahLst/>
              <a:cxnLst>
                <a:cxn ang="T8">
                  <a:pos x="T0" y="T1"/>
                </a:cxn>
                <a:cxn ang="T9">
                  <a:pos x="T2" y="T3"/>
                </a:cxn>
                <a:cxn ang="T10">
                  <a:pos x="T4" y="T5"/>
                </a:cxn>
                <a:cxn ang="T11">
                  <a:pos x="T6" y="T7"/>
                </a:cxn>
              </a:cxnLst>
              <a:rect l="T12" t="T13" r="T14" b="T15"/>
              <a:pathLst>
                <a:path w="234" h="262">
                  <a:moveTo>
                    <a:pt x="234" y="60"/>
                  </a:moveTo>
                  <a:cubicBezTo>
                    <a:pt x="190" y="7"/>
                    <a:pt x="113" y="0"/>
                    <a:pt x="60" y="43"/>
                  </a:cubicBezTo>
                  <a:cubicBezTo>
                    <a:pt x="7" y="85"/>
                    <a:pt x="0" y="163"/>
                    <a:pt x="43" y="215"/>
                  </a:cubicBezTo>
                  <a:cubicBezTo>
                    <a:pt x="66" y="245"/>
                    <a:pt x="102" y="262"/>
                    <a:pt x="140" y="261"/>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622" name="Freeform 83">
              <a:extLst>
                <a:ext uri="{FF2B5EF4-FFF2-40B4-BE49-F238E27FC236}">
                  <a16:creationId xmlns:a16="http://schemas.microsoft.com/office/drawing/2014/main" id="{444F3A21-C30D-5373-CA4F-7CFB05E9FB03}"/>
                </a:ext>
              </a:extLst>
            </p:cNvPr>
            <p:cNvSpPr>
              <a:spLocks/>
            </p:cNvSpPr>
            <p:nvPr/>
          </p:nvSpPr>
          <p:spPr bwMode="auto">
            <a:xfrm>
              <a:off x="5043" y="1962"/>
              <a:ext cx="119" cy="84"/>
            </a:xfrm>
            <a:custGeom>
              <a:avLst/>
              <a:gdLst>
                <a:gd name="T0" fmla="*/ 33 w 119"/>
                <a:gd name="T1" fmla="*/ 84 h 84"/>
                <a:gd name="T2" fmla="*/ 119 w 119"/>
                <a:gd name="T3" fmla="*/ 0 h 84"/>
                <a:gd name="T4" fmla="*/ 0 w 119"/>
                <a:gd name="T5" fmla="*/ 16 h 84"/>
                <a:gd name="T6" fmla="*/ 33 w 119"/>
                <a:gd name="T7" fmla="*/ 84 h 84"/>
                <a:gd name="T8" fmla="*/ 0 60000 65536"/>
                <a:gd name="T9" fmla="*/ 0 60000 65536"/>
                <a:gd name="T10" fmla="*/ 0 60000 65536"/>
                <a:gd name="T11" fmla="*/ 0 60000 65536"/>
                <a:gd name="T12" fmla="*/ 0 w 119"/>
                <a:gd name="T13" fmla="*/ 0 h 84"/>
                <a:gd name="T14" fmla="*/ 119 w 119"/>
                <a:gd name="T15" fmla="*/ 84 h 84"/>
              </a:gdLst>
              <a:ahLst/>
              <a:cxnLst>
                <a:cxn ang="T8">
                  <a:pos x="T0" y="T1"/>
                </a:cxn>
                <a:cxn ang="T9">
                  <a:pos x="T2" y="T3"/>
                </a:cxn>
                <a:cxn ang="T10">
                  <a:pos x="T4" y="T5"/>
                </a:cxn>
                <a:cxn ang="T11">
                  <a:pos x="T6" y="T7"/>
                </a:cxn>
              </a:cxnLst>
              <a:rect l="T12" t="T13" r="T14" b="T15"/>
              <a:pathLst>
                <a:path w="119" h="84">
                  <a:moveTo>
                    <a:pt x="33" y="84"/>
                  </a:moveTo>
                  <a:lnTo>
                    <a:pt x="119" y="0"/>
                  </a:lnTo>
                  <a:lnTo>
                    <a:pt x="0" y="16"/>
                  </a:lnTo>
                  <a:lnTo>
                    <a:pt x="3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67617" name="Group 58">
            <a:extLst>
              <a:ext uri="{FF2B5EF4-FFF2-40B4-BE49-F238E27FC236}">
                <a16:creationId xmlns:a16="http://schemas.microsoft.com/office/drawing/2014/main" id="{2B798D00-1798-E3E9-B143-8566F7DAF9ED}"/>
              </a:ext>
            </a:extLst>
          </p:cNvPr>
          <p:cNvGrpSpPr>
            <a:grpSpLocks noChangeAspect="1"/>
          </p:cNvGrpSpPr>
          <p:nvPr/>
        </p:nvGrpSpPr>
        <p:grpSpPr bwMode="auto">
          <a:xfrm>
            <a:off x="2652713" y="5480050"/>
            <a:ext cx="896937" cy="688975"/>
            <a:chOff x="2600" y="939"/>
            <a:chExt cx="486" cy="374"/>
          </a:xfrm>
        </p:grpSpPr>
        <p:sp>
          <p:nvSpPr>
            <p:cNvPr id="67618" name="Rectangle 59">
              <a:extLst>
                <a:ext uri="{FF2B5EF4-FFF2-40B4-BE49-F238E27FC236}">
                  <a16:creationId xmlns:a16="http://schemas.microsoft.com/office/drawing/2014/main" id="{80BD940A-6AA5-FC47-10EC-765D66C4EA51}"/>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19" name="Rectangle 60">
              <a:extLst>
                <a:ext uri="{FF2B5EF4-FFF2-40B4-BE49-F238E27FC236}">
                  <a16:creationId xmlns:a16="http://schemas.microsoft.com/office/drawing/2014/main" id="{BDE22629-9A25-756D-99A0-B0FCEB6C71C0}"/>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7620" name="Rectangle 61">
              <a:extLst>
                <a:ext uri="{FF2B5EF4-FFF2-40B4-BE49-F238E27FC236}">
                  <a16:creationId xmlns:a16="http://schemas.microsoft.com/office/drawing/2014/main" id="{B261D2CC-E956-052E-B33E-3D71F37F88E1}"/>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Stamping</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C7153283-7B52-24CC-C8B3-AFFD325D9107}"/>
              </a:ext>
            </a:extLst>
          </p:cNvPr>
          <p:cNvSpPr>
            <a:spLocks noGrp="1" noChangeArrowheads="1"/>
          </p:cNvSpPr>
          <p:nvPr>
            <p:ph type="title"/>
            <p:custDataLst>
              <p:tags r:id="rId1"/>
            </p:custDataLst>
          </p:nvPr>
        </p:nvSpPr>
        <p:spPr>
          <a:xfrm>
            <a:off x="355600" y="-163513"/>
            <a:ext cx="12293600" cy="2438401"/>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300">
                <a:latin typeface="Garamond" panose="02020404030301010803" pitchFamily="18" charset="0"/>
                <a:ea typeface="ＭＳ Ｐゴシック" panose="020B0600070205080204" pitchFamily="34" charset="-128"/>
              </a:rPr>
              <a:t>Retningslinje 4 – prøv å sende kundeplanen til bare 1 produksjonsprosess</a:t>
            </a:r>
          </a:p>
        </p:txBody>
      </p:sp>
      <p:sp>
        <p:nvSpPr>
          <p:cNvPr id="69634" name="Rectangle 3">
            <a:extLst>
              <a:ext uri="{FF2B5EF4-FFF2-40B4-BE49-F238E27FC236}">
                <a16:creationId xmlns:a16="http://schemas.microsoft.com/office/drawing/2014/main" id="{9088565A-06A9-BB0C-B0F3-D84FB1CB7AA0}"/>
              </a:ext>
            </a:extLst>
          </p:cNvPr>
          <p:cNvSpPr>
            <a:spLocks noChangeArrowheads="1"/>
          </p:cNvSpPr>
          <p:nvPr>
            <p:custDataLst>
              <p:tags r:id="rId2"/>
            </p:custDataLst>
          </p:nvPr>
        </p:nvSpPr>
        <p:spPr bwMode="gray">
          <a:xfrm>
            <a:off x="974725" y="1754188"/>
            <a:ext cx="113347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tx1"/>
              </a:buClr>
              <a:buFontTx/>
              <a:buChar char="•"/>
            </a:pPr>
            <a:r>
              <a:rPr lang="nb-NO" altLang="nb-NO" sz="2000"/>
              <a:t>Ved å bruke supermarked pull systemer, trenger du som regel bare å planlegge bare et punkt i et dør-til-dør verdistrøm. Dette punktet kalles </a:t>
            </a:r>
            <a:r>
              <a:rPr lang="nb-NO" altLang="nb-NO" sz="2000" b="1"/>
              <a:t>pacemaker process</a:t>
            </a:r>
            <a:r>
              <a:rPr lang="nb-NO" altLang="nb-NO" sz="2000"/>
              <a:t>. Metoden som kontrollerer produksjon på dette steget setter takten for alle oppstrømsprosesser. Alle prosesser etter pacemaker utgjør kollektivt kunde-ordre-til-shipping ledetid</a:t>
            </a:r>
          </a:p>
          <a:p>
            <a:pPr eaLnBrk="1" hangingPunct="1">
              <a:spcBef>
                <a:spcPct val="20000"/>
              </a:spcBef>
              <a:buClr>
                <a:schemeClr val="tx1"/>
              </a:buClr>
              <a:buFontTx/>
              <a:buChar char="•"/>
            </a:pPr>
            <a:endParaRPr lang="nb-NO" altLang="nb-NO" sz="2000"/>
          </a:p>
          <a:p>
            <a:pPr eaLnBrk="1" hangingPunct="1">
              <a:spcBef>
                <a:spcPct val="20000"/>
              </a:spcBef>
              <a:buClr>
                <a:schemeClr val="tx1"/>
              </a:buClr>
              <a:buFontTx/>
              <a:buChar char="•"/>
            </a:pPr>
            <a:r>
              <a:rPr lang="nb-NO" altLang="nb-NO" sz="2000"/>
              <a:t>Material flyter fra pacemaker nedstrøms til ferdige varer og videre til kunden. På det fremtidige tilstandskartet er pacemaker den produksjonsprosess som er kontrollert av den eksterne kundens ordre</a:t>
            </a:r>
          </a:p>
        </p:txBody>
      </p:sp>
      <p:graphicFrame>
        <p:nvGraphicFramePr>
          <p:cNvPr id="69635" name="Rectangle 4" hidden="1">
            <a:extLst>
              <a:ext uri="{FF2B5EF4-FFF2-40B4-BE49-F238E27FC236}">
                <a16:creationId xmlns:a16="http://schemas.microsoft.com/office/drawing/2014/main" id="{175A5B15-15D2-3054-E706-53CC4CC8AFF0}"/>
              </a:ext>
            </a:extLst>
          </p:cNvPr>
          <p:cNvGraphicFramePr>
            <a:graphicFrameLocks/>
          </p:cNvGraphicFramePr>
          <p:nvPr>
            <p:custDataLst>
              <p:tags r:id="rId3"/>
            </p:custDataLst>
          </p:nvPr>
        </p:nvGraphicFramePr>
        <p:xfrm>
          <a:off x="0" y="0"/>
          <a:ext cx="230188" cy="230188"/>
        </p:xfrm>
        <a:graphic>
          <a:graphicData uri="http://schemas.openxmlformats.org/presentationml/2006/ole">
            <mc:AlternateContent xmlns:mc="http://schemas.openxmlformats.org/markup-compatibility/2006">
              <mc:Choice xmlns:v="urn:schemas-microsoft-com:vml" Requires="v">
                <p:oleObj r:id="rId6" imgW="0" imgH="0" progId="">
                  <p:embed/>
                </p:oleObj>
              </mc:Choice>
              <mc:Fallback>
                <p:oleObj r:id="rId6" imgW="0" imgH="0" progId="">
                  <p:embed/>
                  <p:pic>
                    <p:nvPicPr>
                      <p:cNvPr id="0" name="Rectangle 4"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230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9636" name="Group 5">
            <a:extLst>
              <a:ext uri="{FF2B5EF4-FFF2-40B4-BE49-F238E27FC236}">
                <a16:creationId xmlns:a16="http://schemas.microsoft.com/office/drawing/2014/main" id="{6EAB47DE-D6A7-6527-06FE-5836F641D6BF}"/>
              </a:ext>
            </a:extLst>
          </p:cNvPr>
          <p:cNvGrpSpPr>
            <a:grpSpLocks noChangeAspect="1"/>
          </p:cNvGrpSpPr>
          <p:nvPr/>
        </p:nvGrpSpPr>
        <p:grpSpPr bwMode="auto">
          <a:xfrm>
            <a:off x="1208088" y="6773863"/>
            <a:ext cx="896937" cy="687387"/>
            <a:chOff x="2600" y="939"/>
            <a:chExt cx="486" cy="374"/>
          </a:xfrm>
        </p:grpSpPr>
        <p:sp>
          <p:nvSpPr>
            <p:cNvPr id="69684" name="Rectangle 6">
              <a:extLst>
                <a:ext uri="{FF2B5EF4-FFF2-40B4-BE49-F238E27FC236}">
                  <a16:creationId xmlns:a16="http://schemas.microsoft.com/office/drawing/2014/main" id="{1AA33424-6A72-DE81-B28D-D290B7B3306C}"/>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85" name="Rectangle 7">
              <a:extLst>
                <a:ext uri="{FF2B5EF4-FFF2-40B4-BE49-F238E27FC236}">
                  <a16:creationId xmlns:a16="http://schemas.microsoft.com/office/drawing/2014/main" id="{F4CCF13C-E721-CD76-1F5D-8F4CECDB0C84}"/>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86" name="Rectangle 8">
              <a:extLst>
                <a:ext uri="{FF2B5EF4-FFF2-40B4-BE49-F238E27FC236}">
                  <a16:creationId xmlns:a16="http://schemas.microsoft.com/office/drawing/2014/main" id="{D6C16B17-F862-5E1A-E035-1A30E5C29302}"/>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Process 1</a:t>
              </a:r>
            </a:p>
          </p:txBody>
        </p:sp>
      </p:grpSp>
      <p:grpSp>
        <p:nvGrpSpPr>
          <p:cNvPr id="69637" name="Group 9">
            <a:extLst>
              <a:ext uri="{FF2B5EF4-FFF2-40B4-BE49-F238E27FC236}">
                <a16:creationId xmlns:a16="http://schemas.microsoft.com/office/drawing/2014/main" id="{01E0E65E-BA59-4575-9234-874F4CAC8EEE}"/>
              </a:ext>
            </a:extLst>
          </p:cNvPr>
          <p:cNvGrpSpPr>
            <a:grpSpLocks/>
          </p:cNvGrpSpPr>
          <p:nvPr/>
        </p:nvGrpSpPr>
        <p:grpSpPr bwMode="auto">
          <a:xfrm>
            <a:off x="5524500" y="6802438"/>
            <a:ext cx="1143000" cy="646112"/>
            <a:chOff x="5283" y="787"/>
            <a:chExt cx="549" cy="286"/>
          </a:xfrm>
        </p:grpSpPr>
        <p:sp>
          <p:nvSpPr>
            <p:cNvPr id="69678" name="Line 10">
              <a:extLst>
                <a:ext uri="{FF2B5EF4-FFF2-40B4-BE49-F238E27FC236}">
                  <a16:creationId xmlns:a16="http://schemas.microsoft.com/office/drawing/2014/main" id="{8540DC2C-E948-2E67-D113-4E4FE5886B3C}"/>
                </a:ext>
              </a:extLst>
            </p:cNvPr>
            <p:cNvSpPr>
              <a:spLocks noChangeShapeType="1"/>
            </p:cNvSpPr>
            <p:nvPr/>
          </p:nvSpPr>
          <p:spPr bwMode="auto">
            <a:xfrm>
              <a:off x="5283" y="891"/>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79" name="Line 11">
              <a:extLst>
                <a:ext uri="{FF2B5EF4-FFF2-40B4-BE49-F238E27FC236}">
                  <a16:creationId xmlns:a16="http://schemas.microsoft.com/office/drawing/2014/main" id="{C6344D8B-3761-2267-A472-9CE8D848A385}"/>
                </a:ext>
              </a:extLst>
            </p:cNvPr>
            <p:cNvSpPr>
              <a:spLocks noChangeShapeType="1"/>
            </p:cNvSpPr>
            <p:nvPr/>
          </p:nvSpPr>
          <p:spPr bwMode="auto">
            <a:xfrm>
              <a:off x="5283" y="1066"/>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80" name="Rectangle 12">
              <a:extLst>
                <a:ext uri="{FF2B5EF4-FFF2-40B4-BE49-F238E27FC236}">
                  <a16:creationId xmlns:a16="http://schemas.microsoft.com/office/drawing/2014/main" id="{2B53410A-D4E5-47D7-7811-66E9B448CA28}"/>
                </a:ext>
              </a:extLst>
            </p:cNvPr>
            <p:cNvSpPr>
              <a:spLocks noChangeArrowheads="1"/>
            </p:cNvSpPr>
            <p:nvPr/>
          </p:nvSpPr>
          <p:spPr bwMode="auto">
            <a:xfrm>
              <a:off x="5451" y="917"/>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700">
                  <a:solidFill>
                    <a:srgbClr val="000000"/>
                  </a:solidFill>
                </a:rPr>
                <a:t>FIFO</a:t>
              </a:r>
              <a:endParaRPr lang="en-GB" altLang="nb-NO" sz="1700"/>
            </a:p>
          </p:txBody>
        </p:sp>
        <p:sp>
          <p:nvSpPr>
            <p:cNvPr id="69681" name="Line 13">
              <a:extLst>
                <a:ext uri="{FF2B5EF4-FFF2-40B4-BE49-F238E27FC236}">
                  <a16:creationId xmlns:a16="http://schemas.microsoft.com/office/drawing/2014/main" id="{1EC4E960-D2CC-8911-D7A2-B75634B810C7}"/>
                </a:ext>
              </a:extLst>
            </p:cNvPr>
            <p:cNvSpPr>
              <a:spLocks noChangeShapeType="1"/>
            </p:cNvSpPr>
            <p:nvPr/>
          </p:nvSpPr>
          <p:spPr bwMode="auto">
            <a:xfrm flipH="1">
              <a:off x="5296" y="974"/>
              <a:ext cx="99"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82" name="Line 14">
              <a:extLst>
                <a:ext uri="{FF2B5EF4-FFF2-40B4-BE49-F238E27FC236}">
                  <a16:creationId xmlns:a16="http://schemas.microsoft.com/office/drawing/2014/main" id="{26DC7728-C5FC-698E-837A-BC7059A8DE70}"/>
                </a:ext>
              </a:extLst>
            </p:cNvPr>
            <p:cNvSpPr>
              <a:spLocks noChangeShapeType="1"/>
            </p:cNvSpPr>
            <p:nvPr/>
          </p:nvSpPr>
          <p:spPr bwMode="auto">
            <a:xfrm>
              <a:off x="5710" y="974"/>
              <a:ext cx="122" cy="1"/>
            </a:xfrm>
            <a:prstGeom prst="line">
              <a:avLst/>
            </a:prstGeom>
            <a:noFill/>
            <a:ln w="4826" cap="rnd">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69683" name="Rectangle 15">
              <a:extLst>
                <a:ext uri="{FF2B5EF4-FFF2-40B4-BE49-F238E27FC236}">
                  <a16:creationId xmlns:a16="http://schemas.microsoft.com/office/drawing/2014/main" id="{8024E5A9-98B1-B55C-46C8-1DA31A713F03}"/>
                </a:ext>
              </a:extLst>
            </p:cNvPr>
            <p:cNvSpPr>
              <a:spLocks noChangeArrowheads="1"/>
            </p:cNvSpPr>
            <p:nvPr/>
          </p:nvSpPr>
          <p:spPr bwMode="auto">
            <a:xfrm>
              <a:off x="5283" y="787"/>
              <a:ext cx="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a:p>
          </p:txBody>
        </p:sp>
      </p:grpSp>
      <p:grpSp>
        <p:nvGrpSpPr>
          <p:cNvPr id="69638" name="Group 16">
            <a:extLst>
              <a:ext uri="{FF2B5EF4-FFF2-40B4-BE49-F238E27FC236}">
                <a16:creationId xmlns:a16="http://schemas.microsoft.com/office/drawing/2014/main" id="{45890590-C32D-9CD7-6D24-63E055692B6C}"/>
              </a:ext>
            </a:extLst>
          </p:cNvPr>
          <p:cNvGrpSpPr>
            <a:grpSpLocks/>
          </p:cNvGrpSpPr>
          <p:nvPr/>
        </p:nvGrpSpPr>
        <p:grpSpPr bwMode="auto">
          <a:xfrm>
            <a:off x="3321050" y="6757988"/>
            <a:ext cx="528638" cy="674687"/>
            <a:chOff x="4928" y="1747"/>
            <a:chExt cx="234" cy="299"/>
          </a:xfrm>
        </p:grpSpPr>
        <p:sp>
          <p:nvSpPr>
            <p:cNvPr id="69676" name="Freeform 17">
              <a:extLst>
                <a:ext uri="{FF2B5EF4-FFF2-40B4-BE49-F238E27FC236}">
                  <a16:creationId xmlns:a16="http://schemas.microsoft.com/office/drawing/2014/main" id="{F636C92E-E2AF-7865-6807-3C4DFAE5F135}"/>
                </a:ext>
              </a:extLst>
            </p:cNvPr>
            <p:cNvSpPr>
              <a:spLocks/>
            </p:cNvSpPr>
            <p:nvPr/>
          </p:nvSpPr>
          <p:spPr bwMode="auto">
            <a:xfrm>
              <a:off x="4928" y="1747"/>
              <a:ext cx="234" cy="262"/>
            </a:xfrm>
            <a:custGeom>
              <a:avLst/>
              <a:gdLst>
                <a:gd name="T0" fmla="*/ 234 w 234"/>
                <a:gd name="T1" fmla="*/ 60 h 262"/>
                <a:gd name="T2" fmla="*/ 60 w 234"/>
                <a:gd name="T3" fmla="*/ 43 h 262"/>
                <a:gd name="T4" fmla="*/ 43 w 234"/>
                <a:gd name="T5" fmla="*/ 215 h 262"/>
                <a:gd name="T6" fmla="*/ 140 w 234"/>
                <a:gd name="T7" fmla="*/ 261 h 262"/>
                <a:gd name="T8" fmla="*/ 0 60000 65536"/>
                <a:gd name="T9" fmla="*/ 0 60000 65536"/>
                <a:gd name="T10" fmla="*/ 0 60000 65536"/>
                <a:gd name="T11" fmla="*/ 0 60000 65536"/>
                <a:gd name="T12" fmla="*/ 0 w 234"/>
                <a:gd name="T13" fmla="*/ 0 h 262"/>
                <a:gd name="T14" fmla="*/ 234 w 234"/>
                <a:gd name="T15" fmla="*/ 262 h 262"/>
              </a:gdLst>
              <a:ahLst/>
              <a:cxnLst>
                <a:cxn ang="T8">
                  <a:pos x="T0" y="T1"/>
                </a:cxn>
                <a:cxn ang="T9">
                  <a:pos x="T2" y="T3"/>
                </a:cxn>
                <a:cxn ang="T10">
                  <a:pos x="T4" y="T5"/>
                </a:cxn>
                <a:cxn ang="T11">
                  <a:pos x="T6" y="T7"/>
                </a:cxn>
              </a:cxnLst>
              <a:rect l="T12" t="T13" r="T14" b="T15"/>
              <a:pathLst>
                <a:path w="234" h="262">
                  <a:moveTo>
                    <a:pt x="234" y="60"/>
                  </a:moveTo>
                  <a:cubicBezTo>
                    <a:pt x="190" y="7"/>
                    <a:pt x="113" y="0"/>
                    <a:pt x="60" y="43"/>
                  </a:cubicBezTo>
                  <a:cubicBezTo>
                    <a:pt x="7" y="85"/>
                    <a:pt x="0" y="163"/>
                    <a:pt x="43" y="215"/>
                  </a:cubicBezTo>
                  <a:cubicBezTo>
                    <a:pt x="66" y="245"/>
                    <a:pt x="102" y="262"/>
                    <a:pt x="140" y="261"/>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677" name="Freeform 18">
              <a:extLst>
                <a:ext uri="{FF2B5EF4-FFF2-40B4-BE49-F238E27FC236}">
                  <a16:creationId xmlns:a16="http://schemas.microsoft.com/office/drawing/2014/main" id="{2121B5D7-61EF-B991-0896-5C5710846BC4}"/>
                </a:ext>
              </a:extLst>
            </p:cNvPr>
            <p:cNvSpPr>
              <a:spLocks/>
            </p:cNvSpPr>
            <p:nvPr/>
          </p:nvSpPr>
          <p:spPr bwMode="auto">
            <a:xfrm>
              <a:off x="5043" y="1962"/>
              <a:ext cx="119" cy="84"/>
            </a:xfrm>
            <a:custGeom>
              <a:avLst/>
              <a:gdLst>
                <a:gd name="T0" fmla="*/ 33 w 119"/>
                <a:gd name="T1" fmla="*/ 84 h 84"/>
                <a:gd name="T2" fmla="*/ 119 w 119"/>
                <a:gd name="T3" fmla="*/ 0 h 84"/>
                <a:gd name="T4" fmla="*/ 0 w 119"/>
                <a:gd name="T5" fmla="*/ 16 h 84"/>
                <a:gd name="T6" fmla="*/ 33 w 119"/>
                <a:gd name="T7" fmla="*/ 84 h 84"/>
                <a:gd name="T8" fmla="*/ 0 60000 65536"/>
                <a:gd name="T9" fmla="*/ 0 60000 65536"/>
                <a:gd name="T10" fmla="*/ 0 60000 65536"/>
                <a:gd name="T11" fmla="*/ 0 60000 65536"/>
                <a:gd name="T12" fmla="*/ 0 w 119"/>
                <a:gd name="T13" fmla="*/ 0 h 84"/>
                <a:gd name="T14" fmla="*/ 119 w 119"/>
                <a:gd name="T15" fmla="*/ 84 h 84"/>
              </a:gdLst>
              <a:ahLst/>
              <a:cxnLst>
                <a:cxn ang="T8">
                  <a:pos x="T0" y="T1"/>
                </a:cxn>
                <a:cxn ang="T9">
                  <a:pos x="T2" y="T3"/>
                </a:cxn>
                <a:cxn ang="T10">
                  <a:pos x="T4" y="T5"/>
                </a:cxn>
                <a:cxn ang="T11">
                  <a:pos x="T6" y="T7"/>
                </a:cxn>
              </a:cxnLst>
              <a:rect l="T12" t="T13" r="T14" b="T15"/>
              <a:pathLst>
                <a:path w="119" h="84">
                  <a:moveTo>
                    <a:pt x="33" y="84"/>
                  </a:moveTo>
                  <a:lnTo>
                    <a:pt x="119" y="0"/>
                  </a:lnTo>
                  <a:lnTo>
                    <a:pt x="0" y="16"/>
                  </a:lnTo>
                  <a:lnTo>
                    <a:pt x="3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69639" name="Group 19">
            <a:extLst>
              <a:ext uri="{FF2B5EF4-FFF2-40B4-BE49-F238E27FC236}">
                <a16:creationId xmlns:a16="http://schemas.microsoft.com/office/drawing/2014/main" id="{4478C9EC-F03F-5A3B-F200-BC92267B6CD8}"/>
              </a:ext>
            </a:extLst>
          </p:cNvPr>
          <p:cNvGrpSpPr>
            <a:grpSpLocks noChangeAspect="1"/>
          </p:cNvGrpSpPr>
          <p:nvPr/>
        </p:nvGrpSpPr>
        <p:grpSpPr bwMode="auto">
          <a:xfrm>
            <a:off x="2640013" y="6775450"/>
            <a:ext cx="307975" cy="685800"/>
            <a:chOff x="4429" y="1747"/>
            <a:chExt cx="156" cy="349"/>
          </a:xfrm>
        </p:grpSpPr>
        <p:sp>
          <p:nvSpPr>
            <p:cNvPr id="69670" name="Line 20">
              <a:extLst>
                <a:ext uri="{FF2B5EF4-FFF2-40B4-BE49-F238E27FC236}">
                  <a16:creationId xmlns:a16="http://schemas.microsoft.com/office/drawing/2014/main" id="{2A5658D6-0C80-E06C-EEF8-CDC3C05B5E99}"/>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71" name="Line 21">
              <a:extLst>
                <a:ext uri="{FF2B5EF4-FFF2-40B4-BE49-F238E27FC236}">
                  <a16:creationId xmlns:a16="http://schemas.microsoft.com/office/drawing/2014/main" id="{649A823F-D904-38A0-D88E-E05190B93579}"/>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72" name="Line 22">
              <a:extLst>
                <a:ext uri="{FF2B5EF4-FFF2-40B4-BE49-F238E27FC236}">
                  <a16:creationId xmlns:a16="http://schemas.microsoft.com/office/drawing/2014/main" id="{3FF10467-65F8-F2BF-C82D-16171B913FA6}"/>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73" name="Line 23">
              <a:extLst>
                <a:ext uri="{FF2B5EF4-FFF2-40B4-BE49-F238E27FC236}">
                  <a16:creationId xmlns:a16="http://schemas.microsoft.com/office/drawing/2014/main" id="{99E77D83-C782-16F6-4304-AC615DF4421A}"/>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74" name="Line 24">
              <a:extLst>
                <a:ext uri="{FF2B5EF4-FFF2-40B4-BE49-F238E27FC236}">
                  <a16:creationId xmlns:a16="http://schemas.microsoft.com/office/drawing/2014/main" id="{1A9EC9F0-CC4F-AE4B-E6B4-41FE5D9F127D}"/>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75" name="Line 25">
              <a:extLst>
                <a:ext uri="{FF2B5EF4-FFF2-40B4-BE49-F238E27FC236}">
                  <a16:creationId xmlns:a16="http://schemas.microsoft.com/office/drawing/2014/main" id="{A317E9D8-33AA-6D73-28D5-7C8A39FB8990}"/>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sp>
        <p:nvSpPr>
          <p:cNvPr id="69640" name="Freeform 26">
            <a:extLst>
              <a:ext uri="{FF2B5EF4-FFF2-40B4-BE49-F238E27FC236}">
                <a16:creationId xmlns:a16="http://schemas.microsoft.com/office/drawing/2014/main" id="{696AB75B-790E-6A7E-E02F-CDED9A11C867}"/>
              </a:ext>
            </a:extLst>
          </p:cNvPr>
          <p:cNvSpPr>
            <a:spLocks/>
          </p:cNvSpPr>
          <p:nvPr/>
        </p:nvSpPr>
        <p:spPr bwMode="auto">
          <a:xfrm rot="8286362">
            <a:off x="4441825" y="5519738"/>
            <a:ext cx="2824163" cy="415925"/>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69641" name="Group 27">
            <a:extLst>
              <a:ext uri="{FF2B5EF4-FFF2-40B4-BE49-F238E27FC236}">
                <a16:creationId xmlns:a16="http://schemas.microsoft.com/office/drawing/2014/main" id="{6F6F2629-49F9-5874-20D6-6C29D0A211BB}"/>
              </a:ext>
            </a:extLst>
          </p:cNvPr>
          <p:cNvGrpSpPr>
            <a:grpSpLocks/>
          </p:cNvGrpSpPr>
          <p:nvPr/>
        </p:nvGrpSpPr>
        <p:grpSpPr bwMode="auto">
          <a:xfrm>
            <a:off x="3744913" y="5859463"/>
            <a:ext cx="1238250" cy="525462"/>
            <a:chOff x="1545" y="2637"/>
            <a:chExt cx="548" cy="233"/>
          </a:xfrm>
        </p:grpSpPr>
        <p:sp>
          <p:nvSpPr>
            <p:cNvPr id="69668" name="AutoShape 28">
              <a:extLst>
                <a:ext uri="{FF2B5EF4-FFF2-40B4-BE49-F238E27FC236}">
                  <a16:creationId xmlns:a16="http://schemas.microsoft.com/office/drawing/2014/main" id="{C300D8DF-51F3-2847-D9CE-06AFDDF8F57C}"/>
                </a:ext>
              </a:extLst>
            </p:cNvPr>
            <p:cNvSpPr>
              <a:spLocks noChangeArrowheads="1"/>
            </p:cNvSpPr>
            <p:nvPr/>
          </p:nvSpPr>
          <p:spPr bwMode="gray">
            <a:xfrm>
              <a:off x="1545" y="2637"/>
              <a:ext cx="548" cy="233"/>
            </a:xfrm>
            <a:prstGeom prst="star16">
              <a:avLst>
                <a:gd name="adj" fmla="val 42310"/>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69669" name="Rectangle 29">
              <a:extLst>
                <a:ext uri="{FF2B5EF4-FFF2-40B4-BE49-F238E27FC236}">
                  <a16:creationId xmlns:a16="http://schemas.microsoft.com/office/drawing/2014/main" id="{5CD6B584-F381-56BE-5B52-85A130F5860B}"/>
                </a:ext>
              </a:extLst>
            </p:cNvPr>
            <p:cNvSpPr>
              <a:spLocks noChangeArrowheads="1"/>
            </p:cNvSpPr>
            <p:nvPr/>
          </p:nvSpPr>
          <p:spPr bwMode="gray">
            <a:xfrm>
              <a:off x="1639" y="2713"/>
              <a:ext cx="372"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Pacemaker</a:t>
              </a:r>
            </a:p>
          </p:txBody>
        </p:sp>
      </p:grpSp>
      <p:grpSp>
        <p:nvGrpSpPr>
          <p:cNvPr id="69642" name="Group 30">
            <a:extLst>
              <a:ext uri="{FF2B5EF4-FFF2-40B4-BE49-F238E27FC236}">
                <a16:creationId xmlns:a16="http://schemas.microsoft.com/office/drawing/2014/main" id="{833402D9-2A66-4679-4FA2-9B98C2646C1E}"/>
              </a:ext>
            </a:extLst>
          </p:cNvPr>
          <p:cNvGrpSpPr>
            <a:grpSpLocks noChangeAspect="1"/>
          </p:cNvGrpSpPr>
          <p:nvPr/>
        </p:nvGrpSpPr>
        <p:grpSpPr bwMode="auto">
          <a:xfrm>
            <a:off x="4292600" y="6781800"/>
            <a:ext cx="895350" cy="688975"/>
            <a:chOff x="2600" y="939"/>
            <a:chExt cx="486" cy="374"/>
          </a:xfrm>
        </p:grpSpPr>
        <p:sp>
          <p:nvSpPr>
            <p:cNvPr id="69665" name="Rectangle 31">
              <a:extLst>
                <a:ext uri="{FF2B5EF4-FFF2-40B4-BE49-F238E27FC236}">
                  <a16:creationId xmlns:a16="http://schemas.microsoft.com/office/drawing/2014/main" id="{B2CF5448-29D4-3CA8-A23A-EC637279B094}"/>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66" name="Rectangle 32">
              <a:extLst>
                <a:ext uri="{FF2B5EF4-FFF2-40B4-BE49-F238E27FC236}">
                  <a16:creationId xmlns:a16="http://schemas.microsoft.com/office/drawing/2014/main" id="{9D2A3E2E-62E6-6BE4-B976-72E785C88C66}"/>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67" name="Rectangle 33">
              <a:extLst>
                <a:ext uri="{FF2B5EF4-FFF2-40B4-BE49-F238E27FC236}">
                  <a16:creationId xmlns:a16="http://schemas.microsoft.com/office/drawing/2014/main" id="{DEF34F6E-09BC-6336-0D97-82F53384B5F6}"/>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Process 2</a:t>
              </a:r>
            </a:p>
          </p:txBody>
        </p:sp>
      </p:grpSp>
      <p:grpSp>
        <p:nvGrpSpPr>
          <p:cNvPr id="69643" name="Group 34">
            <a:extLst>
              <a:ext uri="{FF2B5EF4-FFF2-40B4-BE49-F238E27FC236}">
                <a16:creationId xmlns:a16="http://schemas.microsoft.com/office/drawing/2014/main" id="{1B2E53B2-F007-05D1-F4A4-EC61B4489212}"/>
              </a:ext>
            </a:extLst>
          </p:cNvPr>
          <p:cNvGrpSpPr>
            <a:grpSpLocks noChangeAspect="1"/>
          </p:cNvGrpSpPr>
          <p:nvPr/>
        </p:nvGrpSpPr>
        <p:grpSpPr bwMode="auto">
          <a:xfrm>
            <a:off x="9818688" y="6781800"/>
            <a:ext cx="896937" cy="688975"/>
            <a:chOff x="2600" y="939"/>
            <a:chExt cx="486" cy="374"/>
          </a:xfrm>
        </p:grpSpPr>
        <p:sp>
          <p:nvSpPr>
            <p:cNvPr id="69662" name="Rectangle 35">
              <a:extLst>
                <a:ext uri="{FF2B5EF4-FFF2-40B4-BE49-F238E27FC236}">
                  <a16:creationId xmlns:a16="http://schemas.microsoft.com/office/drawing/2014/main" id="{DB0B6B8F-E1F2-C92F-004C-8BF71B21CAAD}"/>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63" name="Rectangle 36">
              <a:extLst>
                <a:ext uri="{FF2B5EF4-FFF2-40B4-BE49-F238E27FC236}">
                  <a16:creationId xmlns:a16="http://schemas.microsoft.com/office/drawing/2014/main" id="{6681FE72-1A2D-C43C-B00F-4AD91C49F723}"/>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64" name="Rectangle 37">
              <a:extLst>
                <a:ext uri="{FF2B5EF4-FFF2-40B4-BE49-F238E27FC236}">
                  <a16:creationId xmlns:a16="http://schemas.microsoft.com/office/drawing/2014/main" id="{1D8412B2-6412-DC89-1F06-195620917D36}"/>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Process 4</a:t>
              </a:r>
            </a:p>
          </p:txBody>
        </p:sp>
      </p:grpSp>
      <p:grpSp>
        <p:nvGrpSpPr>
          <p:cNvPr id="69644" name="Group 38">
            <a:extLst>
              <a:ext uri="{FF2B5EF4-FFF2-40B4-BE49-F238E27FC236}">
                <a16:creationId xmlns:a16="http://schemas.microsoft.com/office/drawing/2014/main" id="{E66732AD-E615-7CBD-55A7-2FF8040A56D0}"/>
              </a:ext>
            </a:extLst>
          </p:cNvPr>
          <p:cNvGrpSpPr>
            <a:grpSpLocks noChangeAspect="1"/>
          </p:cNvGrpSpPr>
          <p:nvPr/>
        </p:nvGrpSpPr>
        <p:grpSpPr bwMode="auto">
          <a:xfrm>
            <a:off x="6961188" y="6781800"/>
            <a:ext cx="895350" cy="688975"/>
            <a:chOff x="2600" y="939"/>
            <a:chExt cx="486" cy="374"/>
          </a:xfrm>
        </p:grpSpPr>
        <p:sp>
          <p:nvSpPr>
            <p:cNvPr id="69659" name="Rectangle 39">
              <a:extLst>
                <a:ext uri="{FF2B5EF4-FFF2-40B4-BE49-F238E27FC236}">
                  <a16:creationId xmlns:a16="http://schemas.microsoft.com/office/drawing/2014/main" id="{4567DE38-A487-4624-2B4D-830B62C05133}"/>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60" name="Rectangle 40">
              <a:extLst>
                <a:ext uri="{FF2B5EF4-FFF2-40B4-BE49-F238E27FC236}">
                  <a16:creationId xmlns:a16="http://schemas.microsoft.com/office/drawing/2014/main" id="{3805A229-03BD-AE72-1407-89C7BAB00091}"/>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61" name="Rectangle 41">
              <a:extLst>
                <a:ext uri="{FF2B5EF4-FFF2-40B4-BE49-F238E27FC236}">
                  <a16:creationId xmlns:a16="http://schemas.microsoft.com/office/drawing/2014/main" id="{F9548BD5-C654-8A0C-1DFE-7F6B3EB98857}"/>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Process 3</a:t>
              </a:r>
            </a:p>
          </p:txBody>
        </p:sp>
      </p:grpSp>
      <p:grpSp>
        <p:nvGrpSpPr>
          <p:cNvPr id="69645" name="Group 42">
            <a:extLst>
              <a:ext uri="{FF2B5EF4-FFF2-40B4-BE49-F238E27FC236}">
                <a16:creationId xmlns:a16="http://schemas.microsoft.com/office/drawing/2014/main" id="{6667F760-912B-740F-0CF3-08C3F111C910}"/>
              </a:ext>
            </a:extLst>
          </p:cNvPr>
          <p:cNvGrpSpPr>
            <a:grpSpLocks/>
          </p:cNvGrpSpPr>
          <p:nvPr/>
        </p:nvGrpSpPr>
        <p:grpSpPr bwMode="auto">
          <a:xfrm>
            <a:off x="8351838" y="6797675"/>
            <a:ext cx="1141412" cy="646113"/>
            <a:chOff x="5283" y="787"/>
            <a:chExt cx="549" cy="286"/>
          </a:xfrm>
        </p:grpSpPr>
        <p:sp>
          <p:nvSpPr>
            <p:cNvPr id="69653" name="Line 43">
              <a:extLst>
                <a:ext uri="{FF2B5EF4-FFF2-40B4-BE49-F238E27FC236}">
                  <a16:creationId xmlns:a16="http://schemas.microsoft.com/office/drawing/2014/main" id="{46AA7E52-6DB9-92B8-7C21-64B256B52656}"/>
                </a:ext>
              </a:extLst>
            </p:cNvPr>
            <p:cNvSpPr>
              <a:spLocks noChangeShapeType="1"/>
            </p:cNvSpPr>
            <p:nvPr/>
          </p:nvSpPr>
          <p:spPr bwMode="auto">
            <a:xfrm>
              <a:off x="5283" y="891"/>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54" name="Line 44">
              <a:extLst>
                <a:ext uri="{FF2B5EF4-FFF2-40B4-BE49-F238E27FC236}">
                  <a16:creationId xmlns:a16="http://schemas.microsoft.com/office/drawing/2014/main" id="{A1641589-2C1B-CE2B-3FC9-716A38C1DE04}"/>
                </a:ext>
              </a:extLst>
            </p:cNvPr>
            <p:cNvSpPr>
              <a:spLocks noChangeShapeType="1"/>
            </p:cNvSpPr>
            <p:nvPr/>
          </p:nvSpPr>
          <p:spPr bwMode="auto">
            <a:xfrm>
              <a:off x="5283" y="1066"/>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55" name="Rectangle 45">
              <a:extLst>
                <a:ext uri="{FF2B5EF4-FFF2-40B4-BE49-F238E27FC236}">
                  <a16:creationId xmlns:a16="http://schemas.microsoft.com/office/drawing/2014/main" id="{E60ED666-3A4F-1347-A54F-FE3AFB451A7F}"/>
                </a:ext>
              </a:extLst>
            </p:cNvPr>
            <p:cNvSpPr>
              <a:spLocks noChangeArrowheads="1"/>
            </p:cNvSpPr>
            <p:nvPr/>
          </p:nvSpPr>
          <p:spPr bwMode="auto">
            <a:xfrm>
              <a:off x="5451" y="917"/>
              <a:ext cx="2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700">
                  <a:solidFill>
                    <a:srgbClr val="000000"/>
                  </a:solidFill>
                </a:rPr>
                <a:t>FIFO</a:t>
              </a:r>
              <a:endParaRPr lang="en-GB" altLang="nb-NO" sz="1700"/>
            </a:p>
          </p:txBody>
        </p:sp>
        <p:sp>
          <p:nvSpPr>
            <p:cNvPr id="69656" name="Line 46">
              <a:extLst>
                <a:ext uri="{FF2B5EF4-FFF2-40B4-BE49-F238E27FC236}">
                  <a16:creationId xmlns:a16="http://schemas.microsoft.com/office/drawing/2014/main" id="{CC46AC9C-E053-B61F-5E4B-77D5C8FA6256}"/>
                </a:ext>
              </a:extLst>
            </p:cNvPr>
            <p:cNvSpPr>
              <a:spLocks noChangeShapeType="1"/>
            </p:cNvSpPr>
            <p:nvPr/>
          </p:nvSpPr>
          <p:spPr bwMode="auto">
            <a:xfrm flipH="1">
              <a:off x="5296" y="974"/>
              <a:ext cx="99"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69657" name="Line 47">
              <a:extLst>
                <a:ext uri="{FF2B5EF4-FFF2-40B4-BE49-F238E27FC236}">
                  <a16:creationId xmlns:a16="http://schemas.microsoft.com/office/drawing/2014/main" id="{E3204CA7-9FE6-D3D1-4642-A724B3AD0B6A}"/>
                </a:ext>
              </a:extLst>
            </p:cNvPr>
            <p:cNvSpPr>
              <a:spLocks noChangeShapeType="1"/>
            </p:cNvSpPr>
            <p:nvPr/>
          </p:nvSpPr>
          <p:spPr bwMode="auto">
            <a:xfrm>
              <a:off x="5710" y="974"/>
              <a:ext cx="122" cy="1"/>
            </a:xfrm>
            <a:prstGeom prst="line">
              <a:avLst/>
            </a:prstGeom>
            <a:noFill/>
            <a:ln w="4826" cap="rnd">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69658" name="Rectangle 48">
              <a:extLst>
                <a:ext uri="{FF2B5EF4-FFF2-40B4-BE49-F238E27FC236}">
                  <a16:creationId xmlns:a16="http://schemas.microsoft.com/office/drawing/2014/main" id="{DA6648AE-241F-E6E5-D8FE-EB8DDA180B35}"/>
                </a:ext>
              </a:extLst>
            </p:cNvPr>
            <p:cNvSpPr>
              <a:spLocks noChangeArrowheads="1"/>
            </p:cNvSpPr>
            <p:nvPr/>
          </p:nvSpPr>
          <p:spPr bwMode="auto">
            <a:xfrm>
              <a:off x="5283" y="787"/>
              <a:ext cx="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a:p>
          </p:txBody>
        </p:sp>
      </p:grpSp>
      <p:sp>
        <p:nvSpPr>
          <p:cNvPr id="69646" name="Freeform 49">
            <a:extLst>
              <a:ext uri="{FF2B5EF4-FFF2-40B4-BE49-F238E27FC236}">
                <a16:creationId xmlns:a16="http://schemas.microsoft.com/office/drawing/2014/main" id="{592CA6F7-DD5E-8E4B-96FD-F269C8F0CB7B}"/>
              </a:ext>
            </a:extLst>
          </p:cNvPr>
          <p:cNvSpPr>
            <a:spLocks/>
          </p:cNvSpPr>
          <p:nvPr/>
        </p:nvSpPr>
        <p:spPr bwMode="auto">
          <a:xfrm>
            <a:off x="4341813" y="7710488"/>
            <a:ext cx="7292975" cy="87630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69647" name="Text Box 50">
            <a:extLst>
              <a:ext uri="{FF2B5EF4-FFF2-40B4-BE49-F238E27FC236}">
                <a16:creationId xmlns:a16="http://schemas.microsoft.com/office/drawing/2014/main" id="{8CDF1283-9D15-98AB-0A34-CC7D4155CBDB}"/>
              </a:ext>
            </a:extLst>
          </p:cNvPr>
          <p:cNvSpPr txBox="1">
            <a:spLocks noChangeArrowheads="1"/>
          </p:cNvSpPr>
          <p:nvPr/>
        </p:nvSpPr>
        <p:spPr bwMode="auto">
          <a:xfrm>
            <a:off x="5011738" y="5256213"/>
            <a:ext cx="1951037" cy="534987"/>
          </a:xfrm>
          <a:prstGeom prst="rect">
            <a:avLst/>
          </a:prstGeom>
          <a:solidFill>
            <a:schemeClr val="accent1"/>
          </a:solidFill>
          <a:ln w="9525">
            <a:solidFill>
              <a:schemeClr val="tx1"/>
            </a:solidFill>
            <a:miter lim="800000"/>
            <a:headEnd/>
            <a:tailEnd/>
          </a:ln>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2600">
                <a:solidFill>
                  <a:schemeClr val="tx1"/>
                </a:solidFill>
                <a:latin typeface="Arial" panose="020B0604020202020204" pitchFamily="34" charset="0"/>
                <a:ea typeface="ＭＳ Ｐゴシック" panose="020B0600070205080204" pitchFamily="34" charset="-128"/>
              </a:rPr>
              <a:t>Kunde</a:t>
            </a:r>
          </a:p>
        </p:txBody>
      </p:sp>
      <p:sp>
        <p:nvSpPr>
          <p:cNvPr id="69648" name="Text Box 51">
            <a:extLst>
              <a:ext uri="{FF2B5EF4-FFF2-40B4-BE49-F238E27FC236}">
                <a16:creationId xmlns:a16="http://schemas.microsoft.com/office/drawing/2014/main" id="{D05F273B-3D3C-A7DF-FC16-9EFA92FAE36C}"/>
              </a:ext>
            </a:extLst>
          </p:cNvPr>
          <p:cNvSpPr txBox="1">
            <a:spLocks noChangeArrowheads="1"/>
          </p:cNvSpPr>
          <p:nvPr/>
        </p:nvSpPr>
        <p:spPr bwMode="auto">
          <a:xfrm>
            <a:off x="4389438" y="7883525"/>
            <a:ext cx="59594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2600">
                <a:solidFill>
                  <a:schemeClr val="tx1"/>
                </a:solidFill>
                <a:latin typeface="Arial" panose="020B0604020202020204" pitchFamily="34" charset="0"/>
                <a:ea typeface="ＭＳ Ｐゴシック" panose="020B0600070205080204" pitchFamily="34" charset="-128"/>
              </a:rPr>
              <a:t>Ordre-til-levering lede tid</a:t>
            </a:r>
          </a:p>
        </p:txBody>
      </p:sp>
      <p:sp>
        <p:nvSpPr>
          <p:cNvPr id="69649" name="Text Box 52">
            <a:extLst>
              <a:ext uri="{FF2B5EF4-FFF2-40B4-BE49-F238E27FC236}">
                <a16:creationId xmlns:a16="http://schemas.microsoft.com/office/drawing/2014/main" id="{B59083ED-A0D4-CE84-7BB3-3332E4F8E26B}"/>
              </a:ext>
            </a:extLst>
          </p:cNvPr>
          <p:cNvSpPr txBox="1">
            <a:spLocks noChangeArrowheads="1"/>
          </p:cNvSpPr>
          <p:nvPr/>
        </p:nvSpPr>
        <p:spPr bwMode="auto">
          <a:xfrm>
            <a:off x="1192213" y="4592638"/>
            <a:ext cx="22764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2600">
                <a:solidFill>
                  <a:schemeClr val="tx1"/>
                </a:solidFill>
                <a:latin typeface="Arial" panose="020B0604020202020204" pitchFamily="34" charset="0"/>
                <a:ea typeface="ＭＳ Ｐゴシック" panose="020B0600070205080204" pitchFamily="34" charset="-128"/>
              </a:rPr>
              <a:t>Enpunkts- planlegging</a:t>
            </a:r>
          </a:p>
        </p:txBody>
      </p:sp>
      <p:sp>
        <p:nvSpPr>
          <p:cNvPr id="69650" name="Rectangle 53">
            <a:extLst>
              <a:ext uri="{FF2B5EF4-FFF2-40B4-BE49-F238E27FC236}">
                <a16:creationId xmlns:a16="http://schemas.microsoft.com/office/drawing/2014/main" id="{31BDA5C5-8459-E19A-A098-AFAC0CD1257D}"/>
              </a:ext>
            </a:extLst>
          </p:cNvPr>
          <p:cNvSpPr>
            <a:spLocks noChangeArrowheads="1"/>
          </p:cNvSpPr>
          <p:nvPr/>
        </p:nvSpPr>
        <p:spPr bwMode="auto">
          <a:xfrm>
            <a:off x="920750" y="4411663"/>
            <a:ext cx="11298238" cy="4308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69651" name="Text Box 54">
            <a:extLst>
              <a:ext uri="{FF2B5EF4-FFF2-40B4-BE49-F238E27FC236}">
                <a16:creationId xmlns:a16="http://schemas.microsoft.com/office/drawing/2014/main" id="{5F6954D3-F164-88B8-B24A-6DE51D95ECAA}"/>
              </a:ext>
            </a:extLst>
          </p:cNvPr>
          <p:cNvSpPr txBox="1">
            <a:spLocks noChangeArrowheads="1"/>
          </p:cNvSpPr>
          <p:nvPr/>
        </p:nvSpPr>
        <p:spPr bwMode="auto">
          <a:xfrm>
            <a:off x="1814513" y="7599363"/>
            <a:ext cx="1857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700">
                <a:solidFill>
                  <a:schemeClr val="tx1"/>
                </a:solidFill>
                <a:latin typeface="Arial" panose="020B0604020202020204" pitchFamily="34" charset="0"/>
                <a:ea typeface="ＭＳ Ｐゴシック" panose="020B0600070205080204" pitchFamily="34" charset="-128"/>
              </a:rPr>
              <a:t>Supermarked</a:t>
            </a:r>
          </a:p>
        </p:txBody>
      </p:sp>
      <p:sp>
        <p:nvSpPr>
          <p:cNvPr id="69652" name="Text Box 55">
            <a:extLst>
              <a:ext uri="{FF2B5EF4-FFF2-40B4-BE49-F238E27FC236}">
                <a16:creationId xmlns:a16="http://schemas.microsoft.com/office/drawing/2014/main" id="{3B1735BA-B285-1E0C-520D-B97C8CFDF4FA}"/>
              </a:ext>
            </a:extLst>
          </p:cNvPr>
          <p:cNvSpPr txBox="1">
            <a:spLocks noChangeArrowheads="1"/>
          </p:cNvSpPr>
          <p:nvPr/>
        </p:nvSpPr>
        <p:spPr bwMode="auto">
          <a:xfrm>
            <a:off x="3224213" y="6881813"/>
            <a:ext cx="854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700">
                <a:solidFill>
                  <a:schemeClr val="tx1"/>
                </a:solidFill>
                <a:latin typeface="Arial" panose="020B0604020202020204" pitchFamily="34" charset="0"/>
                <a:ea typeface="ＭＳ Ｐゴシック" panose="020B0600070205080204" pitchFamily="34" charset="-128"/>
              </a:rPr>
              <a:t>Pull</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1EEDFC3E-0EFC-0614-E032-726AF2C7B802}"/>
              </a:ext>
            </a:extLst>
          </p:cNvPr>
          <p:cNvSpPr>
            <a:spLocks noChangeArrowheads="1"/>
          </p:cNvSpPr>
          <p:nvPr/>
        </p:nvSpPr>
        <p:spPr bwMode="gray">
          <a:xfrm>
            <a:off x="1347788" y="4117975"/>
            <a:ext cx="2657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US" altLang="nb-NO" sz="2300" b="1"/>
              <a:t>Produksjonsnivå</a:t>
            </a:r>
          </a:p>
        </p:txBody>
      </p:sp>
      <p:sp>
        <p:nvSpPr>
          <p:cNvPr id="71682" name="Text Box 3">
            <a:extLst>
              <a:ext uri="{FF2B5EF4-FFF2-40B4-BE49-F238E27FC236}">
                <a16:creationId xmlns:a16="http://schemas.microsoft.com/office/drawing/2014/main" id="{83B469E8-3DEE-36CA-BAFC-AA62FED06C86}"/>
              </a:ext>
            </a:extLst>
          </p:cNvPr>
          <p:cNvSpPr txBox="1">
            <a:spLocks noChangeArrowheads="1"/>
          </p:cNvSpPr>
          <p:nvPr/>
        </p:nvSpPr>
        <p:spPr bwMode="gray">
          <a:xfrm>
            <a:off x="1169988" y="1944688"/>
            <a:ext cx="10514012" cy="1882775"/>
          </a:xfrm>
          <a:prstGeom prst="rect">
            <a:avLst/>
          </a:prstGeom>
          <a:solidFill>
            <a:schemeClr val="folHlink"/>
          </a:solidFill>
          <a:ln w="9525">
            <a:solidFill>
              <a:schemeClr val="tx1"/>
            </a:solidFill>
            <a:miter lim="800000"/>
            <a:headEnd/>
            <a:tailEnd/>
          </a:ln>
        </p:spPr>
        <p:txBody>
          <a:bodyPr lIns="66343" tIns="66343" rIns="66343" bIns="66343"/>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Ved å jevne ut produktmiksen i pacemaker prosessen kan du svare på ulike kundekrav med redusert ledetid ved å holde et minimumslager. Dette igjen reduserer størrelsen på supermarked</a:t>
            </a:r>
          </a:p>
          <a:p>
            <a:endParaRPr lang="nb-NO" altLang="nb-NO" sz="1100">
              <a:solidFill>
                <a:schemeClr val="tx1"/>
              </a:solidFill>
              <a:latin typeface="Arial" panose="020B0604020202020204" pitchFamily="34" charset="0"/>
              <a:ea typeface="ＭＳ Ｐゴシック" panose="020B0600070205080204" pitchFamily="34" charset="-128"/>
            </a:endParaRPr>
          </a:p>
          <a:p>
            <a:r>
              <a:rPr lang="nb-NO" altLang="nb-NO" sz="2300">
                <a:solidFill>
                  <a:schemeClr val="tx1"/>
                </a:solidFill>
                <a:latin typeface="Arial" panose="020B0604020202020204" pitchFamily="34" charset="0"/>
                <a:ea typeface="ＭＳ Ｐゴシック" panose="020B0600070205080204" pitchFamily="34" charset="-128"/>
              </a:rPr>
              <a:t>Dette er symbolet for jevn produksjon:</a:t>
            </a:r>
          </a:p>
          <a:p>
            <a:endParaRPr lang="nb-NO" altLang="nb-NO" sz="2300">
              <a:solidFill>
                <a:schemeClr val="tx1"/>
              </a:solidFill>
              <a:latin typeface="Arial" panose="020B0604020202020204" pitchFamily="34" charset="0"/>
              <a:ea typeface="ＭＳ Ｐゴシック" panose="020B0600070205080204" pitchFamily="34" charset="-128"/>
            </a:endParaRPr>
          </a:p>
        </p:txBody>
      </p:sp>
      <p:sp>
        <p:nvSpPr>
          <p:cNvPr id="71683" name="Rectangle 4">
            <a:extLst>
              <a:ext uri="{FF2B5EF4-FFF2-40B4-BE49-F238E27FC236}">
                <a16:creationId xmlns:a16="http://schemas.microsoft.com/office/drawing/2014/main" id="{8B081B0A-D339-4E91-24A9-F3365EDC54A0}"/>
              </a:ext>
            </a:extLst>
          </p:cNvPr>
          <p:cNvSpPr>
            <a:spLocks noChangeArrowheads="1"/>
          </p:cNvSpPr>
          <p:nvPr/>
        </p:nvSpPr>
        <p:spPr bwMode="gray">
          <a:xfrm>
            <a:off x="1481138" y="5434013"/>
            <a:ext cx="400050"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84" name="Text Box 5">
            <a:extLst>
              <a:ext uri="{FF2B5EF4-FFF2-40B4-BE49-F238E27FC236}">
                <a16:creationId xmlns:a16="http://schemas.microsoft.com/office/drawing/2014/main" id="{705BE194-6C23-DE30-E7F6-6E76C400E622}"/>
              </a:ext>
            </a:extLst>
          </p:cNvPr>
          <p:cNvSpPr txBox="1">
            <a:spLocks noChangeArrowheads="1"/>
          </p:cNvSpPr>
          <p:nvPr/>
        </p:nvSpPr>
        <p:spPr bwMode="gray">
          <a:xfrm>
            <a:off x="1624013" y="5527675"/>
            <a:ext cx="1095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85" name="Rectangle 6">
            <a:extLst>
              <a:ext uri="{FF2B5EF4-FFF2-40B4-BE49-F238E27FC236}">
                <a16:creationId xmlns:a16="http://schemas.microsoft.com/office/drawing/2014/main" id="{1C1C6395-AB8C-ED6A-443E-9FB27768A43F}"/>
              </a:ext>
            </a:extLst>
          </p:cNvPr>
          <p:cNvSpPr>
            <a:spLocks noChangeArrowheads="1"/>
          </p:cNvSpPr>
          <p:nvPr/>
        </p:nvSpPr>
        <p:spPr bwMode="gray">
          <a:xfrm>
            <a:off x="2016125"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86" name="Text Box 7">
            <a:extLst>
              <a:ext uri="{FF2B5EF4-FFF2-40B4-BE49-F238E27FC236}">
                <a16:creationId xmlns:a16="http://schemas.microsoft.com/office/drawing/2014/main" id="{DF8FA1C6-EF79-6138-E555-200E7A47CF7B}"/>
              </a:ext>
            </a:extLst>
          </p:cNvPr>
          <p:cNvSpPr txBox="1">
            <a:spLocks noChangeArrowheads="1"/>
          </p:cNvSpPr>
          <p:nvPr/>
        </p:nvSpPr>
        <p:spPr bwMode="gray">
          <a:xfrm>
            <a:off x="2159000" y="5527675"/>
            <a:ext cx="1095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87" name="Rectangle 8">
            <a:extLst>
              <a:ext uri="{FF2B5EF4-FFF2-40B4-BE49-F238E27FC236}">
                <a16:creationId xmlns:a16="http://schemas.microsoft.com/office/drawing/2014/main" id="{60ADC7C0-FA43-7424-5F33-843FDD469DBC}"/>
              </a:ext>
            </a:extLst>
          </p:cNvPr>
          <p:cNvSpPr>
            <a:spLocks noChangeArrowheads="1"/>
          </p:cNvSpPr>
          <p:nvPr/>
        </p:nvSpPr>
        <p:spPr bwMode="gray">
          <a:xfrm>
            <a:off x="2549525"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88" name="Text Box 9">
            <a:extLst>
              <a:ext uri="{FF2B5EF4-FFF2-40B4-BE49-F238E27FC236}">
                <a16:creationId xmlns:a16="http://schemas.microsoft.com/office/drawing/2014/main" id="{A5EBC39D-00C9-220E-3EB1-E1ED4F6F8EB0}"/>
              </a:ext>
            </a:extLst>
          </p:cNvPr>
          <p:cNvSpPr txBox="1">
            <a:spLocks noChangeArrowheads="1"/>
          </p:cNvSpPr>
          <p:nvPr/>
        </p:nvSpPr>
        <p:spPr bwMode="gray">
          <a:xfrm>
            <a:off x="2690813"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89" name="Rectangle 10">
            <a:extLst>
              <a:ext uri="{FF2B5EF4-FFF2-40B4-BE49-F238E27FC236}">
                <a16:creationId xmlns:a16="http://schemas.microsoft.com/office/drawing/2014/main" id="{EFD8D119-A51F-ED64-DC80-01E7F146D1F8}"/>
              </a:ext>
            </a:extLst>
          </p:cNvPr>
          <p:cNvSpPr>
            <a:spLocks noChangeArrowheads="1"/>
          </p:cNvSpPr>
          <p:nvPr/>
        </p:nvSpPr>
        <p:spPr bwMode="gray">
          <a:xfrm>
            <a:off x="3614738"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90" name="Text Box 11">
            <a:extLst>
              <a:ext uri="{FF2B5EF4-FFF2-40B4-BE49-F238E27FC236}">
                <a16:creationId xmlns:a16="http://schemas.microsoft.com/office/drawing/2014/main" id="{FA3CF704-0A94-E88E-5BE3-69B7EBE90324}"/>
              </a:ext>
            </a:extLst>
          </p:cNvPr>
          <p:cNvSpPr txBox="1">
            <a:spLocks noChangeArrowheads="1"/>
          </p:cNvSpPr>
          <p:nvPr/>
        </p:nvSpPr>
        <p:spPr bwMode="gray">
          <a:xfrm>
            <a:off x="3757613" y="5527675"/>
            <a:ext cx="1095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91" name="Rectangle 12">
            <a:extLst>
              <a:ext uri="{FF2B5EF4-FFF2-40B4-BE49-F238E27FC236}">
                <a16:creationId xmlns:a16="http://schemas.microsoft.com/office/drawing/2014/main" id="{DDA7633A-5FB6-86A7-C767-ECDFD831555A}"/>
              </a:ext>
            </a:extLst>
          </p:cNvPr>
          <p:cNvSpPr>
            <a:spLocks noChangeArrowheads="1"/>
          </p:cNvSpPr>
          <p:nvPr/>
        </p:nvSpPr>
        <p:spPr bwMode="gray">
          <a:xfrm>
            <a:off x="3081338" y="5434013"/>
            <a:ext cx="400050"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92" name="Text Box 13">
            <a:extLst>
              <a:ext uri="{FF2B5EF4-FFF2-40B4-BE49-F238E27FC236}">
                <a16:creationId xmlns:a16="http://schemas.microsoft.com/office/drawing/2014/main" id="{599E0753-60DA-B594-BDF5-49EC98D28BCF}"/>
              </a:ext>
            </a:extLst>
          </p:cNvPr>
          <p:cNvSpPr txBox="1">
            <a:spLocks noChangeArrowheads="1"/>
          </p:cNvSpPr>
          <p:nvPr/>
        </p:nvSpPr>
        <p:spPr bwMode="gray">
          <a:xfrm>
            <a:off x="3228975" y="5527675"/>
            <a:ext cx="1095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93" name="Rectangle 14">
            <a:extLst>
              <a:ext uri="{FF2B5EF4-FFF2-40B4-BE49-F238E27FC236}">
                <a16:creationId xmlns:a16="http://schemas.microsoft.com/office/drawing/2014/main" id="{491384F0-334B-9E49-4EBA-9AF422658C40}"/>
              </a:ext>
            </a:extLst>
          </p:cNvPr>
          <p:cNvSpPr>
            <a:spLocks noChangeArrowheads="1"/>
          </p:cNvSpPr>
          <p:nvPr/>
        </p:nvSpPr>
        <p:spPr bwMode="gray">
          <a:xfrm>
            <a:off x="4149725"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94" name="Text Box 15">
            <a:extLst>
              <a:ext uri="{FF2B5EF4-FFF2-40B4-BE49-F238E27FC236}">
                <a16:creationId xmlns:a16="http://schemas.microsoft.com/office/drawing/2014/main" id="{BDC2EC5D-4AE4-F2F5-ADE1-D6209494B754}"/>
              </a:ext>
            </a:extLst>
          </p:cNvPr>
          <p:cNvSpPr txBox="1">
            <a:spLocks noChangeArrowheads="1"/>
          </p:cNvSpPr>
          <p:nvPr/>
        </p:nvSpPr>
        <p:spPr bwMode="gray">
          <a:xfrm>
            <a:off x="4294188"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95" name="Rectangle 16">
            <a:extLst>
              <a:ext uri="{FF2B5EF4-FFF2-40B4-BE49-F238E27FC236}">
                <a16:creationId xmlns:a16="http://schemas.microsoft.com/office/drawing/2014/main" id="{07CFC68E-FDF0-D55F-88DF-9DA96C33309A}"/>
              </a:ext>
            </a:extLst>
          </p:cNvPr>
          <p:cNvSpPr>
            <a:spLocks noChangeArrowheads="1"/>
          </p:cNvSpPr>
          <p:nvPr/>
        </p:nvSpPr>
        <p:spPr bwMode="gray">
          <a:xfrm>
            <a:off x="4679950" y="5434013"/>
            <a:ext cx="400050"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96" name="Text Box 17">
            <a:extLst>
              <a:ext uri="{FF2B5EF4-FFF2-40B4-BE49-F238E27FC236}">
                <a16:creationId xmlns:a16="http://schemas.microsoft.com/office/drawing/2014/main" id="{D0DAA3A8-307B-120A-3ABC-0B472B1A3078}"/>
              </a:ext>
            </a:extLst>
          </p:cNvPr>
          <p:cNvSpPr txBox="1">
            <a:spLocks noChangeArrowheads="1"/>
          </p:cNvSpPr>
          <p:nvPr/>
        </p:nvSpPr>
        <p:spPr bwMode="gray">
          <a:xfrm>
            <a:off x="4824413"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97" name="Rectangle 18">
            <a:extLst>
              <a:ext uri="{FF2B5EF4-FFF2-40B4-BE49-F238E27FC236}">
                <a16:creationId xmlns:a16="http://schemas.microsoft.com/office/drawing/2014/main" id="{09E76E8B-2114-7A42-9D9E-DB71411983BC}"/>
              </a:ext>
            </a:extLst>
          </p:cNvPr>
          <p:cNvSpPr>
            <a:spLocks noChangeArrowheads="1"/>
          </p:cNvSpPr>
          <p:nvPr/>
        </p:nvSpPr>
        <p:spPr bwMode="gray">
          <a:xfrm>
            <a:off x="5213350" y="5434013"/>
            <a:ext cx="401638"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698" name="Text Box 19">
            <a:extLst>
              <a:ext uri="{FF2B5EF4-FFF2-40B4-BE49-F238E27FC236}">
                <a16:creationId xmlns:a16="http://schemas.microsoft.com/office/drawing/2014/main" id="{342A654A-2BEA-962F-2E26-5FE9B6D3D6A8}"/>
              </a:ext>
            </a:extLst>
          </p:cNvPr>
          <p:cNvSpPr txBox="1">
            <a:spLocks noChangeArrowheads="1"/>
          </p:cNvSpPr>
          <p:nvPr/>
        </p:nvSpPr>
        <p:spPr bwMode="gray">
          <a:xfrm>
            <a:off x="5356225" y="5527675"/>
            <a:ext cx="1095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699" name="Rectangle 20">
            <a:extLst>
              <a:ext uri="{FF2B5EF4-FFF2-40B4-BE49-F238E27FC236}">
                <a16:creationId xmlns:a16="http://schemas.microsoft.com/office/drawing/2014/main" id="{8CBFEB1C-5F13-C811-8951-66B3E1B97ECA}"/>
              </a:ext>
            </a:extLst>
          </p:cNvPr>
          <p:cNvSpPr>
            <a:spLocks noChangeArrowheads="1"/>
          </p:cNvSpPr>
          <p:nvPr/>
        </p:nvSpPr>
        <p:spPr bwMode="gray">
          <a:xfrm>
            <a:off x="5748338"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00" name="Text Box 21">
            <a:extLst>
              <a:ext uri="{FF2B5EF4-FFF2-40B4-BE49-F238E27FC236}">
                <a16:creationId xmlns:a16="http://schemas.microsoft.com/office/drawing/2014/main" id="{3BBF2CD7-267C-0500-5ABE-E70A67FD6555}"/>
              </a:ext>
            </a:extLst>
          </p:cNvPr>
          <p:cNvSpPr txBox="1">
            <a:spLocks noChangeArrowheads="1"/>
          </p:cNvSpPr>
          <p:nvPr/>
        </p:nvSpPr>
        <p:spPr bwMode="gray">
          <a:xfrm>
            <a:off x="5891213" y="5527675"/>
            <a:ext cx="1095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01" name="Rectangle 22">
            <a:extLst>
              <a:ext uri="{FF2B5EF4-FFF2-40B4-BE49-F238E27FC236}">
                <a16:creationId xmlns:a16="http://schemas.microsoft.com/office/drawing/2014/main" id="{E3349560-D706-04B5-75EE-7B68C9C9C709}"/>
              </a:ext>
            </a:extLst>
          </p:cNvPr>
          <p:cNvSpPr>
            <a:spLocks noChangeArrowheads="1"/>
          </p:cNvSpPr>
          <p:nvPr/>
        </p:nvSpPr>
        <p:spPr bwMode="gray">
          <a:xfrm>
            <a:off x="6811963" y="5434013"/>
            <a:ext cx="401637"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02" name="Text Box 23">
            <a:extLst>
              <a:ext uri="{FF2B5EF4-FFF2-40B4-BE49-F238E27FC236}">
                <a16:creationId xmlns:a16="http://schemas.microsoft.com/office/drawing/2014/main" id="{80E2AE6C-DE06-9630-0F02-48C19AF95814}"/>
              </a:ext>
            </a:extLst>
          </p:cNvPr>
          <p:cNvSpPr txBox="1">
            <a:spLocks noChangeArrowheads="1"/>
          </p:cNvSpPr>
          <p:nvPr/>
        </p:nvSpPr>
        <p:spPr bwMode="gray">
          <a:xfrm>
            <a:off x="6956425" y="5527675"/>
            <a:ext cx="1079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03" name="Rectangle 24">
            <a:extLst>
              <a:ext uri="{FF2B5EF4-FFF2-40B4-BE49-F238E27FC236}">
                <a16:creationId xmlns:a16="http://schemas.microsoft.com/office/drawing/2014/main" id="{96B44E34-8F1B-B6CB-4391-2531720DA067}"/>
              </a:ext>
            </a:extLst>
          </p:cNvPr>
          <p:cNvSpPr>
            <a:spLocks noChangeArrowheads="1"/>
          </p:cNvSpPr>
          <p:nvPr/>
        </p:nvSpPr>
        <p:spPr bwMode="gray">
          <a:xfrm>
            <a:off x="6281738"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04" name="Text Box 25">
            <a:extLst>
              <a:ext uri="{FF2B5EF4-FFF2-40B4-BE49-F238E27FC236}">
                <a16:creationId xmlns:a16="http://schemas.microsoft.com/office/drawing/2014/main" id="{E54F2AA6-7A39-2DC0-18BA-F0055A259C8D}"/>
              </a:ext>
            </a:extLst>
          </p:cNvPr>
          <p:cNvSpPr txBox="1">
            <a:spLocks noChangeArrowheads="1"/>
          </p:cNvSpPr>
          <p:nvPr/>
        </p:nvSpPr>
        <p:spPr bwMode="gray">
          <a:xfrm>
            <a:off x="6423025"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05" name="Rectangle 26">
            <a:extLst>
              <a:ext uri="{FF2B5EF4-FFF2-40B4-BE49-F238E27FC236}">
                <a16:creationId xmlns:a16="http://schemas.microsoft.com/office/drawing/2014/main" id="{C3203925-99F9-2F77-5AFC-87E322925C2B}"/>
              </a:ext>
            </a:extLst>
          </p:cNvPr>
          <p:cNvSpPr>
            <a:spLocks noChangeArrowheads="1"/>
          </p:cNvSpPr>
          <p:nvPr/>
        </p:nvSpPr>
        <p:spPr bwMode="gray">
          <a:xfrm>
            <a:off x="7346950"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06" name="Text Box 27">
            <a:extLst>
              <a:ext uri="{FF2B5EF4-FFF2-40B4-BE49-F238E27FC236}">
                <a16:creationId xmlns:a16="http://schemas.microsoft.com/office/drawing/2014/main" id="{C86D1EA2-A975-EE19-2EB0-075F8430575C}"/>
              </a:ext>
            </a:extLst>
          </p:cNvPr>
          <p:cNvSpPr txBox="1">
            <a:spLocks noChangeArrowheads="1"/>
          </p:cNvSpPr>
          <p:nvPr/>
        </p:nvSpPr>
        <p:spPr bwMode="gray">
          <a:xfrm>
            <a:off x="7489825" y="5527675"/>
            <a:ext cx="1095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07" name="Rectangle 28">
            <a:extLst>
              <a:ext uri="{FF2B5EF4-FFF2-40B4-BE49-F238E27FC236}">
                <a16:creationId xmlns:a16="http://schemas.microsoft.com/office/drawing/2014/main" id="{428D76E6-736D-37B0-E50A-59F1D0FAF0DE}"/>
              </a:ext>
            </a:extLst>
          </p:cNvPr>
          <p:cNvSpPr>
            <a:spLocks noChangeArrowheads="1"/>
          </p:cNvSpPr>
          <p:nvPr/>
        </p:nvSpPr>
        <p:spPr bwMode="gray">
          <a:xfrm>
            <a:off x="7880350"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08" name="Text Box 29">
            <a:extLst>
              <a:ext uri="{FF2B5EF4-FFF2-40B4-BE49-F238E27FC236}">
                <a16:creationId xmlns:a16="http://schemas.microsoft.com/office/drawing/2014/main" id="{2891213A-AF7C-443E-5353-F0015CB77D9E}"/>
              </a:ext>
            </a:extLst>
          </p:cNvPr>
          <p:cNvSpPr txBox="1">
            <a:spLocks noChangeArrowheads="1"/>
          </p:cNvSpPr>
          <p:nvPr/>
        </p:nvSpPr>
        <p:spPr bwMode="gray">
          <a:xfrm>
            <a:off x="8021638"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09" name="Rectangle 30">
            <a:extLst>
              <a:ext uri="{FF2B5EF4-FFF2-40B4-BE49-F238E27FC236}">
                <a16:creationId xmlns:a16="http://schemas.microsoft.com/office/drawing/2014/main" id="{5FDFF0AB-A7DF-09DF-C859-B33DB281C8A8}"/>
              </a:ext>
            </a:extLst>
          </p:cNvPr>
          <p:cNvSpPr>
            <a:spLocks noChangeArrowheads="1"/>
          </p:cNvSpPr>
          <p:nvPr/>
        </p:nvSpPr>
        <p:spPr bwMode="gray">
          <a:xfrm>
            <a:off x="8412163" y="5434013"/>
            <a:ext cx="400050"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10" name="Text Box 31">
            <a:extLst>
              <a:ext uri="{FF2B5EF4-FFF2-40B4-BE49-F238E27FC236}">
                <a16:creationId xmlns:a16="http://schemas.microsoft.com/office/drawing/2014/main" id="{A95DA6A5-3ABC-12B1-4EC4-9722F3DE58AF}"/>
              </a:ext>
            </a:extLst>
          </p:cNvPr>
          <p:cNvSpPr txBox="1">
            <a:spLocks noChangeArrowheads="1"/>
          </p:cNvSpPr>
          <p:nvPr/>
        </p:nvSpPr>
        <p:spPr bwMode="gray">
          <a:xfrm>
            <a:off x="8556625"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11" name="Rectangle 32">
            <a:extLst>
              <a:ext uri="{FF2B5EF4-FFF2-40B4-BE49-F238E27FC236}">
                <a16:creationId xmlns:a16="http://schemas.microsoft.com/office/drawing/2014/main" id="{1B7D63FD-80F6-89A1-8215-03BCBF2A8C2E}"/>
              </a:ext>
            </a:extLst>
          </p:cNvPr>
          <p:cNvSpPr>
            <a:spLocks noChangeArrowheads="1"/>
          </p:cNvSpPr>
          <p:nvPr/>
        </p:nvSpPr>
        <p:spPr bwMode="gray">
          <a:xfrm>
            <a:off x="8945563" y="5434013"/>
            <a:ext cx="400050"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12" name="Text Box 33">
            <a:extLst>
              <a:ext uri="{FF2B5EF4-FFF2-40B4-BE49-F238E27FC236}">
                <a16:creationId xmlns:a16="http://schemas.microsoft.com/office/drawing/2014/main" id="{C3078619-AA2B-65EE-3ACD-D4F8D1BB3840}"/>
              </a:ext>
            </a:extLst>
          </p:cNvPr>
          <p:cNvSpPr txBox="1">
            <a:spLocks noChangeArrowheads="1"/>
          </p:cNvSpPr>
          <p:nvPr/>
        </p:nvSpPr>
        <p:spPr bwMode="gray">
          <a:xfrm>
            <a:off x="9086850" y="5527675"/>
            <a:ext cx="1111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13" name="Rectangle 34">
            <a:extLst>
              <a:ext uri="{FF2B5EF4-FFF2-40B4-BE49-F238E27FC236}">
                <a16:creationId xmlns:a16="http://schemas.microsoft.com/office/drawing/2014/main" id="{DD133B18-D551-0565-E074-01E381234D09}"/>
              </a:ext>
            </a:extLst>
          </p:cNvPr>
          <p:cNvSpPr>
            <a:spLocks noChangeArrowheads="1"/>
          </p:cNvSpPr>
          <p:nvPr/>
        </p:nvSpPr>
        <p:spPr bwMode="gray">
          <a:xfrm>
            <a:off x="10013950"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14" name="Text Box 35">
            <a:extLst>
              <a:ext uri="{FF2B5EF4-FFF2-40B4-BE49-F238E27FC236}">
                <a16:creationId xmlns:a16="http://schemas.microsoft.com/office/drawing/2014/main" id="{964F5A58-793C-4E7D-EE5A-2F9236CA9F8E}"/>
              </a:ext>
            </a:extLst>
          </p:cNvPr>
          <p:cNvSpPr txBox="1">
            <a:spLocks noChangeArrowheads="1"/>
          </p:cNvSpPr>
          <p:nvPr/>
        </p:nvSpPr>
        <p:spPr bwMode="gray">
          <a:xfrm>
            <a:off x="10155238" y="5527675"/>
            <a:ext cx="1206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C</a:t>
            </a:r>
          </a:p>
        </p:txBody>
      </p:sp>
      <p:sp>
        <p:nvSpPr>
          <p:cNvPr id="71715" name="Rectangle 36">
            <a:extLst>
              <a:ext uri="{FF2B5EF4-FFF2-40B4-BE49-F238E27FC236}">
                <a16:creationId xmlns:a16="http://schemas.microsoft.com/office/drawing/2014/main" id="{AD1821E4-3486-C2A1-4369-CF2A0BEE7615}"/>
              </a:ext>
            </a:extLst>
          </p:cNvPr>
          <p:cNvSpPr>
            <a:spLocks noChangeArrowheads="1"/>
          </p:cNvSpPr>
          <p:nvPr/>
        </p:nvSpPr>
        <p:spPr bwMode="gray">
          <a:xfrm>
            <a:off x="9480550" y="5434013"/>
            <a:ext cx="396875"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16" name="Text Box 37">
            <a:extLst>
              <a:ext uri="{FF2B5EF4-FFF2-40B4-BE49-F238E27FC236}">
                <a16:creationId xmlns:a16="http://schemas.microsoft.com/office/drawing/2014/main" id="{C13F692C-588B-4B9D-AC9C-28896A2224DB}"/>
              </a:ext>
            </a:extLst>
          </p:cNvPr>
          <p:cNvSpPr txBox="1">
            <a:spLocks noChangeArrowheads="1"/>
          </p:cNvSpPr>
          <p:nvPr/>
        </p:nvSpPr>
        <p:spPr bwMode="gray">
          <a:xfrm>
            <a:off x="9623425" y="5527675"/>
            <a:ext cx="1190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C</a:t>
            </a:r>
          </a:p>
        </p:txBody>
      </p:sp>
      <p:sp>
        <p:nvSpPr>
          <p:cNvPr id="71717" name="Rectangle 38">
            <a:extLst>
              <a:ext uri="{FF2B5EF4-FFF2-40B4-BE49-F238E27FC236}">
                <a16:creationId xmlns:a16="http://schemas.microsoft.com/office/drawing/2014/main" id="{C274E0AC-1DF5-404F-41B2-C9DBF124F11F}"/>
              </a:ext>
            </a:extLst>
          </p:cNvPr>
          <p:cNvSpPr>
            <a:spLocks noChangeArrowheads="1"/>
          </p:cNvSpPr>
          <p:nvPr/>
        </p:nvSpPr>
        <p:spPr bwMode="gray">
          <a:xfrm>
            <a:off x="10545763" y="5434013"/>
            <a:ext cx="400050" cy="554037"/>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1718" name="Text Box 39">
            <a:extLst>
              <a:ext uri="{FF2B5EF4-FFF2-40B4-BE49-F238E27FC236}">
                <a16:creationId xmlns:a16="http://schemas.microsoft.com/office/drawing/2014/main" id="{8BCE66B2-A408-C967-0FB0-D60A7896214D}"/>
              </a:ext>
            </a:extLst>
          </p:cNvPr>
          <p:cNvSpPr txBox="1">
            <a:spLocks noChangeArrowheads="1"/>
          </p:cNvSpPr>
          <p:nvPr/>
        </p:nvSpPr>
        <p:spPr bwMode="gray">
          <a:xfrm>
            <a:off x="10690225" y="5527675"/>
            <a:ext cx="1206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C</a:t>
            </a:r>
          </a:p>
        </p:txBody>
      </p:sp>
      <p:grpSp>
        <p:nvGrpSpPr>
          <p:cNvPr id="71719" name="Group 40">
            <a:extLst>
              <a:ext uri="{FF2B5EF4-FFF2-40B4-BE49-F238E27FC236}">
                <a16:creationId xmlns:a16="http://schemas.microsoft.com/office/drawing/2014/main" id="{1DF22A8D-A4EF-03D7-0FFD-FCE5299A2E7A}"/>
              </a:ext>
            </a:extLst>
          </p:cNvPr>
          <p:cNvGrpSpPr>
            <a:grpSpLocks/>
          </p:cNvGrpSpPr>
          <p:nvPr/>
        </p:nvGrpSpPr>
        <p:grpSpPr bwMode="auto">
          <a:xfrm>
            <a:off x="1458913" y="5102225"/>
            <a:ext cx="3095625" cy="222250"/>
            <a:chOff x="1104" y="2640"/>
            <a:chExt cx="1344" cy="96"/>
          </a:xfrm>
        </p:grpSpPr>
        <p:sp>
          <p:nvSpPr>
            <p:cNvPr id="71787" name="Line 41">
              <a:extLst>
                <a:ext uri="{FF2B5EF4-FFF2-40B4-BE49-F238E27FC236}">
                  <a16:creationId xmlns:a16="http://schemas.microsoft.com/office/drawing/2014/main" id="{D2FAF846-6A03-0052-BF76-2EBDCC9D402F}"/>
                </a:ext>
              </a:extLst>
            </p:cNvPr>
            <p:cNvSpPr>
              <a:spLocks noChangeShapeType="1"/>
            </p:cNvSpPr>
            <p:nvPr/>
          </p:nvSpPr>
          <p:spPr bwMode="gray">
            <a:xfrm>
              <a:off x="1104" y="2640"/>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8" name="Line 42">
              <a:extLst>
                <a:ext uri="{FF2B5EF4-FFF2-40B4-BE49-F238E27FC236}">
                  <a16:creationId xmlns:a16="http://schemas.microsoft.com/office/drawing/2014/main" id="{92EA8966-C771-561F-6684-5B273562EB48}"/>
                </a:ext>
              </a:extLst>
            </p:cNvPr>
            <p:cNvSpPr>
              <a:spLocks noChangeShapeType="1"/>
            </p:cNvSpPr>
            <p:nvPr/>
          </p:nvSpPr>
          <p:spPr bwMode="gray">
            <a:xfrm flipH="1" flipV="1">
              <a:off x="1104"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9" name="Line 43">
              <a:extLst>
                <a:ext uri="{FF2B5EF4-FFF2-40B4-BE49-F238E27FC236}">
                  <a16:creationId xmlns:a16="http://schemas.microsoft.com/office/drawing/2014/main" id="{9EDF0A50-427D-B10B-3B41-7717F60118B3}"/>
                </a:ext>
              </a:extLst>
            </p:cNvPr>
            <p:cNvSpPr>
              <a:spLocks noChangeShapeType="1"/>
            </p:cNvSpPr>
            <p:nvPr/>
          </p:nvSpPr>
          <p:spPr bwMode="gray">
            <a:xfrm>
              <a:off x="2448"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71720" name="Group 44">
            <a:extLst>
              <a:ext uri="{FF2B5EF4-FFF2-40B4-BE49-F238E27FC236}">
                <a16:creationId xmlns:a16="http://schemas.microsoft.com/office/drawing/2014/main" id="{333EF525-CCE2-C224-6450-F857428E528A}"/>
              </a:ext>
            </a:extLst>
          </p:cNvPr>
          <p:cNvGrpSpPr>
            <a:grpSpLocks/>
          </p:cNvGrpSpPr>
          <p:nvPr/>
        </p:nvGrpSpPr>
        <p:grpSpPr bwMode="auto">
          <a:xfrm>
            <a:off x="7872413" y="5102225"/>
            <a:ext cx="3095625" cy="222250"/>
            <a:chOff x="1104" y="2640"/>
            <a:chExt cx="1344" cy="96"/>
          </a:xfrm>
        </p:grpSpPr>
        <p:sp>
          <p:nvSpPr>
            <p:cNvPr id="71784" name="Line 45">
              <a:extLst>
                <a:ext uri="{FF2B5EF4-FFF2-40B4-BE49-F238E27FC236}">
                  <a16:creationId xmlns:a16="http://schemas.microsoft.com/office/drawing/2014/main" id="{B7C1EB11-B93A-578F-D91C-69D6E6C6C3B8}"/>
                </a:ext>
              </a:extLst>
            </p:cNvPr>
            <p:cNvSpPr>
              <a:spLocks noChangeShapeType="1"/>
            </p:cNvSpPr>
            <p:nvPr/>
          </p:nvSpPr>
          <p:spPr bwMode="gray">
            <a:xfrm>
              <a:off x="1104" y="2640"/>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5" name="Line 46">
              <a:extLst>
                <a:ext uri="{FF2B5EF4-FFF2-40B4-BE49-F238E27FC236}">
                  <a16:creationId xmlns:a16="http://schemas.microsoft.com/office/drawing/2014/main" id="{2310E946-28F4-40CD-9E39-30CD15EDEED6}"/>
                </a:ext>
              </a:extLst>
            </p:cNvPr>
            <p:cNvSpPr>
              <a:spLocks noChangeShapeType="1"/>
            </p:cNvSpPr>
            <p:nvPr/>
          </p:nvSpPr>
          <p:spPr bwMode="gray">
            <a:xfrm flipH="1" flipV="1">
              <a:off x="1104"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6" name="Line 47">
              <a:extLst>
                <a:ext uri="{FF2B5EF4-FFF2-40B4-BE49-F238E27FC236}">
                  <a16:creationId xmlns:a16="http://schemas.microsoft.com/office/drawing/2014/main" id="{1AB5376C-E6D5-31DE-227A-40F791A63EA5}"/>
                </a:ext>
              </a:extLst>
            </p:cNvPr>
            <p:cNvSpPr>
              <a:spLocks noChangeShapeType="1"/>
            </p:cNvSpPr>
            <p:nvPr/>
          </p:nvSpPr>
          <p:spPr bwMode="gray">
            <a:xfrm>
              <a:off x="2448"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71721" name="Group 48">
            <a:extLst>
              <a:ext uri="{FF2B5EF4-FFF2-40B4-BE49-F238E27FC236}">
                <a16:creationId xmlns:a16="http://schemas.microsoft.com/office/drawing/2014/main" id="{2FBE23ED-9E4B-132F-FDF5-548E290D8D5B}"/>
              </a:ext>
            </a:extLst>
          </p:cNvPr>
          <p:cNvGrpSpPr>
            <a:grpSpLocks/>
          </p:cNvGrpSpPr>
          <p:nvPr/>
        </p:nvGrpSpPr>
        <p:grpSpPr bwMode="auto">
          <a:xfrm>
            <a:off x="4664075" y="5102225"/>
            <a:ext cx="3098800" cy="222250"/>
            <a:chOff x="1104" y="2640"/>
            <a:chExt cx="1344" cy="96"/>
          </a:xfrm>
        </p:grpSpPr>
        <p:sp>
          <p:nvSpPr>
            <p:cNvPr id="71781" name="Line 49">
              <a:extLst>
                <a:ext uri="{FF2B5EF4-FFF2-40B4-BE49-F238E27FC236}">
                  <a16:creationId xmlns:a16="http://schemas.microsoft.com/office/drawing/2014/main" id="{24665058-1D2D-E909-12AE-5314D3FF9C31}"/>
                </a:ext>
              </a:extLst>
            </p:cNvPr>
            <p:cNvSpPr>
              <a:spLocks noChangeShapeType="1"/>
            </p:cNvSpPr>
            <p:nvPr/>
          </p:nvSpPr>
          <p:spPr bwMode="gray">
            <a:xfrm>
              <a:off x="1104" y="2640"/>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2" name="Line 50">
              <a:extLst>
                <a:ext uri="{FF2B5EF4-FFF2-40B4-BE49-F238E27FC236}">
                  <a16:creationId xmlns:a16="http://schemas.microsoft.com/office/drawing/2014/main" id="{71657FDF-56FA-8214-5186-F391DC62DFDD}"/>
                </a:ext>
              </a:extLst>
            </p:cNvPr>
            <p:cNvSpPr>
              <a:spLocks noChangeShapeType="1"/>
            </p:cNvSpPr>
            <p:nvPr/>
          </p:nvSpPr>
          <p:spPr bwMode="gray">
            <a:xfrm flipH="1" flipV="1">
              <a:off x="1104"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3" name="Line 51">
              <a:extLst>
                <a:ext uri="{FF2B5EF4-FFF2-40B4-BE49-F238E27FC236}">
                  <a16:creationId xmlns:a16="http://schemas.microsoft.com/office/drawing/2014/main" id="{B14FEDD2-39DC-88BA-170A-7E4C7CE2AF09}"/>
                </a:ext>
              </a:extLst>
            </p:cNvPr>
            <p:cNvSpPr>
              <a:spLocks noChangeShapeType="1"/>
            </p:cNvSpPr>
            <p:nvPr/>
          </p:nvSpPr>
          <p:spPr bwMode="gray">
            <a:xfrm>
              <a:off x="2448"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71722" name="Text Box 52">
            <a:extLst>
              <a:ext uri="{FF2B5EF4-FFF2-40B4-BE49-F238E27FC236}">
                <a16:creationId xmlns:a16="http://schemas.microsoft.com/office/drawing/2014/main" id="{B5B1E2EB-F2DB-821E-81F1-2BEA72F93AA0}"/>
              </a:ext>
            </a:extLst>
          </p:cNvPr>
          <p:cNvSpPr txBox="1">
            <a:spLocks noChangeArrowheads="1"/>
          </p:cNvSpPr>
          <p:nvPr/>
        </p:nvSpPr>
        <p:spPr bwMode="gray">
          <a:xfrm>
            <a:off x="1458913" y="4659313"/>
            <a:ext cx="30956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Skift 1</a:t>
            </a:r>
          </a:p>
        </p:txBody>
      </p:sp>
      <p:sp>
        <p:nvSpPr>
          <p:cNvPr id="71723" name="Text Box 53">
            <a:extLst>
              <a:ext uri="{FF2B5EF4-FFF2-40B4-BE49-F238E27FC236}">
                <a16:creationId xmlns:a16="http://schemas.microsoft.com/office/drawing/2014/main" id="{048B2BD6-529B-C068-C11A-32C6BE282110}"/>
              </a:ext>
            </a:extLst>
          </p:cNvPr>
          <p:cNvSpPr txBox="1">
            <a:spLocks noChangeArrowheads="1"/>
          </p:cNvSpPr>
          <p:nvPr/>
        </p:nvSpPr>
        <p:spPr bwMode="gray">
          <a:xfrm>
            <a:off x="4664075" y="4659313"/>
            <a:ext cx="30988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Skift 2</a:t>
            </a:r>
          </a:p>
        </p:txBody>
      </p:sp>
      <p:sp>
        <p:nvSpPr>
          <p:cNvPr id="71724" name="Text Box 54">
            <a:extLst>
              <a:ext uri="{FF2B5EF4-FFF2-40B4-BE49-F238E27FC236}">
                <a16:creationId xmlns:a16="http://schemas.microsoft.com/office/drawing/2014/main" id="{9B7988F6-8227-91D8-0ACF-E78437A58A5C}"/>
              </a:ext>
            </a:extLst>
          </p:cNvPr>
          <p:cNvSpPr txBox="1">
            <a:spLocks noChangeArrowheads="1"/>
          </p:cNvSpPr>
          <p:nvPr/>
        </p:nvSpPr>
        <p:spPr bwMode="gray">
          <a:xfrm>
            <a:off x="7872413" y="4659313"/>
            <a:ext cx="30956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Skift 3</a:t>
            </a:r>
          </a:p>
        </p:txBody>
      </p:sp>
      <p:sp>
        <p:nvSpPr>
          <p:cNvPr id="71725" name="Rectangle 55">
            <a:extLst>
              <a:ext uri="{FF2B5EF4-FFF2-40B4-BE49-F238E27FC236}">
                <a16:creationId xmlns:a16="http://schemas.microsoft.com/office/drawing/2014/main" id="{696407C3-1E15-6D9A-E81E-C9D6F0AE3BD4}"/>
              </a:ext>
            </a:extLst>
          </p:cNvPr>
          <p:cNvSpPr>
            <a:spLocks noChangeArrowheads="1"/>
          </p:cNvSpPr>
          <p:nvPr/>
        </p:nvSpPr>
        <p:spPr bwMode="gray">
          <a:xfrm>
            <a:off x="1481138" y="8086725"/>
            <a:ext cx="400050"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26" name="Text Box 56">
            <a:extLst>
              <a:ext uri="{FF2B5EF4-FFF2-40B4-BE49-F238E27FC236}">
                <a16:creationId xmlns:a16="http://schemas.microsoft.com/office/drawing/2014/main" id="{2450C02B-9D7C-FCD8-D95A-1CAB590B0188}"/>
              </a:ext>
            </a:extLst>
          </p:cNvPr>
          <p:cNvSpPr txBox="1">
            <a:spLocks noChangeArrowheads="1"/>
          </p:cNvSpPr>
          <p:nvPr/>
        </p:nvSpPr>
        <p:spPr bwMode="gray">
          <a:xfrm>
            <a:off x="1624013" y="8180388"/>
            <a:ext cx="1095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27" name="Rectangle 57">
            <a:extLst>
              <a:ext uri="{FF2B5EF4-FFF2-40B4-BE49-F238E27FC236}">
                <a16:creationId xmlns:a16="http://schemas.microsoft.com/office/drawing/2014/main" id="{3D6DC7C5-D2C5-3994-F805-858A36F59061}"/>
              </a:ext>
            </a:extLst>
          </p:cNvPr>
          <p:cNvSpPr>
            <a:spLocks noChangeArrowheads="1"/>
          </p:cNvSpPr>
          <p:nvPr/>
        </p:nvSpPr>
        <p:spPr bwMode="gray">
          <a:xfrm>
            <a:off x="2016125"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28" name="Text Box 58">
            <a:extLst>
              <a:ext uri="{FF2B5EF4-FFF2-40B4-BE49-F238E27FC236}">
                <a16:creationId xmlns:a16="http://schemas.microsoft.com/office/drawing/2014/main" id="{2D4B67B4-B712-2ED3-59CB-B6DBE586981B}"/>
              </a:ext>
            </a:extLst>
          </p:cNvPr>
          <p:cNvSpPr txBox="1">
            <a:spLocks noChangeArrowheads="1"/>
          </p:cNvSpPr>
          <p:nvPr/>
        </p:nvSpPr>
        <p:spPr bwMode="gray">
          <a:xfrm>
            <a:off x="2159000" y="8180388"/>
            <a:ext cx="109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29" name="Rectangle 59">
            <a:extLst>
              <a:ext uri="{FF2B5EF4-FFF2-40B4-BE49-F238E27FC236}">
                <a16:creationId xmlns:a16="http://schemas.microsoft.com/office/drawing/2014/main" id="{07E47A76-4374-A449-D09C-10629BCAA3D6}"/>
              </a:ext>
            </a:extLst>
          </p:cNvPr>
          <p:cNvSpPr>
            <a:spLocks noChangeArrowheads="1"/>
          </p:cNvSpPr>
          <p:nvPr/>
        </p:nvSpPr>
        <p:spPr bwMode="gray">
          <a:xfrm>
            <a:off x="2549525"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30" name="Text Box 60">
            <a:extLst>
              <a:ext uri="{FF2B5EF4-FFF2-40B4-BE49-F238E27FC236}">
                <a16:creationId xmlns:a16="http://schemas.microsoft.com/office/drawing/2014/main" id="{743BB031-C814-FBB3-47AE-81A582DC89DD}"/>
              </a:ext>
            </a:extLst>
          </p:cNvPr>
          <p:cNvSpPr txBox="1">
            <a:spLocks noChangeArrowheads="1"/>
          </p:cNvSpPr>
          <p:nvPr/>
        </p:nvSpPr>
        <p:spPr bwMode="gray">
          <a:xfrm>
            <a:off x="2690813"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31" name="Rectangle 61">
            <a:extLst>
              <a:ext uri="{FF2B5EF4-FFF2-40B4-BE49-F238E27FC236}">
                <a16:creationId xmlns:a16="http://schemas.microsoft.com/office/drawing/2014/main" id="{F1A35532-1C89-7616-0CA5-8B7DFCB9688C}"/>
              </a:ext>
            </a:extLst>
          </p:cNvPr>
          <p:cNvSpPr>
            <a:spLocks noChangeArrowheads="1"/>
          </p:cNvSpPr>
          <p:nvPr/>
        </p:nvSpPr>
        <p:spPr bwMode="gray">
          <a:xfrm>
            <a:off x="3614738"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32" name="Text Box 62">
            <a:extLst>
              <a:ext uri="{FF2B5EF4-FFF2-40B4-BE49-F238E27FC236}">
                <a16:creationId xmlns:a16="http://schemas.microsoft.com/office/drawing/2014/main" id="{5BED4BB2-3F5A-C9AB-0A8F-6D406E060896}"/>
              </a:ext>
            </a:extLst>
          </p:cNvPr>
          <p:cNvSpPr txBox="1">
            <a:spLocks noChangeArrowheads="1"/>
          </p:cNvSpPr>
          <p:nvPr/>
        </p:nvSpPr>
        <p:spPr bwMode="gray">
          <a:xfrm>
            <a:off x="3757613" y="8180388"/>
            <a:ext cx="1190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C</a:t>
            </a:r>
          </a:p>
        </p:txBody>
      </p:sp>
      <p:sp>
        <p:nvSpPr>
          <p:cNvPr id="71733" name="Rectangle 63">
            <a:extLst>
              <a:ext uri="{FF2B5EF4-FFF2-40B4-BE49-F238E27FC236}">
                <a16:creationId xmlns:a16="http://schemas.microsoft.com/office/drawing/2014/main" id="{9663F224-6E38-0DDC-0F28-87C13480A5EC}"/>
              </a:ext>
            </a:extLst>
          </p:cNvPr>
          <p:cNvSpPr>
            <a:spLocks noChangeArrowheads="1"/>
          </p:cNvSpPr>
          <p:nvPr/>
        </p:nvSpPr>
        <p:spPr bwMode="gray">
          <a:xfrm>
            <a:off x="3081338" y="8086725"/>
            <a:ext cx="400050"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34" name="Text Box 64">
            <a:extLst>
              <a:ext uri="{FF2B5EF4-FFF2-40B4-BE49-F238E27FC236}">
                <a16:creationId xmlns:a16="http://schemas.microsoft.com/office/drawing/2014/main" id="{F40DFEF3-F176-45BB-08F2-2200C693F2B4}"/>
              </a:ext>
            </a:extLst>
          </p:cNvPr>
          <p:cNvSpPr txBox="1">
            <a:spLocks noChangeArrowheads="1"/>
          </p:cNvSpPr>
          <p:nvPr/>
        </p:nvSpPr>
        <p:spPr bwMode="gray">
          <a:xfrm>
            <a:off x="3228975" y="8180388"/>
            <a:ext cx="109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35" name="Rectangle 65">
            <a:extLst>
              <a:ext uri="{FF2B5EF4-FFF2-40B4-BE49-F238E27FC236}">
                <a16:creationId xmlns:a16="http://schemas.microsoft.com/office/drawing/2014/main" id="{AD44D232-A4C1-ABA1-A944-2573CA1496B2}"/>
              </a:ext>
            </a:extLst>
          </p:cNvPr>
          <p:cNvSpPr>
            <a:spLocks noChangeArrowheads="1"/>
          </p:cNvSpPr>
          <p:nvPr/>
        </p:nvSpPr>
        <p:spPr bwMode="gray">
          <a:xfrm>
            <a:off x="4149725"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36" name="Text Box 66">
            <a:extLst>
              <a:ext uri="{FF2B5EF4-FFF2-40B4-BE49-F238E27FC236}">
                <a16:creationId xmlns:a16="http://schemas.microsoft.com/office/drawing/2014/main" id="{01ADF53C-A8CF-EE23-0B7B-C9C7BD078399}"/>
              </a:ext>
            </a:extLst>
          </p:cNvPr>
          <p:cNvSpPr txBox="1">
            <a:spLocks noChangeArrowheads="1"/>
          </p:cNvSpPr>
          <p:nvPr/>
        </p:nvSpPr>
        <p:spPr bwMode="gray">
          <a:xfrm>
            <a:off x="4294188"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grpSp>
        <p:nvGrpSpPr>
          <p:cNvPr id="71737" name="Group 67">
            <a:extLst>
              <a:ext uri="{FF2B5EF4-FFF2-40B4-BE49-F238E27FC236}">
                <a16:creationId xmlns:a16="http://schemas.microsoft.com/office/drawing/2014/main" id="{7098AA06-EA08-A04D-007F-816A69E117EC}"/>
              </a:ext>
            </a:extLst>
          </p:cNvPr>
          <p:cNvGrpSpPr>
            <a:grpSpLocks/>
          </p:cNvGrpSpPr>
          <p:nvPr/>
        </p:nvGrpSpPr>
        <p:grpSpPr bwMode="auto">
          <a:xfrm>
            <a:off x="1458913" y="7758113"/>
            <a:ext cx="3095625" cy="220662"/>
            <a:chOff x="1104" y="2640"/>
            <a:chExt cx="1344" cy="96"/>
          </a:xfrm>
        </p:grpSpPr>
        <p:sp>
          <p:nvSpPr>
            <p:cNvPr id="71778" name="Line 68">
              <a:extLst>
                <a:ext uri="{FF2B5EF4-FFF2-40B4-BE49-F238E27FC236}">
                  <a16:creationId xmlns:a16="http://schemas.microsoft.com/office/drawing/2014/main" id="{4932E568-9CAB-8AAB-FD37-82EAC60C5703}"/>
                </a:ext>
              </a:extLst>
            </p:cNvPr>
            <p:cNvSpPr>
              <a:spLocks noChangeShapeType="1"/>
            </p:cNvSpPr>
            <p:nvPr/>
          </p:nvSpPr>
          <p:spPr bwMode="gray">
            <a:xfrm>
              <a:off x="1104" y="2640"/>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79" name="Line 69">
              <a:extLst>
                <a:ext uri="{FF2B5EF4-FFF2-40B4-BE49-F238E27FC236}">
                  <a16:creationId xmlns:a16="http://schemas.microsoft.com/office/drawing/2014/main" id="{4BAD4A57-0B2A-A26B-B1D7-A007A68505EF}"/>
                </a:ext>
              </a:extLst>
            </p:cNvPr>
            <p:cNvSpPr>
              <a:spLocks noChangeShapeType="1"/>
            </p:cNvSpPr>
            <p:nvPr/>
          </p:nvSpPr>
          <p:spPr bwMode="gray">
            <a:xfrm flipH="1" flipV="1">
              <a:off x="1104"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80" name="Line 70">
              <a:extLst>
                <a:ext uri="{FF2B5EF4-FFF2-40B4-BE49-F238E27FC236}">
                  <a16:creationId xmlns:a16="http://schemas.microsoft.com/office/drawing/2014/main" id="{F494B2C6-81A6-66FB-B01F-CC244AEAC46D}"/>
                </a:ext>
              </a:extLst>
            </p:cNvPr>
            <p:cNvSpPr>
              <a:spLocks noChangeShapeType="1"/>
            </p:cNvSpPr>
            <p:nvPr/>
          </p:nvSpPr>
          <p:spPr bwMode="gray">
            <a:xfrm>
              <a:off x="2448"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71738" name="Group 71">
            <a:extLst>
              <a:ext uri="{FF2B5EF4-FFF2-40B4-BE49-F238E27FC236}">
                <a16:creationId xmlns:a16="http://schemas.microsoft.com/office/drawing/2014/main" id="{0DB5FE10-7794-7B10-2EDE-4B47E437C6F3}"/>
              </a:ext>
            </a:extLst>
          </p:cNvPr>
          <p:cNvGrpSpPr>
            <a:grpSpLocks/>
          </p:cNvGrpSpPr>
          <p:nvPr/>
        </p:nvGrpSpPr>
        <p:grpSpPr bwMode="auto">
          <a:xfrm>
            <a:off x="7872413" y="7758113"/>
            <a:ext cx="3095625" cy="220662"/>
            <a:chOff x="1104" y="2640"/>
            <a:chExt cx="1344" cy="96"/>
          </a:xfrm>
        </p:grpSpPr>
        <p:sp>
          <p:nvSpPr>
            <p:cNvPr id="71775" name="Line 72">
              <a:extLst>
                <a:ext uri="{FF2B5EF4-FFF2-40B4-BE49-F238E27FC236}">
                  <a16:creationId xmlns:a16="http://schemas.microsoft.com/office/drawing/2014/main" id="{B17CB449-A420-D7B7-AD73-E36E6E202049}"/>
                </a:ext>
              </a:extLst>
            </p:cNvPr>
            <p:cNvSpPr>
              <a:spLocks noChangeShapeType="1"/>
            </p:cNvSpPr>
            <p:nvPr/>
          </p:nvSpPr>
          <p:spPr bwMode="gray">
            <a:xfrm>
              <a:off x="1104" y="2640"/>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76" name="Line 73">
              <a:extLst>
                <a:ext uri="{FF2B5EF4-FFF2-40B4-BE49-F238E27FC236}">
                  <a16:creationId xmlns:a16="http://schemas.microsoft.com/office/drawing/2014/main" id="{A04F866C-DB22-5C1D-C05A-4D52D5646B98}"/>
                </a:ext>
              </a:extLst>
            </p:cNvPr>
            <p:cNvSpPr>
              <a:spLocks noChangeShapeType="1"/>
            </p:cNvSpPr>
            <p:nvPr/>
          </p:nvSpPr>
          <p:spPr bwMode="gray">
            <a:xfrm flipH="1" flipV="1">
              <a:off x="1104"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77" name="Line 74">
              <a:extLst>
                <a:ext uri="{FF2B5EF4-FFF2-40B4-BE49-F238E27FC236}">
                  <a16:creationId xmlns:a16="http://schemas.microsoft.com/office/drawing/2014/main" id="{C39E378D-269B-97DE-1190-FACABDB28073}"/>
                </a:ext>
              </a:extLst>
            </p:cNvPr>
            <p:cNvSpPr>
              <a:spLocks noChangeShapeType="1"/>
            </p:cNvSpPr>
            <p:nvPr/>
          </p:nvSpPr>
          <p:spPr bwMode="gray">
            <a:xfrm>
              <a:off x="2448"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grpSp>
        <p:nvGrpSpPr>
          <p:cNvPr id="71739" name="Group 75">
            <a:extLst>
              <a:ext uri="{FF2B5EF4-FFF2-40B4-BE49-F238E27FC236}">
                <a16:creationId xmlns:a16="http://schemas.microsoft.com/office/drawing/2014/main" id="{CBDE2EE2-348C-30D5-EBE6-5DD30C060800}"/>
              </a:ext>
            </a:extLst>
          </p:cNvPr>
          <p:cNvGrpSpPr>
            <a:grpSpLocks/>
          </p:cNvGrpSpPr>
          <p:nvPr/>
        </p:nvGrpSpPr>
        <p:grpSpPr bwMode="auto">
          <a:xfrm>
            <a:off x="4664075" y="7758113"/>
            <a:ext cx="3098800" cy="220662"/>
            <a:chOff x="1104" y="2640"/>
            <a:chExt cx="1344" cy="96"/>
          </a:xfrm>
        </p:grpSpPr>
        <p:sp>
          <p:nvSpPr>
            <p:cNvPr id="71772" name="Line 76">
              <a:extLst>
                <a:ext uri="{FF2B5EF4-FFF2-40B4-BE49-F238E27FC236}">
                  <a16:creationId xmlns:a16="http://schemas.microsoft.com/office/drawing/2014/main" id="{74964AB2-8916-8955-67B9-3BA3E2F05835}"/>
                </a:ext>
              </a:extLst>
            </p:cNvPr>
            <p:cNvSpPr>
              <a:spLocks noChangeShapeType="1"/>
            </p:cNvSpPr>
            <p:nvPr/>
          </p:nvSpPr>
          <p:spPr bwMode="gray">
            <a:xfrm>
              <a:off x="1104" y="2640"/>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73" name="Line 77">
              <a:extLst>
                <a:ext uri="{FF2B5EF4-FFF2-40B4-BE49-F238E27FC236}">
                  <a16:creationId xmlns:a16="http://schemas.microsoft.com/office/drawing/2014/main" id="{3BD3D1B3-4B72-4FA5-6284-8AAF2E511FB2}"/>
                </a:ext>
              </a:extLst>
            </p:cNvPr>
            <p:cNvSpPr>
              <a:spLocks noChangeShapeType="1"/>
            </p:cNvSpPr>
            <p:nvPr/>
          </p:nvSpPr>
          <p:spPr bwMode="gray">
            <a:xfrm flipH="1" flipV="1">
              <a:off x="1104"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1774" name="Line 78">
              <a:extLst>
                <a:ext uri="{FF2B5EF4-FFF2-40B4-BE49-F238E27FC236}">
                  <a16:creationId xmlns:a16="http://schemas.microsoft.com/office/drawing/2014/main" id="{E0F9CECD-DF6B-3CD8-6043-44ACCED88AA6}"/>
                </a:ext>
              </a:extLst>
            </p:cNvPr>
            <p:cNvSpPr>
              <a:spLocks noChangeShapeType="1"/>
            </p:cNvSpPr>
            <p:nvPr/>
          </p:nvSpPr>
          <p:spPr bwMode="gray">
            <a:xfrm>
              <a:off x="2448" y="2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71740" name="Text Box 79">
            <a:extLst>
              <a:ext uri="{FF2B5EF4-FFF2-40B4-BE49-F238E27FC236}">
                <a16:creationId xmlns:a16="http://schemas.microsoft.com/office/drawing/2014/main" id="{1A59BCF2-A12D-99B4-4ABB-FFF2C2853E3D}"/>
              </a:ext>
            </a:extLst>
          </p:cNvPr>
          <p:cNvSpPr txBox="1">
            <a:spLocks noChangeArrowheads="1"/>
          </p:cNvSpPr>
          <p:nvPr/>
        </p:nvSpPr>
        <p:spPr bwMode="gray">
          <a:xfrm>
            <a:off x="1458913" y="7315200"/>
            <a:ext cx="30956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Skift 1</a:t>
            </a:r>
          </a:p>
        </p:txBody>
      </p:sp>
      <p:sp>
        <p:nvSpPr>
          <p:cNvPr id="71741" name="Text Box 80">
            <a:extLst>
              <a:ext uri="{FF2B5EF4-FFF2-40B4-BE49-F238E27FC236}">
                <a16:creationId xmlns:a16="http://schemas.microsoft.com/office/drawing/2014/main" id="{04FD3DBE-30D1-AC0E-17AD-F64F905CE545}"/>
              </a:ext>
            </a:extLst>
          </p:cNvPr>
          <p:cNvSpPr txBox="1">
            <a:spLocks noChangeArrowheads="1"/>
          </p:cNvSpPr>
          <p:nvPr/>
        </p:nvSpPr>
        <p:spPr bwMode="gray">
          <a:xfrm>
            <a:off x="4664075" y="7315200"/>
            <a:ext cx="3098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Skift 2</a:t>
            </a:r>
          </a:p>
        </p:txBody>
      </p:sp>
      <p:sp>
        <p:nvSpPr>
          <p:cNvPr id="71742" name="Text Box 81">
            <a:extLst>
              <a:ext uri="{FF2B5EF4-FFF2-40B4-BE49-F238E27FC236}">
                <a16:creationId xmlns:a16="http://schemas.microsoft.com/office/drawing/2014/main" id="{4C26479B-44D7-C027-DE2D-9AA36110168D}"/>
              </a:ext>
            </a:extLst>
          </p:cNvPr>
          <p:cNvSpPr txBox="1">
            <a:spLocks noChangeArrowheads="1"/>
          </p:cNvSpPr>
          <p:nvPr/>
        </p:nvSpPr>
        <p:spPr bwMode="gray">
          <a:xfrm>
            <a:off x="7872413" y="7315200"/>
            <a:ext cx="30956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Skift 3</a:t>
            </a:r>
          </a:p>
        </p:txBody>
      </p:sp>
      <p:sp>
        <p:nvSpPr>
          <p:cNvPr id="71743" name="Rectangle 82">
            <a:extLst>
              <a:ext uri="{FF2B5EF4-FFF2-40B4-BE49-F238E27FC236}">
                <a16:creationId xmlns:a16="http://schemas.microsoft.com/office/drawing/2014/main" id="{EF39DE43-3573-7D4B-157F-051B26410273}"/>
              </a:ext>
            </a:extLst>
          </p:cNvPr>
          <p:cNvSpPr>
            <a:spLocks noChangeArrowheads="1"/>
          </p:cNvSpPr>
          <p:nvPr/>
        </p:nvSpPr>
        <p:spPr bwMode="gray">
          <a:xfrm>
            <a:off x="4687888" y="8086725"/>
            <a:ext cx="398462"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44" name="Text Box 83">
            <a:extLst>
              <a:ext uri="{FF2B5EF4-FFF2-40B4-BE49-F238E27FC236}">
                <a16:creationId xmlns:a16="http://schemas.microsoft.com/office/drawing/2014/main" id="{D5484979-DB9B-C778-F4CC-E1E5932E214B}"/>
              </a:ext>
            </a:extLst>
          </p:cNvPr>
          <p:cNvSpPr txBox="1">
            <a:spLocks noChangeArrowheads="1"/>
          </p:cNvSpPr>
          <p:nvPr/>
        </p:nvSpPr>
        <p:spPr bwMode="gray">
          <a:xfrm>
            <a:off x="4832350" y="8180388"/>
            <a:ext cx="109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45" name="Rectangle 84">
            <a:extLst>
              <a:ext uri="{FF2B5EF4-FFF2-40B4-BE49-F238E27FC236}">
                <a16:creationId xmlns:a16="http://schemas.microsoft.com/office/drawing/2014/main" id="{0D47DFB1-06E5-B21E-D11B-E5C499B06407}"/>
              </a:ext>
            </a:extLst>
          </p:cNvPr>
          <p:cNvSpPr>
            <a:spLocks noChangeArrowheads="1"/>
          </p:cNvSpPr>
          <p:nvPr/>
        </p:nvSpPr>
        <p:spPr bwMode="gray">
          <a:xfrm>
            <a:off x="5222875" y="8086725"/>
            <a:ext cx="398463"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46" name="Text Box 85">
            <a:extLst>
              <a:ext uri="{FF2B5EF4-FFF2-40B4-BE49-F238E27FC236}">
                <a16:creationId xmlns:a16="http://schemas.microsoft.com/office/drawing/2014/main" id="{FC1237EA-A266-1623-17A0-9BA8CC06C9B7}"/>
              </a:ext>
            </a:extLst>
          </p:cNvPr>
          <p:cNvSpPr txBox="1">
            <a:spLocks noChangeArrowheads="1"/>
          </p:cNvSpPr>
          <p:nvPr/>
        </p:nvSpPr>
        <p:spPr bwMode="gray">
          <a:xfrm>
            <a:off x="5364163"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47" name="Rectangle 86">
            <a:extLst>
              <a:ext uri="{FF2B5EF4-FFF2-40B4-BE49-F238E27FC236}">
                <a16:creationId xmlns:a16="http://schemas.microsoft.com/office/drawing/2014/main" id="{38748216-9D58-D62E-C6C0-011325DA293F}"/>
              </a:ext>
            </a:extLst>
          </p:cNvPr>
          <p:cNvSpPr>
            <a:spLocks noChangeArrowheads="1"/>
          </p:cNvSpPr>
          <p:nvPr/>
        </p:nvSpPr>
        <p:spPr bwMode="gray">
          <a:xfrm>
            <a:off x="5754688" y="8086725"/>
            <a:ext cx="398462"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48" name="Text Box 87">
            <a:extLst>
              <a:ext uri="{FF2B5EF4-FFF2-40B4-BE49-F238E27FC236}">
                <a16:creationId xmlns:a16="http://schemas.microsoft.com/office/drawing/2014/main" id="{88C30E69-9BBE-8F9D-FD7A-31F98484EA0F}"/>
              </a:ext>
            </a:extLst>
          </p:cNvPr>
          <p:cNvSpPr txBox="1">
            <a:spLocks noChangeArrowheads="1"/>
          </p:cNvSpPr>
          <p:nvPr/>
        </p:nvSpPr>
        <p:spPr bwMode="gray">
          <a:xfrm>
            <a:off x="5897563"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49" name="Rectangle 88">
            <a:extLst>
              <a:ext uri="{FF2B5EF4-FFF2-40B4-BE49-F238E27FC236}">
                <a16:creationId xmlns:a16="http://schemas.microsoft.com/office/drawing/2014/main" id="{97B09335-64D5-D4B3-B02C-1EF335B59079}"/>
              </a:ext>
            </a:extLst>
          </p:cNvPr>
          <p:cNvSpPr>
            <a:spLocks noChangeArrowheads="1"/>
          </p:cNvSpPr>
          <p:nvPr/>
        </p:nvSpPr>
        <p:spPr bwMode="gray">
          <a:xfrm>
            <a:off x="6821488" y="8086725"/>
            <a:ext cx="398462"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50" name="Text Box 89">
            <a:extLst>
              <a:ext uri="{FF2B5EF4-FFF2-40B4-BE49-F238E27FC236}">
                <a16:creationId xmlns:a16="http://schemas.microsoft.com/office/drawing/2014/main" id="{A854C262-55ED-C618-5487-773AD05C6A7D}"/>
              </a:ext>
            </a:extLst>
          </p:cNvPr>
          <p:cNvSpPr txBox="1">
            <a:spLocks noChangeArrowheads="1"/>
          </p:cNvSpPr>
          <p:nvPr/>
        </p:nvSpPr>
        <p:spPr bwMode="gray">
          <a:xfrm>
            <a:off x="6965950" y="8180388"/>
            <a:ext cx="109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51" name="Rectangle 90">
            <a:extLst>
              <a:ext uri="{FF2B5EF4-FFF2-40B4-BE49-F238E27FC236}">
                <a16:creationId xmlns:a16="http://schemas.microsoft.com/office/drawing/2014/main" id="{99119C8C-6D6C-0E45-443B-A624B429473B}"/>
              </a:ext>
            </a:extLst>
          </p:cNvPr>
          <p:cNvSpPr>
            <a:spLocks noChangeArrowheads="1"/>
          </p:cNvSpPr>
          <p:nvPr/>
        </p:nvSpPr>
        <p:spPr bwMode="gray">
          <a:xfrm>
            <a:off x="6289675" y="8086725"/>
            <a:ext cx="398463"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52" name="Text Box 91">
            <a:extLst>
              <a:ext uri="{FF2B5EF4-FFF2-40B4-BE49-F238E27FC236}">
                <a16:creationId xmlns:a16="http://schemas.microsoft.com/office/drawing/2014/main" id="{5FAE1A5A-8900-B0DE-40DC-6F6B84A3B91A}"/>
              </a:ext>
            </a:extLst>
          </p:cNvPr>
          <p:cNvSpPr txBox="1">
            <a:spLocks noChangeArrowheads="1"/>
          </p:cNvSpPr>
          <p:nvPr/>
        </p:nvSpPr>
        <p:spPr bwMode="gray">
          <a:xfrm>
            <a:off x="6434138" y="8180388"/>
            <a:ext cx="1206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C</a:t>
            </a:r>
          </a:p>
        </p:txBody>
      </p:sp>
      <p:sp>
        <p:nvSpPr>
          <p:cNvPr id="71753" name="Rectangle 92">
            <a:extLst>
              <a:ext uri="{FF2B5EF4-FFF2-40B4-BE49-F238E27FC236}">
                <a16:creationId xmlns:a16="http://schemas.microsoft.com/office/drawing/2014/main" id="{71E2E78C-628D-C868-3632-63BAA244DAE2}"/>
              </a:ext>
            </a:extLst>
          </p:cNvPr>
          <p:cNvSpPr>
            <a:spLocks noChangeArrowheads="1"/>
          </p:cNvSpPr>
          <p:nvPr/>
        </p:nvSpPr>
        <p:spPr bwMode="gray">
          <a:xfrm>
            <a:off x="7356475" y="8086725"/>
            <a:ext cx="398463"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54" name="Text Box 93">
            <a:extLst>
              <a:ext uri="{FF2B5EF4-FFF2-40B4-BE49-F238E27FC236}">
                <a16:creationId xmlns:a16="http://schemas.microsoft.com/office/drawing/2014/main" id="{CBE8EFA9-BE52-F398-C515-67692E5FB841}"/>
              </a:ext>
            </a:extLst>
          </p:cNvPr>
          <p:cNvSpPr txBox="1">
            <a:spLocks noChangeArrowheads="1"/>
          </p:cNvSpPr>
          <p:nvPr/>
        </p:nvSpPr>
        <p:spPr bwMode="gray">
          <a:xfrm>
            <a:off x="7500938" y="8180388"/>
            <a:ext cx="1095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55" name="Rectangle 94">
            <a:extLst>
              <a:ext uri="{FF2B5EF4-FFF2-40B4-BE49-F238E27FC236}">
                <a16:creationId xmlns:a16="http://schemas.microsoft.com/office/drawing/2014/main" id="{33852FD5-50FC-2201-C2EC-38D5E856ECC2}"/>
              </a:ext>
            </a:extLst>
          </p:cNvPr>
          <p:cNvSpPr>
            <a:spLocks noChangeArrowheads="1"/>
          </p:cNvSpPr>
          <p:nvPr/>
        </p:nvSpPr>
        <p:spPr bwMode="gray">
          <a:xfrm>
            <a:off x="7896225"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56" name="Text Box 95">
            <a:extLst>
              <a:ext uri="{FF2B5EF4-FFF2-40B4-BE49-F238E27FC236}">
                <a16:creationId xmlns:a16="http://schemas.microsoft.com/office/drawing/2014/main" id="{C67EC094-1364-D312-80C0-77CDBAFA8412}"/>
              </a:ext>
            </a:extLst>
          </p:cNvPr>
          <p:cNvSpPr txBox="1">
            <a:spLocks noChangeArrowheads="1"/>
          </p:cNvSpPr>
          <p:nvPr/>
        </p:nvSpPr>
        <p:spPr bwMode="gray">
          <a:xfrm>
            <a:off x="8037513"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57" name="Rectangle 96">
            <a:extLst>
              <a:ext uri="{FF2B5EF4-FFF2-40B4-BE49-F238E27FC236}">
                <a16:creationId xmlns:a16="http://schemas.microsoft.com/office/drawing/2014/main" id="{FF946CBB-E70C-5350-3318-586FE9143643}"/>
              </a:ext>
            </a:extLst>
          </p:cNvPr>
          <p:cNvSpPr>
            <a:spLocks noChangeArrowheads="1"/>
          </p:cNvSpPr>
          <p:nvPr/>
        </p:nvSpPr>
        <p:spPr bwMode="gray">
          <a:xfrm>
            <a:off x="8431213"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58" name="Text Box 97">
            <a:extLst>
              <a:ext uri="{FF2B5EF4-FFF2-40B4-BE49-F238E27FC236}">
                <a16:creationId xmlns:a16="http://schemas.microsoft.com/office/drawing/2014/main" id="{85BB5385-5F73-F9C7-5778-A5AB0FBB7B81}"/>
              </a:ext>
            </a:extLst>
          </p:cNvPr>
          <p:cNvSpPr txBox="1">
            <a:spLocks noChangeArrowheads="1"/>
          </p:cNvSpPr>
          <p:nvPr/>
        </p:nvSpPr>
        <p:spPr bwMode="gray">
          <a:xfrm>
            <a:off x="8572500"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59" name="Rectangle 98">
            <a:extLst>
              <a:ext uri="{FF2B5EF4-FFF2-40B4-BE49-F238E27FC236}">
                <a16:creationId xmlns:a16="http://schemas.microsoft.com/office/drawing/2014/main" id="{D04F56D8-BF4C-B4DD-7C3D-2C37CEB7A703}"/>
              </a:ext>
            </a:extLst>
          </p:cNvPr>
          <p:cNvSpPr>
            <a:spLocks noChangeArrowheads="1"/>
          </p:cNvSpPr>
          <p:nvPr/>
        </p:nvSpPr>
        <p:spPr bwMode="gray">
          <a:xfrm>
            <a:off x="8961438" y="8086725"/>
            <a:ext cx="400050"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60" name="Text Box 99">
            <a:extLst>
              <a:ext uri="{FF2B5EF4-FFF2-40B4-BE49-F238E27FC236}">
                <a16:creationId xmlns:a16="http://schemas.microsoft.com/office/drawing/2014/main" id="{D6886309-0C8E-4B26-5C93-53C818B5A2C0}"/>
              </a:ext>
            </a:extLst>
          </p:cNvPr>
          <p:cNvSpPr txBox="1">
            <a:spLocks noChangeArrowheads="1"/>
          </p:cNvSpPr>
          <p:nvPr/>
        </p:nvSpPr>
        <p:spPr bwMode="gray">
          <a:xfrm>
            <a:off x="9105900" y="8180388"/>
            <a:ext cx="1190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C</a:t>
            </a:r>
          </a:p>
        </p:txBody>
      </p:sp>
      <p:sp>
        <p:nvSpPr>
          <p:cNvPr id="71761" name="Rectangle 100">
            <a:extLst>
              <a:ext uri="{FF2B5EF4-FFF2-40B4-BE49-F238E27FC236}">
                <a16:creationId xmlns:a16="http://schemas.microsoft.com/office/drawing/2014/main" id="{8EA2BE59-BC30-A072-BCFE-2F3E4A4E304C}"/>
              </a:ext>
            </a:extLst>
          </p:cNvPr>
          <p:cNvSpPr>
            <a:spLocks noChangeArrowheads="1"/>
          </p:cNvSpPr>
          <p:nvPr/>
        </p:nvSpPr>
        <p:spPr bwMode="gray">
          <a:xfrm>
            <a:off x="10029825"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62" name="Text Box 101">
            <a:extLst>
              <a:ext uri="{FF2B5EF4-FFF2-40B4-BE49-F238E27FC236}">
                <a16:creationId xmlns:a16="http://schemas.microsoft.com/office/drawing/2014/main" id="{F693CFBE-CBC3-B4BB-CC4C-22D775C01FE3}"/>
              </a:ext>
            </a:extLst>
          </p:cNvPr>
          <p:cNvSpPr txBox="1">
            <a:spLocks noChangeArrowheads="1"/>
          </p:cNvSpPr>
          <p:nvPr/>
        </p:nvSpPr>
        <p:spPr bwMode="gray">
          <a:xfrm>
            <a:off x="10171113"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B</a:t>
            </a:r>
          </a:p>
        </p:txBody>
      </p:sp>
      <p:sp>
        <p:nvSpPr>
          <p:cNvPr id="71763" name="Rectangle 102">
            <a:extLst>
              <a:ext uri="{FF2B5EF4-FFF2-40B4-BE49-F238E27FC236}">
                <a16:creationId xmlns:a16="http://schemas.microsoft.com/office/drawing/2014/main" id="{48B72FA0-0725-3390-16BB-47899B74E1C9}"/>
              </a:ext>
            </a:extLst>
          </p:cNvPr>
          <p:cNvSpPr>
            <a:spLocks noChangeArrowheads="1"/>
          </p:cNvSpPr>
          <p:nvPr/>
        </p:nvSpPr>
        <p:spPr bwMode="gray">
          <a:xfrm>
            <a:off x="9496425" y="8086725"/>
            <a:ext cx="396875"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64" name="Text Box 103">
            <a:extLst>
              <a:ext uri="{FF2B5EF4-FFF2-40B4-BE49-F238E27FC236}">
                <a16:creationId xmlns:a16="http://schemas.microsoft.com/office/drawing/2014/main" id="{BDDC866E-6BCE-7887-C5F3-E4138DA177A3}"/>
              </a:ext>
            </a:extLst>
          </p:cNvPr>
          <p:cNvSpPr txBox="1">
            <a:spLocks noChangeArrowheads="1"/>
          </p:cNvSpPr>
          <p:nvPr/>
        </p:nvSpPr>
        <p:spPr bwMode="gray">
          <a:xfrm>
            <a:off x="9640888" y="8180388"/>
            <a:ext cx="1111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65" name="Rectangle 104">
            <a:extLst>
              <a:ext uri="{FF2B5EF4-FFF2-40B4-BE49-F238E27FC236}">
                <a16:creationId xmlns:a16="http://schemas.microsoft.com/office/drawing/2014/main" id="{2D6416D7-46F1-3E9B-C6CC-5AA373DCCC9B}"/>
              </a:ext>
            </a:extLst>
          </p:cNvPr>
          <p:cNvSpPr>
            <a:spLocks noChangeArrowheads="1"/>
          </p:cNvSpPr>
          <p:nvPr/>
        </p:nvSpPr>
        <p:spPr bwMode="gray">
          <a:xfrm>
            <a:off x="10561638" y="8086725"/>
            <a:ext cx="400050" cy="554038"/>
          </a:xfrm>
          <a:prstGeom prst="rect">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solidFill>
                <a:schemeClr val="bg1"/>
              </a:solidFill>
            </a:endParaRPr>
          </a:p>
        </p:txBody>
      </p:sp>
      <p:sp>
        <p:nvSpPr>
          <p:cNvPr id="71766" name="Text Box 105">
            <a:extLst>
              <a:ext uri="{FF2B5EF4-FFF2-40B4-BE49-F238E27FC236}">
                <a16:creationId xmlns:a16="http://schemas.microsoft.com/office/drawing/2014/main" id="{5602D16F-0FE4-6C15-54B3-B113C28DBBD2}"/>
              </a:ext>
            </a:extLst>
          </p:cNvPr>
          <p:cNvSpPr txBox="1">
            <a:spLocks noChangeArrowheads="1"/>
          </p:cNvSpPr>
          <p:nvPr/>
        </p:nvSpPr>
        <p:spPr bwMode="gray">
          <a:xfrm>
            <a:off x="10709275" y="8180388"/>
            <a:ext cx="1095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A</a:t>
            </a:r>
          </a:p>
        </p:txBody>
      </p:sp>
      <p:sp>
        <p:nvSpPr>
          <p:cNvPr id="71767" name="AutoShape 106">
            <a:extLst>
              <a:ext uri="{FF2B5EF4-FFF2-40B4-BE49-F238E27FC236}">
                <a16:creationId xmlns:a16="http://schemas.microsoft.com/office/drawing/2014/main" id="{E76541B1-D0A4-59C2-80B0-32AD9F423503}"/>
              </a:ext>
            </a:extLst>
          </p:cNvPr>
          <p:cNvSpPr>
            <a:spLocks noChangeArrowheads="1"/>
          </p:cNvSpPr>
          <p:nvPr/>
        </p:nvSpPr>
        <p:spPr bwMode="gray">
          <a:xfrm rot="5400000">
            <a:off x="5617369" y="6355556"/>
            <a:ext cx="1190625" cy="588963"/>
          </a:xfrm>
          <a:prstGeom prst="rightArrow">
            <a:avLst>
              <a:gd name="adj1" fmla="val 50000"/>
              <a:gd name="adj2" fmla="val 50539"/>
            </a:avLst>
          </a:prstGeom>
          <a:solidFill>
            <a:schemeClr val="accent1"/>
          </a:solidFill>
          <a:ln w="9525">
            <a:solidFill>
              <a:schemeClr val="tx1"/>
            </a:solidFill>
            <a:miter lim="800000"/>
            <a:headEnd/>
            <a:tailEnd/>
          </a:ln>
        </p:spPr>
        <p:txBody>
          <a:bodyPr rot="10800000" vert="eaVert"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110680" name="Rectangle 107">
            <a:extLst>
              <a:ext uri="{FF2B5EF4-FFF2-40B4-BE49-F238E27FC236}">
                <a16:creationId xmlns:a16="http://schemas.microsoft.com/office/drawing/2014/main" id="{228E5386-4916-2FF4-BF3D-954FB559DAE7}"/>
              </a:ext>
            </a:extLst>
          </p:cNvPr>
          <p:cNvSpPr>
            <a:spLocks noGrp="1" noChangeArrowheads="1"/>
          </p:cNvSpPr>
          <p:nvPr>
            <p:ph type="title"/>
            <p:custDataLst>
              <p:tags r:id="rId1"/>
            </p:custDataLst>
          </p:nvPr>
        </p:nvSpPr>
        <p:spPr>
          <a:xfrm>
            <a:off x="355600" y="-92075"/>
            <a:ext cx="12293600" cy="2438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000">
                <a:latin typeface="Garamond" panose="02020404030301010803" pitchFamily="18" charset="0"/>
                <a:ea typeface="ＭＳ Ｐゴシック" panose="020B0600070205080204" pitchFamily="34" charset="-128"/>
              </a:rPr>
              <a:t>Retningslinje 5 – distribuer produksjon av ulike produkter jevnt over tid i pacemaker prosessen</a:t>
            </a:r>
          </a:p>
        </p:txBody>
      </p:sp>
      <p:grpSp>
        <p:nvGrpSpPr>
          <p:cNvPr id="71769" name="Group 108">
            <a:extLst>
              <a:ext uri="{FF2B5EF4-FFF2-40B4-BE49-F238E27FC236}">
                <a16:creationId xmlns:a16="http://schemas.microsoft.com/office/drawing/2014/main" id="{D05F992D-4BC3-5499-AB40-6BA03AF7225A}"/>
              </a:ext>
            </a:extLst>
          </p:cNvPr>
          <p:cNvGrpSpPr>
            <a:grpSpLocks/>
          </p:cNvGrpSpPr>
          <p:nvPr/>
        </p:nvGrpSpPr>
        <p:grpSpPr bwMode="auto">
          <a:xfrm>
            <a:off x="6696075" y="3163888"/>
            <a:ext cx="976313" cy="482600"/>
            <a:chOff x="4455" y="2510"/>
            <a:chExt cx="432" cy="214"/>
          </a:xfrm>
        </p:grpSpPr>
        <p:sp>
          <p:nvSpPr>
            <p:cNvPr id="71770" name="Freeform 109">
              <a:extLst>
                <a:ext uri="{FF2B5EF4-FFF2-40B4-BE49-F238E27FC236}">
                  <a16:creationId xmlns:a16="http://schemas.microsoft.com/office/drawing/2014/main" id="{3BB8A6D8-FEC1-460F-86D8-92201446D05B}"/>
                </a:ext>
              </a:extLst>
            </p:cNvPr>
            <p:cNvSpPr>
              <a:spLocks noEditPoints="1"/>
            </p:cNvSpPr>
            <p:nvPr/>
          </p:nvSpPr>
          <p:spPr bwMode="auto">
            <a:xfrm>
              <a:off x="4455" y="2510"/>
              <a:ext cx="432" cy="214"/>
            </a:xfrm>
            <a:custGeom>
              <a:avLst/>
              <a:gdLst>
                <a:gd name="T0" fmla="*/ 0 w 671"/>
                <a:gd name="T1" fmla="*/ 1 h 333"/>
                <a:gd name="T2" fmla="*/ 1 w 671"/>
                <a:gd name="T3" fmla="*/ 1 h 333"/>
                <a:gd name="T4" fmla="*/ 1 w 671"/>
                <a:gd name="T5" fmla="*/ 1 h 333"/>
                <a:gd name="T6" fmla="*/ 1 w 671"/>
                <a:gd name="T7" fmla="*/ 1 h 333"/>
                <a:gd name="T8" fmla="*/ 0 w 671"/>
                <a:gd name="T9" fmla="*/ 1 h 333"/>
                <a:gd name="T10" fmla="*/ 1 w 671"/>
                <a:gd name="T11" fmla="*/ 1 h 333"/>
                <a:gd name="T12" fmla="*/ 1 w 671"/>
                <a:gd name="T13" fmla="*/ 1 h 333"/>
                <a:gd name="T14" fmla="*/ 0 w 671"/>
                <a:gd name="T15" fmla="*/ 1 h 333"/>
                <a:gd name="T16" fmla="*/ 1 w 671"/>
                <a:gd name="T17" fmla="*/ 1 h 333"/>
                <a:gd name="T18" fmla="*/ 0 w 671"/>
                <a:gd name="T19" fmla="*/ 1 h 333"/>
                <a:gd name="T20" fmla="*/ 1 w 671"/>
                <a:gd name="T21" fmla="*/ 1 h 333"/>
                <a:gd name="T22" fmla="*/ 1 w 671"/>
                <a:gd name="T23" fmla="*/ 1 h 333"/>
                <a:gd name="T24" fmla="*/ 1 w 671"/>
                <a:gd name="T25" fmla="*/ 1 h 333"/>
                <a:gd name="T26" fmla="*/ 1 w 671"/>
                <a:gd name="T27" fmla="*/ 1 h 333"/>
                <a:gd name="T28" fmla="*/ 1 w 671"/>
                <a:gd name="T29" fmla="*/ 1 h 333"/>
                <a:gd name="T30" fmla="*/ 1 w 671"/>
                <a:gd name="T31" fmla="*/ 1 h 333"/>
                <a:gd name="T32" fmla="*/ 1 w 671"/>
                <a:gd name="T33" fmla="*/ 1 h 333"/>
                <a:gd name="T34" fmla="*/ 1 w 671"/>
                <a:gd name="T35" fmla="*/ 1 h 333"/>
                <a:gd name="T36" fmla="*/ 1 w 671"/>
                <a:gd name="T37" fmla="*/ 1 h 333"/>
                <a:gd name="T38" fmla="*/ 1 w 671"/>
                <a:gd name="T39" fmla="*/ 1 h 333"/>
                <a:gd name="T40" fmla="*/ 1 w 671"/>
                <a:gd name="T41" fmla="*/ 1 h 333"/>
                <a:gd name="T42" fmla="*/ 1 w 671"/>
                <a:gd name="T43" fmla="*/ 1 h 333"/>
                <a:gd name="T44" fmla="*/ 1 w 671"/>
                <a:gd name="T45" fmla="*/ 1 h 333"/>
                <a:gd name="T46" fmla="*/ 1 w 671"/>
                <a:gd name="T47" fmla="*/ 1 h 333"/>
                <a:gd name="T48" fmla="*/ 1 w 671"/>
                <a:gd name="T49" fmla="*/ 1 h 333"/>
                <a:gd name="T50" fmla="*/ 1 w 671"/>
                <a:gd name="T51" fmla="*/ 1 h 333"/>
                <a:gd name="T52" fmla="*/ 1 w 671"/>
                <a:gd name="T53" fmla="*/ 1 h 333"/>
                <a:gd name="T54" fmla="*/ 1 w 671"/>
                <a:gd name="T55" fmla="*/ 1 h 333"/>
                <a:gd name="T56" fmla="*/ 1 w 671"/>
                <a:gd name="T57" fmla="*/ 1 h 333"/>
                <a:gd name="T58" fmla="*/ 1 w 671"/>
                <a:gd name="T59" fmla="*/ 1 h 333"/>
                <a:gd name="T60" fmla="*/ 1 w 671"/>
                <a:gd name="T61" fmla="*/ 1 h 333"/>
                <a:gd name="T62" fmla="*/ 1 w 671"/>
                <a:gd name="T63" fmla="*/ 1 h 333"/>
                <a:gd name="T64" fmla="*/ 1 w 671"/>
                <a:gd name="T65" fmla="*/ 1 h 333"/>
                <a:gd name="T66" fmla="*/ 1 w 671"/>
                <a:gd name="T67" fmla="*/ 1 h 333"/>
                <a:gd name="T68" fmla="*/ 1 w 671"/>
                <a:gd name="T69" fmla="*/ 1 h 333"/>
                <a:gd name="T70" fmla="*/ 1 w 671"/>
                <a:gd name="T71" fmla="*/ 1 h 333"/>
                <a:gd name="T72" fmla="*/ 1 w 671"/>
                <a:gd name="T73" fmla="*/ 1 h 333"/>
                <a:gd name="T74" fmla="*/ 1 w 671"/>
                <a:gd name="T75" fmla="*/ 1 h 333"/>
                <a:gd name="T76" fmla="*/ 1 w 671"/>
                <a:gd name="T77" fmla="*/ 1 h 333"/>
                <a:gd name="T78" fmla="*/ 1 w 671"/>
                <a:gd name="T79" fmla="*/ 1 h 333"/>
                <a:gd name="T80" fmla="*/ 1 w 671"/>
                <a:gd name="T81" fmla="*/ 0 h 333"/>
                <a:gd name="T82" fmla="*/ 1 w 671"/>
                <a:gd name="T83" fmla="*/ 1 h 333"/>
                <a:gd name="T84" fmla="*/ 1 w 671"/>
                <a:gd name="T85" fmla="*/ 1 h 333"/>
                <a:gd name="T86" fmla="*/ 1 w 671"/>
                <a:gd name="T87" fmla="*/ 1 h 333"/>
                <a:gd name="T88" fmla="*/ 1 w 671"/>
                <a:gd name="T89" fmla="*/ 0 h 333"/>
                <a:gd name="T90" fmla="*/ 1 w 671"/>
                <a:gd name="T91" fmla="*/ 1 h 333"/>
                <a:gd name="T92" fmla="*/ 1 w 671"/>
                <a:gd name="T93" fmla="*/ 1 h 333"/>
                <a:gd name="T94" fmla="*/ 1 w 671"/>
                <a:gd name="T95" fmla="*/ 0 h 333"/>
                <a:gd name="T96" fmla="*/ 1 w 671"/>
                <a:gd name="T97" fmla="*/ 1 h 333"/>
                <a:gd name="T98" fmla="*/ 1 w 671"/>
                <a:gd name="T99" fmla="*/ 1 h 333"/>
                <a:gd name="T100" fmla="*/ 1 w 671"/>
                <a:gd name="T101" fmla="*/ 1 h 333"/>
                <a:gd name="T102" fmla="*/ 1 w 671"/>
                <a:gd name="T103" fmla="*/ 0 h 333"/>
                <a:gd name="T104" fmla="*/ 1 w 671"/>
                <a:gd name="T105" fmla="*/ 1 h 333"/>
                <a:gd name="T106" fmla="*/ 1 w 671"/>
                <a:gd name="T107" fmla="*/ 1 h 333"/>
                <a:gd name="T108" fmla="*/ 1 w 671"/>
                <a:gd name="T109" fmla="*/ 0 h 333"/>
                <a:gd name="T110" fmla="*/ 1 w 671"/>
                <a:gd name="T111" fmla="*/ 1 h 333"/>
                <a:gd name="T112" fmla="*/ 1 w 671"/>
                <a:gd name="T113" fmla="*/ 1 h 333"/>
                <a:gd name="T114" fmla="*/ 1 w 671"/>
                <a:gd name="T115" fmla="*/ 1 h 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1"/>
                <a:gd name="T175" fmla="*/ 0 h 333"/>
                <a:gd name="T176" fmla="*/ 671 w 671"/>
                <a:gd name="T177" fmla="*/ 333 h 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1" h="333">
                  <a:moveTo>
                    <a:pt x="16" y="24"/>
                  </a:moveTo>
                  <a:lnTo>
                    <a:pt x="16" y="40"/>
                  </a:lnTo>
                  <a:cubicBezTo>
                    <a:pt x="16" y="44"/>
                    <a:pt x="13" y="48"/>
                    <a:pt x="8" y="48"/>
                  </a:cubicBezTo>
                  <a:cubicBezTo>
                    <a:pt x="4" y="48"/>
                    <a:pt x="0" y="44"/>
                    <a:pt x="0" y="40"/>
                  </a:cubicBezTo>
                  <a:lnTo>
                    <a:pt x="0" y="24"/>
                  </a:lnTo>
                  <a:cubicBezTo>
                    <a:pt x="0" y="20"/>
                    <a:pt x="4" y="16"/>
                    <a:pt x="8" y="16"/>
                  </a:cubicBezTo>
                  <a:cubicBezTo>
                    <a:pt x="13" y="16"/>
                    <a:pt x="16" y="20"/>
                    <a:pt x="16" y="24"/>
                  </a:cubicBezTo>
                  <a:close/>
                  <a:moveTo>
                    <a:pt x="16" y="72"/>
                  </a:moveTo>
                  <a:lnTo>
                    <a:pt x="16" y="88"/>
                  </a:lnTo>
                  <a:cubicBezTo>
                    <a:pt x="16" y="92"/>
                    <a:pt x="13" y="96"/>
                    <a:pt x="8" y="96"/>
                  </a:cubicBezTo>
                  <a:cubicBezTo>
                    <a:pt x="4" y="96"/>
                    <a:pt x="0" y="92"/>
                    <a:pt x="0" y="88"/>
                  </a:cubicBezTo>
                  <a:lnTo>
                    <a:pt x="0" y="72"/>
                  </a:lnTo>
                  <a:cubicBezTo>
                    <a:pt x="0" y="68"/>
                    <a:pt x="4" y="64"/>
                    <a:pt x="8" y="64"/>
                  </a:cubicBezTo>
                  <a:cubicBezTo>
                    <a:pt x="13" y="64"/>
                    <a:pt x="16" y="68"/>
                    <a:pt x="16" y="72"/>
                  </a:cubicBezTo>
                  <a:close/>
                  <a:moveTo>
                    <a:pt x="16" y="120"/>
                  </a:moveTo>
                  <a:lnTo>
                    <a:pt x="16" y="136"/>
                  </a:lnTo>
                  <a:cubicBezTo>
                    <a:pt x="16" y="140"/>
                    <a:pt x="13" y="144"/>
                    <a:pt x="8" y="144"/>
                  </a:cubicBezTo>
                  <a:cubicBezTo>
                    <a:pt x="4" y="144"/>
                    <a:pt x="0" y="140"/>
                    <a:pt x="0" y="136"/>
                  </a:cubicBezTo>
                  <a:lnTo>
                    <a:pt x="0" y="120"/>
                  </a:lnTo>
                  <a:cubicBezTo>
                    <a:pt x="0" y="116"/>
                    <a:pt x="4" y="112"/>
                    <a:pt x="8" y="112"/>
                  </a:cubicBezTo>
                  <a:cubicBezTo>
                    <a:pt x="13" y="112"/>
                    <a:pt x="16" y="116"/>
                    <a:pt x="16" y="120"/>
                  </a:cubicBezTo>
                  <a:close/>
                  <a:moveTo>
                    <a:pt x="16" y="168"/>
                  </a:moveTo>
                  <a:lnTo>
                    <a:pt x="16" y="184"/>
                  </a:lnTo>
                  <a:cubicBezTo>
                    <a:pt x="16" y="188"/>
                    <a:pt x="13" y="192"/>
                    <a:pt x="8" y="192"/>
                  </a:cubicBezTo>
                  <a:cubicBezTo>
                    <a:pt x="4" y="192"/>
                    <a:pt x="0" y="188"/>
                    <a:pt x="0" y="184"/>
                  </a:cubicBezTo>
                  <a:lnTo>
                    <a:pt x="0" y="168"/>
                  </a:lnTo>
                  <a:cubicBezTo>
                    <a:pt x="0" y="164"/>
                    <a:pt x="4" y="160"/>
                    <a:pt x="8" y="160"/>
                  </a:cubicBezTo>
                  <a:cubicBezTo>
                    <a:pt x="13" y="160"/>
                    <a:pt x="16" y="164"/>
                    <a:pt x="16" y="168"/>
                  </a:cubicBezTo>
                  <a:close/>
                  <a:moveTo>
                    <a:pt x="16" y="216"/>
                  </a:moveTo>
                  <a:lnTo>
                    <a:pt x="16" y="232"/>
                  </a:lnTo>
                  <a:cubicBezTo>
                    <a:pt x="16" y="236"/>
                    <a:pt x="13" y="240"/>
                    <a:pt x="8" y="240"/>
                  </a:cubicBezTo>
                  <a:cubicBezTo>
                    <a:pt x="4" y="240"/>
                    <a:pt x="0" y="236"/>
                    <a:pt x="0" y="232"/>
                  </a:cubicBezTo>
                  <a:lnTo>
                    <a:pt x="0" y="216"/>
                  </a:lnTo>
                  <a:cubicBezTo>
                    <a:pt x="0" y="212"/>
                    <a:pt x="4" y="208"/>
                    <a:pt x="8" y="208"/>
                  </a:cubicBezTo>
                  <a:cubicBezTo>
                    <a:pt x="13" y="208"/>
                    <a:pt x="16" y="212"/>
                    <a:pt x="16" y="216"/>
                  </a:cubicBezTo>
                  <a:close/>
                  <a:moveTo>
                    <a:pt x="16" y="264"/>
                  </a:moveTo>
                  <a:lnTo>
                    <a:pt x="16" y="280"/>
                  </a:lnTo>
                  <a:cubicBezTo>
                    <a:pt x="16" y="284"/>
                    <a:pt x="13" y="288"/>
                    <a:pt x="8" y="288"/>
                  </a:cubicBezTo>
                  <a:cubicBezTo>
                    <a:pt x="4" y="288"/>
                    <a:pt x="0" y="284"/>
                    <a:pt x="0" y="280"/>
                  </a:cubicBezTo>
                  <a:lnTo>
                    <a:pt x="0" y="264"/>
                  </a:lnTo>
                  <a:cubicBezTo>
                    <a:pt x="0" y="260"/>
                    <a:pt x="4" y="256"/>
                    <a:pt x="8" y="256"/>
                  </a:cubicBezTo>
                  <a:cubicBezTo>
                    <a:pt x="13" y="256"/>
                    <a:pt x="16" y="260"/>
                    <a:pt x="16" y="264"/>
                  </a:cubicBezTo>
                  <a:close/>
                  <a:moveTo>
                    <a:pt x="16" y="312"/>
                  </a:moveTo>
                  <a:lnTo>
                    <a:pt x="16" y="325"/>
                  </a:lnTo>
                  <a:lnTo>
                    <a:pt x="8" y="317"/>
                  </a:lnTo>
                  <a:lnTo>
                    <a:pt x="11" y="317"/>
                  </a:lnTo>
                  <a:cubicBezTo>
                    <a:pt x="15" y="317"/>
                    <a:pt x="19" y="321"/>
                    <a:pt x="19" y="325"/>
                  </a:cubicBezTo>
                  <a:cubicBezTo>
                    <a:pt x="19" y="330"/>
                    <a:pt x="15" y="333"/>
                    <a:pt x="11" y="333"/>
                  </a:cubicBezTo>
                  <a:lnTo>
                    <a:pt x="8" y="333"/>
                  </a:lnTo>
                  <a:cubicBezTo>
                    <a:pt x="4" y="333"/>
                    <a:pt x="0" y="330"/>
                    <a:pt x="0" y="325"/>
                  </a:cubicBezTo>
                  <a:lnTo>
                    <a:pt x="0" y="312"/>
                  </a:lnTo>
                  <a:cubicBezTo>
                    <a:pt x="0" y="308"/>
                    <a:pt x="4" y="304"/>
                    <a:pt x="8" y="304"/>
                  </a:cubicBezTo>
                  <a:cubicBezTo>
                    <a:pt x="13" y="304"/>
                    <a:pt x="16" y="308"/>
                    <a:pt x="16" y="312"/>
                  </a:cubicBezTo>
                  <a:close/>
                  <a:moveTo>
                    <a:pt x="43" y="317"/>
                  </a:moveTo>
                  <a:lnTo>
                    <a:pt x="59" y="317"/>
                  </a:lnTo>
                  <a:cubicBezTo>
                    <a:pt x="63" y="317"/>
                    <a:pt x="67" y="321"/>
                    <a:pt x="67" y="325"/>
                  </a:cubicBezTo>
                  <a:cubicBezTo>
                    <a:pt x="67" y="330"/>
                    <a:pt x="63" y="333"/>
                    <a:pt x="59" y="333"/>
                  </a:cubicBezTo>
                  <a:lnTo>
                    <a:pt x="43" y="333"/>
                  </a:lnTo>
                  <a:cubicBezTo>
                    <a:pt x="38" y="333"/>
                    <a:pt x="35" y="330"/>
                    <a:pt x="35" y="325"/>
                  </a:cubicBezTo>
                  <a:cubicBezTo>
                    <a:pt x="35" y="321"/>
                    <a:pt x="38" y="317"/>
                    <a:pt x="43" y="317"/>
                  </a:cubicBezTo>
                  <a:close/>
                  <a:moveTo>
                    <a:pt x="91" y="317"/>
                  </a:moveTo>
                  <a:lnTo>
                    <a:pt x="107" y="317"/>
                  </a:lnTo>
                  <a:cubicBezTo>
                    <a:pt x="111" y="317"/>
                    <a:pt x="115" y="321"/>
                    <a:pt x="115" y="325"/>
                  </a:cubicBezTo>
                  <a:cubicBezTo>
                    <a:pt x="115" y="330"/>
                    <a:pt x="111" y="333"/>
                    <a:pt x="107" y="333"/>
                  </a:cubicBezTo>
                  <a:lnTo>
                    <a:pt x="91" y="333"/>
                  </a:lnTo>
                  <a:cubicBezTo>
                    <a:pt x="86" y="333"/>
                    <a:pt x="83" y="330"/>
                    <a:pt x="83" y="325"/>
                  </a:cubicBezTo>
                  <a:cubicBezTo>
                    <a:pt x="83" y="321"/>
                    <a:pt x="86" y="317"/>
                    <a:pt x="91" y="317"/>
                  </a:cubicBezTo>
                  <a:close/>
                  <a:moveTo>
                    <a:pt x="139" y="317"/>
                  </a:moveTo>
                  <a:lnTo>
                    <a:pt x="155" y="317"/>
                  </a:lnTo>
                  <a:cubicBezTo>
                    <a:pt x="159" y="317"/>
                    <a:pt x="163" y="321"/>
                    <a:pt x="163" y="325"/>
                  </a:cubicBezTo>
                  <a:cubicBezTo>
                    <a:pt x="163" y="330"/>
                    <a:pt x="159" y="333"/>
                    <a:pt x="155" y="333"/>
                  </a:cubicBezTo>
                  <a:lnTo>
                    <a:pt x="139" y="333"/>
                  </a:lnTo>
                  <a:cubicBezTo>
                    <a:pt x="134" y="333"/>
                    <a:pt x="131" y="330"/>
                    <a:pt x="131" y="325"/>
                  </a:cubicBezTo>
                  <a:cubicBezTo>
                    <a:pt x="131" y="321"/>
                    <a:pt x="134" y="317"/>
                    <a:pt x="139" y="317"/>
                  </a:cubicBezTo>
                  <a:close/>
                  <a:moveTo>
                    <a:pt x="187" y="317"/>
                  </a:moveTo>
                  <a:lnTo>
                    <a:pt x="203" y="317"/>
                  </a:lnTo>
                  <a:cubicBezTo>
                    <a:pt x="207" y="317"/>
                    <a:pt x="211" y="321"/>
                    <a:pt x="211" y="325"/>
                  </a:cubicBezTo>
                  <a:cubicBezTo>
                    <a:pt x="211" y="330"/>
                    <a:pt x="207" y="333"/>
                    <a:pt x="203" y="333"/>
                  </a:cubicBezTo>
                  <a:lnTo>
                    <a:pt x="187" y="333"/>
                  </a:lnTo>
                  <a:cubicBezTo>
                    <a:pt x="182" y="333"/>
                    <a:pt x="179" y="330"/>
                    <a:pt x="179" y="325"/>
                  </a:cubicBezTo>
                  <a:cubicBezTo>
                    <a:pt x="179" y="321"/>
                    <a:pt x="182" y="317"/>
                    <a:pt x="187" y="317"/>
                  </a:cubicBezTo>
                  <a:close/>
                  <a:moveTo>
                    <a:pt x="235" y="317"/>
                  </a:moveTo>
                  <a:lnTo>
                    <a:pt x="251" y="317"/>
                  </a:lnTo>
                  <a:cubicBezTo>
                    <a:pt x="255" y="317"/>
                    <a:pt x="259" y="321"/>
                    <a:pt x="259" y="325"/>
                  </a:cubicBezTo>
                  <a:cubicBezTo>
                    <a:pt x="259" y="330"/>
                    <a:pt x="255" y="333"/>
                    <a:pt x="251" y="333"/>
                  </a:cubicBezTo>
                  <a:lnTo>
                    <a:pt x="235" y="333"/>
                  </a:lnTo>
                  <a:cubicBezTo>
                    <a:pt x="230" y="333"/>
                    <a:pt x="227" y="330"/>
                    <a:pt x="227" y="325"/>
                  </a:cubicBezTo>
                  <a:cubicBezTo>
                    <a:pt x="227" y="321"/>
                    <a:pt x="230" y="317"/>
                    <a:pt x="235" y="317"/>
                  </a:cubicBezTo>
                  <a:close/>
                  <a:moveTo>
                    <a:pt x="283" y="317"/>
                  </a:moveTo>
                  <a:lnTo>
                    <a:pt x="299" y="317"/>
                  </a:lnTo>
                  <a:cubicBezTo>
                    <a:pt x="303" y="317"/>
                    <a:pt x="307" y="321"/>
                    <a:pt x="307" y="325"/>
                  </a:cubicBezTo>
                  <a:cubicBezTo>
                    <a:pt x="307" y="330"/>
                    <a:pt x="303" y="333"/>
                    <a:pt x="299" y="333"/>
                  </a:cubicBezTo>
                  <a:lnTo>
                    <a:pt x="283" y="333"/>
                  </a:lnTo>
                  <a:cubicBezTo>
                    <a:pt x="278" y="333"/>
                    <a:pt x="275" y="330"/>
                    <a:pt x="275" y="325"/>
                  </a:cubicBezTo>
                  <a:cubicBezTo>
                    <a:pt x="275" y="321"/>
                    <a:pt x="278" y="317"/>
                    <a:pt x="283" y="317"/>
                  </a:cubicBezTo>
                  <a:close/>
                  <a:moveTo>
                    <a:pt x="331" y="317"/>
                  </a:moveTo>
                  <a:lnTo>
                    <a:pt x="347" y="317"/>
                  </a:lnTo>
                  <a:cubicBezTo>
                    <a:pt x="351" y="317"/>
                    <a:pt x="355" y="321"/>
                    <a:pt x="355" y="325"/>
                  </a:cubicBezTo>
                  <a:cubicBezTo>
                    <a:pt x="355" y="330"/>
                    <a:pt x="351" y="333"/>
                    <a:pt x="347" y="333"/>
                  </a:cubicBezTo>
                  <a:lnTo>
                    <a:pt x="331" y="333"/>
                  </a:lnTo>
                  <a:cubicBezTo>
                    <a:pt x="326" y="333"/>
                    <a:pt x="323" y="330"/>
                    <a:pt x="323" y="325"/>
                  </a:cubicBezTo>
                  <a:cubicBezTo>
                    <a:pt x="323" y="321"/>
                    <a:pt x="326" y="317"/>
                    <a:pt x="331" y="317"/>
                  </a:cubicBezTo>
                  <a:close/>
                  <a:moveTo>
                    <a:pt x="379" y="317"/>
                  </a:moveTo>
                  <a:lnTo>
                    <a:pt x="395" y="317"/>
                  </a:lnTo>
                  <a:cubicBezTo>
                    <a:pt x="399" y="317"/>
                    <a:pt x="403" y="321"/>
                    <a:pt x="403" y="325"/>
                  </a:cubicBezTo>
                  <a:cubicBezTo>
                    <a:pt x="403" y="330"/>
                    <a:pt x="399" y="333"/>
                    <a:pt x="395" y="333"/>
                  </a:cubicBezTo>
                  <a:lnTo>
                    <a:pt x="379" y="333"/>
                  </a:lnTo>
                  <a:cubicBezTo>
                    <a:pt x="374" y="333"/>
                    <a:pt x="371" y="330"/>
                    <a:pt x="371" y="325"/>
                  </a:cubicBezTo>
                  <a:cubicBezTo>
                    <a:pt x="371" y="321"/>
                    <a:pt x="374" y="317"/>
                    <a:pt x="379" y="317"/>
                  </a:cubicBezTo>
                  <a:close/>
                  <a:moveTo>
                    <a:pt x="427" y="317"/>
                  </a:moveTo>
                  <a:lnTo>
                    <a:pt x="443" y="317"/>
                  </a:lnTo>
                  <a:cubicBezTo>
                    <a:pt x="447" y="317"/>
                    <a:pt x="451" y="321"/>
                    <a:pt x="451" y="325"/>
                  </a:cubicBezTo>
                  <a:cubicBezTo>
                    <a:pt x="451" y="330"/>
                    <a:pt x="447" y="333"/>
                    <a:pt x="443" y="333"/>
                  </a:cubicBezTo>
                  <a:lnTo>
                    <a:pt x="427" y="333"/>
                  </a:lnTo>
                  <a:cubicBezTo>
                    <a:pt x="422" y="333"/>
                    <a:pt x="419" y="330"/>
                    <a:pt x="419" y="325"/>
                  </a:cubicBezTo>
                  <a:cubicBezTo>
                    <a:pt x="419" y="321"/>
                    <a:pt x="422" y="317"/>
                    <a:pt x="427" y="317"/>
                  </a:cubicBezTo>
                  <a:close/>
                  <a:moveTo>
                    <a:pt x="475" y="317"/>
                  </a:moveTo>
                  <a:lnTo>
                    <a:pt x="491" y="317"/>
                  </a:lnTo>
                  <a:cubicBezTo>
                    <a:pt x="495" y="317"/>
                    <a:pt x="499" y="321"/>
                    <a:pt x="499" y="325"/>
                  </a:cubicBezTo>
                  <a:cubicBezTo>
                    <a:pt x="499" y="330"/>
                    <a:pt x="495" y="333"/>
                    <a:pt x="491" y="333"/>
                  </a:cubicBezTo>
                  <a:lnTo>
                    <a:pt x="475" y="333"/>
                  </a:lnTo>
                  <a:cubicBezTo>
                    <a:pt x="470" y="333"/>
                    <a:pt x="467" y="330"/>
                    <a:pt x="467" y="325"/>
                  </a:cubicBezTo>
                  <a:cubicBezTo>
                    <a:pt x="467" y="321"/>
                    <a:pt x="470" y="317"/>
                    <a:pt x="475" y="317"/>
                  </a:cubicBezTo>
                  <a:close/>
                  <a:moveTo>
                    <a:pt x="523" y="317"/>
                  </a:moveTo>
                  <a:lnTo>
                    <a:pt x="539" y="317"/>
                  </a:lnTo>
                  <a:cubicBezTo>
                    <a:pt x="543" y="317"/>
                    <a:pt x="547" y="321"/>
                    <a:pt x="547" y="325"/>
                  </a:cubicBezTo>
                  <a:cubicBezTo>
                    <a:pt x="547" y="330"/>
                    <a:pt x="543" y="333"/>
                    <a:pt x="539" y="333"/>
                  </a:cubicBezTo>
                  <a:lnTo>
                    <a:pt x="523" y="333"/>
                  </a:lnTo>
                  <a:cubicBezTo>
                    <a:pt x="518" y="333"/>
                    <a:pt x="515" y="330"/>
                    <a:pt x="515" y="325"/>
                  </a:cubicBezTo>
                  <a:cubicBezTo>
                    <a:pt x="515" y="321"/>
                    <a:pt x="518" y="317"/>
                    <a:pt x="523" y="317"/>
                  </a:cubicBezTo>
                  <a:close/>
                  <a:moveTo>
                    <a:pt x="571" y="317"/>
                  </a:moveTo>
                  <a:lnTo>
                    <a:pt x="587" y="317"/>
                  </a:lnTo>
                  <a:cubicBezTo>
                    <a:pt x="591" y="317"/>
                    <a:pt x="595" y="321"/>
                    <a:pt x="595" y="325"/>
                  </a:cubicBezTo>
                  <a:cubicBezTo>
                    <a:pt x="595" y="330"/>
                    <a:pt x="591" y="333"/>
                    <a:pt x="587" y="333"/>
                  </a:cubicBezTo>
                  <a:lnTo>
                    <a:pt x="571" y="333"/>
                  </a:lnTo>
                  <a:cubicBezTo>
                    <a:pt x="566" y="333"/>
                    <a:pt x="563" y="330"/>
                    <a:pt x="563" y="325"/>
                  </a:cubicBezTo>
                  <a:cubicBezTo>
                    <a:pt x="563" y="321"/>
                    <a:pt x="566" y="317"/>
                    <a:pt x="571" y="317"/>
                  </a:cubicBezTo>
                  <a:close/>
                  <a:moveTo>
                    <a:pt x="619" y="317"/>
                  </a:moveTo>
                  <a:lnTo>
                    <a:pt x="635" y="317"/>
                  </a:lnTo>
                  <a:cubicBezTo>
                    <a:pt x="639" y="317"/>
                    <a:pt x="643" y="321"/>
                    <a:pt x="643" y="325"/>
                  </a:cubicBezTo>
                  <a:cubicBezTo>
                    <a:pt x="643" y="330"/>
                    <a:pt x="639" y="333"/>
                    <a:pt x="635" y="333"/>
                  </a:cubicBezTo>
                  <a:lnTo>
                    <a:pt x="619" y="333"/>
                  </a:lnTo>
                  <a:cubicBezTo>
                    <a:pt x="614" y="333"/>
                    <a:pt x="611" y="330"/>
                    <a:pt x="611" y="325"/>
                  </a:cubicBezTo>
                  <a:cubicBezTo>
                    <a:pt x="611" y="321"/>
                    <a:pt x="614" y="317"/>
                    <a:pt x="619" y="317"/>
                  </a:cubicBezTo>
                  <a:close/>
                  <a:moveTo>
                    <a:pt x="655" y="322"/>
                  </a:moveTo>
                  <a:lnTo>
                    <a:pt x="655" y="306"/>
                  </a:lnTo>
                  <a:cubicBezTo>
                    <a:pt x="655" y="301"/>
                    <a:pt x="659" y="298"/>
                    <a:pt x="663" y="298"/>
                  </a:cubicBezTo>
                  <a:cubicBezTo>
                    <a:pt x="667" y="298"/>
                    <a:pt x="671" y="301"/>
                    <a:pt x="671" y="306"/>
                  </a:cubicBezTo>
                  <a:lnTo>
                    <a:pt x="671" y="322"/>
                  </a:lnTo>
                  <a:cubicBezTo>
                    <a:pt x="671" y="326"/>
                    <a:pt x="667" y="330"/>
                    <a:pt x="663" y="330"/>
                  </a:cubicBezTo>
                  <a:cubicBezTo>
                    <a:pt x="659" y="330"/>
                    <a:pt x="655" y="326"/>
                    <a:pt x="655" y="322"/>
                  </a:cubicBezTo>
                  <a:close/>
                  <a:moveTo>
                    <a:pt x="655" y="274"/>
                  </a:moveTo>
                  <a:lnTo>
                    <a:pt x="655" y="258"/>
                  </a:lnTo>
                  <a:cubicBezTo>
                    <a:pt x="655" y="253"/>
                    <a:pt x="659" y="250"/>
                    <a:pt x="663" y="250"/>
                  </a:cubicBezTo>
                  <a:cubicBezTo>
                    <a:pt x="667" y="250"/>
                    <a:pt x="671" y="253"/>
                    <a:pt x="671" y="258"/>
                  </a:cubicBezTo>
                  <a:lnTo>
                    <a:pt x="671" y="274"/>
                  </a:lnTo>
                  <a:cubicBezTo>
                    <a:pt x="671" y="278"/>
                    <a:pt x="667" y="282"/>
                    <a:pt x="663" y="282"/>
                  </a:cubicBezTo>
                  <a:cubicBezTo>
                    <a:pt x="659" y="282"/>
                    <a:pt x="655" y="278"/>
                    <a:pt x="655" y="274"/>
                  </a:cubicBezTo>
                  <a:close/>
                  <a:moveTo>
                    <a:pt x="655" y="226"/>
                  </a:moveTo>
                  <a:lnTo>
                    <a:pt x="655" y="210"/>
                  </a:lnTo>
                  <a:cubicBezTo>
                    <a:pt x="655" y="205"/>
                    <a:pt x="659" y="202"/>
                    <a:pt x="663" y="202"/>
                  </a:cubicBezTo>
                  <a:cubicBezTo>
                    <a:pt x="667" y="202"/>
                    <a:pt x="671" y="205"/>
                    <a:pt x="671" y="210"/>
                  </a:cubicBezTo>
                  <a:lnTo>
                    <a:pt x="671" y="226"/>
                  </a:lnTo>
                  <a:cubicBezTo>
                    <a:pt x="671" y="230"/>
                    <a:pt x="667" y="234"/>
                    <a:pt x="663" y="234"/>
                  </a:cubicBezTo>
                  <a:cubicBezTo>
                    <a:pt x="659" y="234"/>
                    <a:pt x="655" y="230"/>
                    <a:pt x="655" y="226"/>
                  </a:cubicBezTo>
                  <a:close/>
                  <a:moveTo>
                    <a:pt x="655" y="178"/>
                  </a:moveTo>
                  <a:lnTo>
                    <a:pt x="655" y="162"/>
                  </a:lnTo>
                  <a:cubicBezTo>
                    <a:pt x="655" y="157"/>
                    <a:pt x="659" y="154"/>
                    <a:pt x="663" y="154"/>
                  </a:cubicBezTo>
                  <a:cubicBezTo>
                    <a:pt x="667" y="154"/>
                    <a:pt x="671" y="157"/>
                    <a:pt x="671" y="162"/>
                  </a:cubicBezTo>
                  <a:lnTo>
                    <a:pt x="671" y="178"/>
                  </a:lnTo>
                  <a:cubicBezTo>
                    <a:pt x="671" y="182"/>
                    <a:pt x="667" y="186"/>
                    <a:pt x="663" y="186"/>
                  </a:cubicBezTo>
                  <a:cubicBezTo>
                    <a:pt x="659" y="186"/>
                    <a:pt x="655" y="182"/>
                    <a:pt x="655" y="178"/>
                  </a:cubicBezTo>
                  <a:close/>
                  <a:moveTo>
                    <a:pt x="655" y="130"/>
                  </a:moveTo>
                  <a:lnTo>
                    <a:pt x="655" y="114"/>
                  </a:lnTo>
                  <a:cubicBezTo>
                    <a:pt x="655" y="109"/>
                    <a:pt x="659" y="106"/>
                    <a:pt x="663" y="106"/>
                  </a:cubicBezTo>
                  <a:cubicBezTo>
                    <a:pt x="667" y="106"/>
                    <a:pt x="671" y="109"/>
                    <a:pt x="671" y="114"/>
                  </a:cubicBezTo>
                  <a:lnTo>
                    <a:pt x="671" y="130"/>
                  </a:lnTo>
                  <a:cubicBezTo>
                    <a:pt x="671" y="134"/>
                    <a:pt x="667" y="138"/>
                    <a:pt x="663" y="138"/>
                  </a:cubicBezTo>
                  <a:cubicBezTo>
                    <a:pt x="659" y="138"/>
                    <a:pt x="655" y="134"/>
                    <a:pt x="655" y="130"/>
                  </a:cubicBezTo>
                  <a:close/>
                  <a:moveTo>
                    <a:pt x="655" y="82"/>
                  </a:moveTo>
                  <a:lnTo>
                    <a:pt x="655" y="66"/>
                  </a:lnTo>
                  <a:cubicBezTo>
                    <a:pt x="655" y="61"/>
                    <a:pt x="659" y="58"/>
                    <a:pt x="663" y="58"/>
                  </a:cubicBezTo>
                  <a:cubicBezTo>
                    <a:pt x="667" y="58"/>
                    <a:pt x="671" y="61"/>
                    <a:pt x="671" y="66"/>
                  </a:cubicBezTo>
                  <a:lnTo>
                    <a:pt x="671" y="82"/>
                  </a:lnTo>
                  <a:cubicBezTo>
                    <a:pt x="671" y="86"/>
                    <a:pt x="667" y="90"/>
                    <a:pt x="663" y="90"/>
                  </a:cubicBezTo>
                  <a:cubicBezTo>
                    <a:pt x="659" y="90"/>
                    <a:pt x="655" y="86"/>
                    <a:pt x="655" y="82"/>
                  </a:cubicBezTo>
                  <a:close/>
                  <a:moveTo>
                    <a:pt x="655" y="34"/>
                  </a:moveTo>
                  <a:lnTo>
                    <a:pt x="655" y="18"/>
                  </a:lnTo>
                  <a:cubicBezTo>
                    <a:pt x="655" y="13"/>
                    <a:pt x="659" y="10"/>
                    <a:pt x="663" y="10"/>
                  </a:cubicBezTo>
                  <a:cubicBezTo>
                    <a:pt x="667" y="10"/>
                    <a:pt x="671" y="13"/>
                    <a:pt x="671" y="18"/>
                  </a:cubicBezTo>
                  <a:lnTo>
                    <a:pt x="671" y="34"/>
                  </a:lnTo>
                  <a:cubicBezTo>
                    <a:pt x="671" y="38"/>
                    <a:pt x="667" y="42"/>
                    <a:pt x="663" y="42"/>
                  </a:cubicBezTo>
                  <a:cubicBezTo>
                    <a:pt x="659" y="42"/>
                    <a:pt x="655" y="38"/>
                    <a:pt x="655" y="34"/>
                  </a:cubicBezTo>
                  <a:close/>
                  <a:moveTo>
                    <a:pt x="641" y="16"/>
                  </a:moveTo>
                  <a:lnTo>
                    <a:pt x="625" y="16"/>
                  </a:lnTo>
                  <a:cubicBezTo>
                    <a:pt x="620" y="16"/>
                    <a:pt x="617" y="12"/>
                    <a:pt x="617" y="8"/>
                  </a:cubicBezTo>
                  <a:cubicBezTo>
                    <a:pt x="617" y="4"/>
                    <a:pt x="620" y="0"/>
                    <a:pt x="625" y="0"/>
                  </a:cubicBezTo>
                  <a:lnTo>
                    <a:pt x="641" y="0"/>
                  </a:lnTo>
                  <a:cubicBezTo>
                    <a:pt x="645" y="0"/>
                    <a:pt x="649" y="4"/>
                    <a:pt x="649" y="8"/>
                  </a:cubicBezTo>
                  <a:cubicBezTo>
                    <a:pt x="649" y="12"/>
                    <a:pt x="645" y="16"/>
                    <a:pt x="641" y="16"/>
                  </a:cubicBezTo>
                  <a:close/>
                  <a:moveTo>
                    <a:pt x="593" y="16"/>
                  </a:moveTo>
                  <a:lnTo>
                    <a:pt x="577" y="16"/>
                  </a:lnTo>
                  <a:cubicBezTo>
                    <a:pt x="572" y="16"/>
                    <a:pt x="569" y="12"/>
                    <a:pt x="569" y="8"/>
                  </a:cubicBezTo>
                  <a:cubicBezTo>
                    <a:pt x="569" y="4"/>
                    <a:pt x="572" y="0"/>
                    <a:pt x="577" y="0"/>
                  </a:cubicBezTo>
                  <a:lnTo>
                    <a:pt x="593" y="0"/>
                  </a:lnTo>
                  <a:cubicBezTo>
                    <a:pt x="597" y="0"/>
                    <a:pt x="601" y="4"/>
                    <a:pt x="601" y="8"/>
                  </a:cubicBezTo>
                  <a:cubicBezTo>
                    <a:pt x="601" y="12"/>
                    <a:pt x="597" y="16"/>
                    <a:pt x="593" y="16"/>
                  </a:cubicBezTo>
                  <a:close/>
                  <a:moveTo>
                    <a:pt x="545" y="16"/>
                  </a:moveTo>
                  <a:lnTo>
                    <a:pt x="529" y="16"/>
                  </a:lnTo>
                  <a:cubicBezTo>
                    <a:pt x="524" y="16"/>
                    <a:pt x="521" y="12"/>
                    <a:pt x="521" y="8"/>
                  </a:cubicBezTo>
                  <a:cubicBezTo>
                    <a:pt x="521" y="4"/>
                    <a:pt x="524" y="0"/>
                    <a:pt x="529" y="0"/>
                  </a:cubicBezTo>
                  <a:lnTo>
                    <a:pt x="545" y="0"/>
                  </a:lnTo>
                  <a:cubicBezTo>
                    <a:pt x="549" y="0"/>
                    <a:pt x="553" y="4"/>
                    <a:pt x="553" y="8"/>
                  </a:cubicBezTo>
                  <a:cubicBezTo>
                    <a:pt x="553" y="12"/>
                    <a:pt x="549" y="16"/>
                    <a:pt x="545" y="16"/>
                  </a:cubicBezTo>
                  <a:close/>
                  <a:moveTo>
                    <a:pt x="497" y="16"/>
                  </a:moveTo>
                  <a:lnTo>
                    <a:pt x="481" y="16"/>
                  </a:lnTo>
                  <a:cubicBezTo>
                    <a:pt x="476" y="16"/>
                    <a:pt x="473" y="12"/>
                    <a:pt x="473" y="8"/>
                  </a:cubicBezTo>
                  <a:cubicBezTo>
                    <a:pt x="473" y="4"/>
                    <a:pt x="476" y="0"/>
                    <a:pt x="481" y="0"/>
                  </a:cubicBezTo>
                  <a:lnTo>
                    <a:pt x="497" y="0"/>
                  </a:lnTo>
                  <a:cubicBezTo>
                    <a:pt x="501" y="0"/>
                    <a:pt x="505" y="4"/>
                    <a:pt x="505" y="8"/>
                  </a:cubicBezTo>
                  <a:cubicBezTo>
                    <a:pt x="505" y="12"/>
                    <a:pt x="501" y="16"/>
                    <a:pt x="497" y="16"/>
                  </a:cubicBezTo>
                  <a:close/>
                  <a:moveTo>
                    <a:pt x="449" y="16"/>
                  </a:moveTo>
                  <a:lnTo>
                    <a:pt x="433" y="16"/>
                  </a:lnTo>
                  <a:cubicBezTo>
                    <a:pt x="428" y="16"/>
                    <a:pt x="425" y="12"/>
                    <a:pt x="425" y="8"/>
                  </a:cubicBezTo>
                  <a:cubicBezTo>
                    <a:pt x="425" y="4"/>
                    <a:pt x="428" y="0"/>
                    <a:pt x="433" y="0"/>
                  </a:cubicBezTo>
                  <a:lnTo>
                    <a:pt x="449" y="0"/>
                  </a:lnTo>
                  <a:cubicBezTo>
                    <a:pt x="453" y="0"/>
                    <a:pt x="457" y="4"/>
                    <a:pt x="457" y="8"/>
                  </a:cubicBezTo>
                  <a:cubicBezTo>
                    <a:pt x="457" y="12"/>
                    <a:pt x="453" y="16"/>
                    <a:pt x="449" y="16"/>
                  </a:cubicBezTo>
                  <a:close/>
                  <a:moveTo>
                    <a:pt x="401" y="16"/>
                  </a:moveTo>
                  <a:lnTo>
                    <a:pt x="385" y="16"/>
                  </a:lnTo>
                  <a:cubicBezTo>
                    <a:pt x="380" y="16"/>
                    <a:pt x="377" y="12"/>
                    <a:pt x="377" y="8"/>
                  </a:cubicBezTo>
                  <a:cubicBezTo>
                    <a:pt x="377" y="4"/>
                    <a:pt x="380" y="0"/>
                    <a:pt x="385" y="0"/>
                  </a:cubicBezTo>
                  <a:lnTo>
                    <a:pt x="401" y="0"/>
                  </a:lnTo>
                  <a:cubicBezTo>
                    <a:pt x="405" y="0"/>
                    <a:pt x="409" y="4"/>
                    <a:pt x="409" y="8"/>
                  </a:cubicBezTo>
                  <a:cubicBezTo>
                    <a:pt x="409" y="12"/>
                    <a:pt x="405" y="16"/>
                    <a:pt x="401" y="16"/>
                  </a:cubicBezTo>
                  <a:close/>
                  <a:moveTo>
                    <a:pt x="353" y="16"/>
                  </a:moveTo>
                  <a:lnTo>
                    <a:pt x="337" y="16"/>
                  </a:lnTo>
                  <a:cubicBezTo>
                    <a:pt x="332" y="16"/>
                    <a:pt x="329" y="12"/>
                    <a:pt x="329" y="8"/>
                  </a:cubicBezTo>
                  <a:cubicBezTo>
                    <a:pt x="329" y="4"/>
                    <a:pt x="332" y="0"/>
                    <a:pt x="337" y="0"/>
                  </a:cubicBezTo>
                  <a:lnTo>
                    <a:pt x="353" y="0"/>
                  </a:lnTo>
                  <a:cubicBezTo>
                    <a:pt x="357" y="0"/>
                    <a:pt x="361" y="4"/>
                    <a:pt x="361" y="8"/>
                  </a:cubicBezTo>
                  <a:cubicBezTo>
                    <a:pt x="361" y="12"/>
                    <a:pt x="357" y="16"/>
                    <a:pt x="353" y="16"/>
                  </a:cubicBezTo>
                  <a:close/>
                  <a:moveTo>
                    <a:pt x="305" y="16"/>
                  </a:moveTo>
                  <a:lnTo>
                    <a:pt x="289" y="16"/>
                  </a:lnTo>
                  <a:cubicBezTo>
                    <a:pt x="284" y="16"/>
                    <a:pt x="281" y="12"/>
                    <a:pt x="281" y="8"/>
                  </a:cubicBezTo>
                  <a:cubicBezTo>
                    <a:pt x="281" y="4"/>
                    <a:pt x="284" y="0"/>
                    <a:pt x="289" y="0"/>
                  </a:cubicBezTo>
                  <a:lnTo>
                    <a:pt x="305" y="0"/>
                  </a:lnTo>
                  <a:cubicBezTo>
                    <a:pt x="309" y="0"/>
                    <a:pt x="313" y="4"/>
                    <a:pt x="313" y="8"/>
                  </a:cubicBezTo>
                  <a:cubicBezTo>
                    <a:pt x="313" y="12"/>
                    <a:pt x="309" y="16"/>
                    <a:pt x="305" y="16"/>
                  </a:cubicBezTo>
                  <a:close/>
                  <a:moveTo>
                    <a:pt x="257" y="16"/>
                  </a:moveTo>
                  <a:lnTo>
                    <a:pt x="241" y="16"/>
                  </a:lnTo>
                  <a:cubicBezTo>
                    <a:pt x="236" y="16"/>
                    <a:pt x="233" y="12"/>
                    <a:pt x="233" y="8"/>
                  </a:cubicBezTo>
                  <a:cubicBezTo>
                    <a:pt x="233" y="4"/>
                    <a:pt x="236" y="0"/>
                    <a:pt x="241" y="0"/>
                  </a:cubicBezTo>
                  <a:lnTo>
                    <a:pt x="257" y="0"/>
                  </a:lnTo>
                  <a:cubicBezTo>
                    <a:pt x="261" y="0"/>
                    <a:pt x="265" y="4"/>
                    <a:pt x="265" y="8"/>
                  </a:cubicBezTo>
                  <a:cubicBezTo>
                    <a:pt x="265" y="12"/>
                    <a:pt x="261" y="16"/>
                    <a:pt x="257" y="16"/>
                  </a:cubicBezTo>
                  <a:close/>
                  <a:moveTo>
                    <a:pt x="209" y="16"/>
                  </a:moveTo>
                  <a:lnTo>
                    <a:pt x="193" y="16"/>
                  </a:lnTo>
                  <a:cubicBezTo>
                    <a:pt x="188" y="16"/>
                    <a:pt x="185" y="12"/>
                    <a:pt x="185" y="8"/>
                  </a:cubicBezTo>
                  <a:cubicBezTo>
                    <a:pt x="185" y="4"/>
                    <a:pt x="188" y="0"/>
                    <a:pt x="193" y="0"/>
                  </a:cubicBezTo>
                  <a:lnTo>
                    <a:pt x="209" y="0"/>
                  </a:lnTo>
                  <a:cubicBezTo>
                    <a:pt x="213" y="0"/>
                    <a:pt x="217" y="4"/>
                    <a:pt x="217" y="8"/>
                  </a:cubicBezTo>
                  <a:cubicBezTo>
                    <a:pt x="217" y="12"/>
                    <a:pt x="213" y="16"/>
                    <a:pt x="209" y="16"/>
                  </a:cubicBezTo>
                  <a:close/>
                  <a:moveTo>
                    <a:pt x="161" y="16"/>
                  </a:moveTo>
                  <a:lnTo>
                    <a:pt x="145" y="16"/>
                  </a:lnTo>
                  <a:cubicBezTo>
                    <a:pt x="140" y="16"/>
                    <a:pt x="137" y="12"/>
                    <a:pt x="137" y="8"/>
                  </a:cubicBezTo>
                  <a:cubicBezTo>
                    <a:pt x="137" y="4"/>
                    <a:pt x="140" y="0"/>
                    <a:pt x="145" y="0"/>
                  </a:cubicBezTo>
                  <a:lnTo>
                    <a:pt x="161" y="0"/>
                  </a:lnTo>
                  <a:cubicBezTo>
                    <a:pt x="165" y="0"/>
                    <a:pt x="169" y="4"/>
                    <a:pt x="169" y="8"/>
                  </a:cubicBezTo>
                  <a:cubicBezTo>
                    <a:pt x="169" y="12"/>
                    <a:pt x="165" y="16"/>
                    <a:pt x="161" y="16"/>
                  </a:cubicBezTo>
                  <a:close/>
                  <a:moveTo>
                    <a:pt x="113" y="16"/>
                  </a:moveTo>
                  <a:lnTo>
                    <a:pt x="97" y="16"/>
                  </a:lnTo>
                  <a:cubicBezTo>
                    <a:pt x="92" y="16"/>
                    <a:pt x="89" y="12"/>
                    <a:pt x="89" y="8"/>
                  </a:cubicBezTo>
                  <a:cubicBezTo>
                    <a:pt x="89" y="4"/>
                    <a:pt x="92" y="0"/>
                    <a:pt x="97" y="0"/>
                  </a:cubicBezTo>
                  <a:lnTo>
                    <a:pt x="113" y="0"/>
                  </a:lnTo>
                  <a:cubicBezTo>
                    <a:pt x="117" y="0"/>
                    <a:pt x="121" y="4"/>
                    <a:pt x="121" y="8"/>
                  </a:cubicBezTo>
                  <a:cubicBezTo>
                    <a:pt x="121" y="12"/>
                    <a:pt x="117" y="16"/>
                    <a:pt x="113" y="16"/>
                  </a:cubicBezTo>
                  <a:close/>
                  <a:moveTo>
                    <a:pt x="65" y="16"/>
                  </a:moveTo>
                  <a:lnTo>
                    <a:pt x="49" y="16"/>
                  </a:lnTo>
                  <a:cubicBezTo>
                    <a:pt x="44" y="16"/>
                    <a:pt x="41" y="12"/>
                    <a:pt x="41" y="8"/>
                  </a:cubicBezTo>
                  <a:cubicBezTo>
                    <a:pt x="41" y="4"/>
                    <a:pt x="44" y="0"/>
                    <a:pt x="49" y="0"/>
                  </a:cubicBezTo>
                  <a:lnTo>
                    <a:pt x="65" y="0"/>
                  </a:lnTo>
                  <a:cubicBezTo>
                    <a:pt x="69" y="0"/>
                    <a:pt x="73" y="4"/>
                    <a:pt x="73" y="8"/>
                  </a:cubicBezTo>
                  <a:cubicBezTo>
                    <a:pt x="73" y="12"/>
                    <a:pt x="69" y="16"/>
                    <a:pt x="65" y="16"/>
                  </a:cubicBezTo>
                  <a:close/>
                  <a:moveTo>
                    <a:pt x="17" y="16"/>
                  </a:moveTo>
                  <a:lnTo>
                    <a:pt x="8" y="16"/>
                  </a:lnTo>
                  <a:cubicBezTo>
                    <a:pt x="4" y="16"/>
                    <a:pt x="0" y="12"/>
                    <a:pt x="0" y="8"/>
                  </a:cubicBezTo>
                  <a:cubicBezTo>
                    <a:pt x="0" y="4"/>
                    <a:pt x="4" y="0"/>
                    <a:pt x="8" y="0"/>
                  </a:cubicBezTo>
                  <a:lnTo>
                    <a:pt x="17" y="0"/>
                  </a:lnTo>
                  <a:cubicBezTo>
                    <a:pt x="21" y="0"/>
                    <a:pt x="25" y="4"/>
                    <a:pt x="25" y="8"/>
                  </a:cubicBezTo>
                  <a:cubicBezTo>
                    <a:pt x="25" y="12"/>
                    <a:pt x="21" y="16"/>
                    <a:pt x="17" y="16"/>
                  </a:cubicBezTo>
                  <a:close/>
                </a:path>
              </a:pathLst>
            </a:custGeom>
            <a:solidFill>
              <a:srgbClr val="000000"/>
            </a:solidFill>
            <a:ln w="15875">
              <a:solidFill>
                <a:srgbClr val="000000"/>
              </a:solidFill>
              <a:bevel/>
              <a:headEnd/>
              <a:tailEnd/>
            </a:ln>
          </p:spPr>
          <p:txBody>
            <a:bodyPr/>
            <a:lstStyle/>
            <a:p>
              <a:endParaRPr lang="nb-NO"/>
            </a:p>
          </p:txBody>
        </p:sp>
        <p:sp>
          <p:nvSpPr>
            <p:cNvPr id="71771" name="Rectangle 110">
              <a:extLst>
                <a:ext uri="{FF2B5EF4-FFF2-40B4-BE49-F238E27FC236}">
                  <a16:creationId xmlns:a16="http://schemas.microsoft.com/office/drawing/2014/main" id="{65A5B00C-CFCB-D034-1429-9C2003E6D3B7}"/>
                </a:ext>
              </a:extLst>
            </p:cNvPr>
            <p:cNvSpPr>
              <a:spLocks noChangeArrowheads="1"/>
            </p:cNvSpPr>
            <p:nvPr/>
          </p:nvSpPr>
          <p:spPr bwMode="auto">
            <a:xfrm>
              <a:off x="4498" y="2545"/>
              <a:ext cx="3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2100">
                  <a:solidFill>
                    <a:srgbClr val="000000"/>
                  </a:solidFill>
                </a:rPr>
                <a:t>OXOX</a:t>
              </a:r>
              <a:endParaRPr lang="en-US" altLang="nb-NO"/>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2">
            <a:extLst>
              <a:ext uri="{FF2B5EF4-FFF2-40B4-BE49-F238E27FC236}">
                <a16:creationId xmlns:a16="http://schemas.microsoft.com/office/drawing/2014/main" id="{F86CC16F-A7D9-C357-12CB-C99331AA1410}"/>
              </a:ext>
            </a:extLst>
          </p:cNvPr>
          <p:cNvGrpSpPr>
            <a:grpSpLocks/>
          </p:cNvGrpSpPr>
          <p:nvPr/>
        </p:nvGrpSpPr>
        <p:grpSpPr bwMode="auto">
          <a:xfrm>
            <a:off x="1479550" y="4876800"/>
            <a:ext cx="10120313" cy="3795713"/>
            <a:chOff x="615" y="2183"/>
            <a:chExt cx="4393" cy="1647"/>
          </a:xfrm>
        </p:grpSpPr>
        <p:grpSp>
          <p:nvGrpSpPr>
            <p:cNvPr id="73732" name="Group 3">
              <a:extLst>
                <a:ext uri="{FF2B5EF4-FFF2-40B4-BE49-F238E27FC236}">
                  <a16:creationId xmlns:a16="http://schemas.microsoft.com/office/drawing/2014/main" id="{23FDF99D-1EB9-7AF7-012E-232E14464304}"/>
                </a:ext>
              </a:extLst>
            </p:cNvPr>
            <p:cNvGrpSpPr>
              <a:grpSpLocks/>
            </p:cNvGrpSpPr>
            <p:nvPr/>
          </p:nvGrpSpPr>
          <p:grpSpPr bwMode="auto">
            <a:xfrm>
              <a:off x="615" y="2183"/>
              <a:ext cx="4393" cy="1647"/>
              <a:chOff x="891" y="2518"/>
              <a:chExt cx="3936" cy="1452"/>
            </a:xfrm>
          </p:grpSpPr>
          <p:sp>
            <p:nvSpPr>
              <p:cNvPr id="73754" name="Text Box 4">
                <a:extLst>
                  <a:ext uri="{FF2B5EF4-FFF2-40B4-BE49-F238E27FC236}">
                    <a16:creationId xmlns:a16="http://schemas.microsoft.com/office/drawing/2014/main" id="{7B208F26-99AE-7277-9855-AC0304798D80}"/>
                  </a:ext>
                </a:extLst>
              </p:cNvPr>
              <p:cNvSpPr txBox="1">
                <a:spLocks noChangeArrowheads="1"/>
              </p:cNvSpPr>
              <p:nvPr/>
            </p:nvSpPr>
            <p:spPr bwMode="gray">
              <a:xfrm>
                <a:off x="906" y="2518"/>
                <a:ext cx="3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Skift 1</a:t>
                </a:r>
              </a:p>
            </p:txBody>
          </p:sp>
          <p:sp>
            <p:nvSpPr>
              <p:cNvPr id="73755" name="Line 5">
                <a:extLst>
                  <a:ext uri="{FF2B5EF4-FFF2-40B4-BE49-F238E27FC236}">
                    <a16:creationId xmlns:a16="http://schemas.microsoft.com/office/drawing/2014/main" id="{FA42C84A-0C6C-74C0-324E-F58D954C6B4D}"/>
                  </a:ext>
                </a:extLst>
              </p:cNvPr>
              <p:cNvSpPr>
                <a:spLocks noChangeShapeType="1"/>
              </p:cNvSpPr>
              <p:nvPr/>
            </p:nvSpPr>
            <p:spPr bwMode="gray">
              <a:xfrm>
                <a:off x="1323"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56" name="Text Box 6">
                <a:extLst>
                  <a:ext uri="{FF2B5EF4-FFF2-40B4-BE49-F238E27FC236}">
                    <a16:creationId xmlns:a16="http://schemas.microsoft.com/office/drawing/2014/main" id="{125041D4-A1DD-0B65-7960-B7A7E3E6A568}"/>
                  </a:ext>
                </a:extLst>
              </p:cNvPr>
              <p:cNvSpPr txBox="1">
                <a:spLocks noChangeArrowheads="1"/>
              </p:cNvSpPr>
              <p:nvPr/>
            </p:nvSpPr>
            <p:spPr bwMode="gray">
              <a:xfrm>
                <a:off x="1323"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7:00</a:t>
                </a:r>
              </a:p>
            </p:txBody>
          </p:sp>
          <p:sp>
            <p:nvSpPr>
              <p:cNvPr id="73757" name="Text Box 7">
                <a:extLst>
                  <a:ext uri="{FF2B5EF4-FFF2-40B4-BE49-F238E27FC236}">
                    <a16:creationId xmlns:a16="http://schemas.microsoft.com/office/drawing/2014/main" id="{658F8484-CC73-9817-6318-0245EE6F31AB}"/>
                  </a:ext>
                </a:extLst>
              </p:cNvPr>
              <p:cNvSpPr txBox="1">
                <a:spLocks noChangeArrowheads="1"/>
              </p:cNvSpPr>
              <p:nvPr/>
            </p:nvSpPr>
            <p:spPr bwMode="gray">
              <a:xfrm>
                <a:off x="1707"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7:20</a:t>
                </a:r>
              </a:p>
            </p:txBody>
          </p:sp>
          <p:sp>
            <p:nvSpPr>
              <p:cNvPr id="73758" name="Line 8">
                <a:extLst>
                  <a:ext uri="{FF2B5EF4-FFF2-40B4-BE49-F238E27FC236}">
                    <a16:creationId xmlns:a16="http://schemas.microsoft.com/office/drawing/2014/main" id="{D985A17A-167B-223C-A475-ADEF861F22D5}"/>
                  </a:ext>
                </a:extLst>
              </p:cNvPr>
              <p:cNvSpPr>
                <a:spLocks noChangeShapeType="1"/>
              </p:cNvSpPr>
              <p:nvPr/>
            </p:nvSpPr>
            <p:spPr bwMode="gray">
              <a:xfrm>
                <a:off x="1707"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59" name="Text Box 9">
                <a:extLst>
                  <a:ext uri="{FF2B5EF4-FFF2-40B4-BE49-F238E27FC236}">
                    <a16:creationId xmlns:a16="http://schemas.microsoft.com/office/drawing/2014/main" id="{02550925-9CB9-EC7E-4726-076419E1E71E}"/>
                  </a:ext>
                </a:extLst>
              </p:cNvPr>
              <p:cNvSpPr txBox="1">
                <a:spLocks noChangeArrowheads="1"/>
              </p:cNvSpPr>
              <p:nvPr/>
            </p:nvSpPr>
            <p:spPr bwMode="gray">
              <a:xfrm>
                <a:off x="2091"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7:40</a:t>
                </a:r>
              </a:p>
            </p:txBody>
          </p:sp>
          <p:sp>
            <p:nvSpPr>
              <p:cNvPr id="73760" name="Line 10">
                <a:extLst>
                  <a:ext uri="{FF2B5EF4-FFF2-40B4-BE49-F238E27FC236}">
                    <a16:creationId xmlns:a16="http://schemas.microsoft.com/office/drawing/2014/main" id="{DE0C77EF-FF35-5D02-3322-A9DD40183FD1}"/>
                  </a:ext>
                </a:extLst>
              </p:cNvPr>
              <p:cNvSpPr>
                <a:spLocks noChangeShapeType="1"/>
              </p:cNvSpPr>
              <p:nvPr/>
            </p:nvSpPr>
            <p:spPr bwMode="gray">
              <a:xfrm>
                <a:off x="2091"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61" name="Line 11">
                <a:extLst>
                  <a:ext uri="{FF2B5EF4-FFF2-40B4-BE49-F238E27FC236}">
                    <a16:creationId xmlns:a16="http://schemas.microsoft.com/office/drawing/2014/main" id="{49B4D619-20C4-E657-5BD1-C4D11608E32D}"/>
                  </a:ext>
                </a:extLst>
              </p:cNvPr>
              <p:cNvSpPr>
                <a:spLocks noChangeShapeType="1"/>
              </p:cNvSpPr>
              <p:nvPr/>
            </p:nvSpPr>
            <p:spPr bwMode="gray">
              <a:xfrm>
                <a:off x="2475"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62" name="Text Box 12">
                <a:extLst>
                  <a:ext uri="{FF2B5EF4-FFF2-40B4-BE49-F238E27FC236}">
                    <a16:creationId xmlns:a16="http://schemas.microsoft.com/office/drawing/2014/main" id="{477CA04E-654D-81D3-FEF3-B6CD97B28925}"/>
                  </a:ext>
                </a:extLst>
              </p:cNvPr>
              <p:cNvSpPr txBox="1">
                <a:spLocks noChangeArrowheads="1"/>
              </p:cNvSpPr>
              <p:nvPr/>
            </p:nvSpPr>
            <p:spPr bwMode="gray">
              <a:xfrm>
                <a:off x="2475"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8:00</a:t>
                </a:r>
              </a:p>
            </p:txBody>
          </p:sp>
          <p:sp>
            <p:nvSpPr>
              <p:cNvPr id="73763" name="Line 13">
                <a:extLst>
                  <a:ext uri="{FF2B5EF4-FFF2-40B4-BE49-F238E27FC236}">
                    <a16:creationId xmlns:a16="http://schemas.microsoft.com/office/drawing/2014/main" id="{B0785C22-1479-56A4-92D2-5FD3747B591E}"/>
                  </a:ext>
                </a:extLst>
              </p:cNvPr>
              <p:cNvSpPr>
                <a:spLocks noChangeShapeType="1"/>
              </p:cNvSpPr>
              <p:nvPr/>
            </p:nvSpPr>
            <p:spPr bwMode="gray">
              <a:xfrm>
                <a:off x="2859"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64" name="Text Box 14">
                <a:extLst>
                  <a:ext uri="{FF2B5EF4-FFF2-40B4-BE49-F238E27FC236}">
                    <a16:creationId xmlns:a16="http://schemas.microsoft.com/office/drawing/2014/main" id="{D2FA5A64-0C50-6B85-8959-48DA51B57FAD}"/>
                  </a:ext>
                </a:extLst>
              </p:cNvPr>
              <p:cNvSpPr txBox="1">
                <a:spLocks noChangeArrowheads="1"/>
              </p:cNvSpPr>
              <p:nvPr/>
            </p:nvSpPr>
            <p:spPr bwMode="gray">
              <a:xfrm>
                <a:off x="2859"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8:20</a:t>
                </a:r>
              </a:p>
            </p:txBody>
          </p:sp>
          <p:sp>
            <p:nvSpPr>
              <p:cNvPr id="73765" name="Line 15">
                <a:extLst>
                  <a:ext uri="{FF2B5EF4-FFF2-40B4-BE49-F238E27FC236}">
                    <a16:creationId xmlns:a16="http://schemas.microsoft.com/office/drawing/2014/main" id="{6C961E53-7E69-888A-CB96-A031B5BEE292}"/>
                  </a:ext>
                </a:extLst>
              </p:cNvPr>
              <p:cNvSpPr>
                <a:spLocks noChangeShapeType="1"/>
              </p:cNvSpPr>
              <p:nvPr/>
            </p:nvSpPr>
            <p:spPr bwMode="gray">
              <a:xfrm>
                <a:off x="3243"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66" name="Line 16">
                <a:extLst>
                  <a:ext uri="{FF2B5EF4-FFF2-40B4-BE49-F238E27FC236}">
                    <a16:creationId xmlns:a16="http://schemas.microsoft.com/office/drawing/2014/main" id="{BBA44B56-7A8A-3E57-B8C1-A8A8ECE6B142}"/>
                  </a:ext>
                </a:extLst>
              </p:cNvPr>
              <p:cNvSpPr>
                <a:spLocks noChangeShapeType="1"/>
              </p:cNvSpPr>
              <p:nvPr/>
            </p:nvSpPr>
            <p:spPr bwMode="gray">
              <a:xfrm>
                <a:off x="3627"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67" name="Text Box 17">
                <a:extLst>
                  <a:ext uri="{FF2B5EF4-FFF2-40B4-BE49-F238E27FC236}">
                    <a16:creationId xmlns:a16="http://schemas.microsoft.com/office/drawing/2014/main" id="{6E757F4C-E003-BA9F-A954-AE0890105CBF}"/>
                  </a:ext>
                </a:extLst>
              </p:cNvPr>
              <p:cNvSpPr txBox="1">
                <a:spLocks noChangeArrowheads="1"/>
              </p:cNvSpPr>
              <p:nvPr/>
            </p:nvSpPr>
            <p:spPr bwMode="gray">
              <a:xfrm>
                <a:off x="3243"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8:40</a:t>
                </a:r>
              </a:p>
            </p:txBody>
          </p:sp>
          <p:sp>
            <p:nvSpPr>
              <p:cNvPr id="73768" name="Text Box 18">
                <a:extLst>
                  <a:ext uri="{FF2B5EF4-FFF2-40B4-BE49-F238E27FC236}">
                    <a16:creationId xmlns:a16="http://schemas.microsoft.com/office/drawing/2014/main" id="{19368556-DC93-8141-988C-88FEA5EDA645}"/>
                  </a:ext>
                </a:extLst>
              </p:cNvPr>
              <p:cNvSpPr txBox="1">
                <a:spLocks noChangeArrowheads="1"/>
              </p:cNvSpPr>
              <p:nvPr/>
            </p:nvSpPr>
            <p:spPr bwMode="gray">
              <a:xfrm>
                <a:off x="3627"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9:00</a:t>
                </a:r>
              </a:p>
            </p:txBody>
          </p:sp>
          <p:sp>
            <p:nvSpPr>
              <p:cNvPr id="73769" name="Line 19">
                <a:extLst>
                  <a:ext uri="{FF2B5EF4-FFF2-40B4-BE49-F238E27FC236}">
                    <a16:creationId xmlns:a16="http://schemas.microsoft.com/office/drawing/2014/main" id="{EE9A46D3-7B54-97EF-4172-2B449C7D5DA7}"/>
                  </a:ext>
                </a:extLst>
              </p:cNvPr>
              <p:cNvSpPr>
                <a:spLocks noChangeShapeType="1"/>
              </p:cNvSpPr>
              <p:nvPr/>
            </p:nvSpPr>
            <p:spPr bwMode="gray">
              <a:xfrm>
                <a:off x="4011"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70" name="Line 20">
                <a:extLst>
                  <a:ext uri="{FF2B5EF4-FFF2-40B4-BE49-F238E27FC236}">
                    <a16:creationId xmlns:a16="http://schemas.microsoft.com/office/drawing/2014/main" id="{3B8BA180-DAB4-E842-2E1B-EF68E7447574}"/>
                  </a:ext>
                </a:extLst>
              </p:cNvPr>
              <p:cNvSpPr>
                <a:spLocks noChangeShapeType="1"/>
              </p:cNvSpPr>
              <p:nvPr/>
            </p:nvSpPr>
            <p:spPr bwMode="gray">
              <a:xfrm>
                <a:off x="4395" y="2530"/>
                <a:ext cx="0" cy="14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71" name="Text Box 21">
                <a:extLst>
                  <a:ext uri="{FF2B5EF4-FFF2-40B4-BE49-F238E27FC236}">
                    <a16:creationId xmlns:a16="http://schemas.microsoft.com/office/drawing/2014/main" id="{1F8CB958-087F-0897-4119-E3BE2212235D}"/>
                  </a:ext>
                </a:extLst>
              </p:cNvPr>
              <p:cNvSpPr txBox="1">
                <a:spLocks noChangeArrowheads="1"/>
              </p:cNvSpPr>
              <p:nvPr/>
            </p:nvSpPr>
            <p:spPr bwMode="gray">
              <a:xfrm>
                <a:off x="4011" y="2530"/>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9:20</a:t>
                </a:r>
              </a:p>
            </p:txBody>
          </p:sp>
          <p:sp>
            <p:nvSpPr>
              <p:cNvPr id="73772" name="Line 22">
                <a:extLst>
                  <a:ext uri="{FF2B5EF4-FFF2-40B4-BE49-F238E27FC236}">
                    <a16:creationId xmlns:a16="http://schemas.microsoft.com/office/drawing/2014/main" id="{BC8E08A8-69AB-1D57-1A79-8331CBE2A10A}"/>
                  </a:ext>
                </a:extLst>
              </p:cNvPr>
              <p:cNvSpPr>
                <a:spLocks noChangeShapeType="1"/>
              </p:cNvSpPr>
              <p:nvPr/>
            </p:nvSpPr>
            <p:spPr bwMode="gray">
              <a:xfrm>
                <a:off x="891" y="2530"/>
                <a:ext cx="0" cy="14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73" name="Line 23">
                <a:extLst>
                  <a:ext uri="{FF2B5EF4-FFF2-40B4-BE49-F238E27FC236}">
                    <a16:creationId xmlns:a16="http://schemas.microsoft.com/office/drawing/2014/main" id="{D2D13CC5-6633-0D01-48CB-1ECC79019A80}"/>
                  </a:ext>
                </a:extLst>
              </p:cNvPr>
              <p:cNvSpPr>
                <a:spLocks noChangeShapeType="1"/>
              </p:cNvSpPr>
              <p:nvPr/>
            </p:nvSpPr>
            <p:spPr bwMode="gray">
              <a:xfrm>
                <a:off x="891" y="3970"/>
                <a:ext cx="36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74" name="Line 24">
                <a:extLst>
                  <a:ext uri="{FF2B5EF4-FFF2-40B4-BE49-F238E27FC236}">
                    <a16:creationId xmlns:a16="http://schemas.microsoft.com/office/drawing/2014/main" id="{C1620B5D-713A-B338-4464-B596F2B4567E}"/>
                  </a:ext>
                </a:extLst>
              </p:cNvPr>
              <p:cNvSpPr>
                <a:spLocks noChangeShapeType="1"/>
              </p:cNvSpPr>
              <p:nvPr/>
            </p:nvSpPr>
            <p:spPr bwMode="gray">
              <a:xfrm>
                <a:off x="891" y="2530"/>
                <a:ext cx="39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75" name="Freeform 25">
                <a:extLst>
                  <a:ext uri="{FF2B5EF4-FFF2-40B4-BE49-F238E27FC236}">
                    <a16:creationId xmlns:a16="http://schemas.microsoft.com/office/drawing/2014/main" id="{49431542-349F-9B89-9867-5511C8AF064B}"/>
                  </a:ext>
                </a:extLst>
              </p:cNvPr>
              <p:cNvSpPr>
                <a:spLocks/>
              </p:cNvSpPr>
              <p:nvPr/>
            </p:nvSpPr>
            <p:spPr bwMode="gray">
              <a:xfrm>
                <a:off x="4530" y="2530"/>
                <a:ext cx="296" cy="1433"/>
              </a:xfrm>
              <a:custGeom>
                <a:avLst/>
                <a:gdLst>
                  <a:gd name="T0" fmla="*/ 296 w 296"/>
                  <a:gd name="T1" fmla="*/ 0 h 1528"/>
                  <a:gd name="T2" fmla="*/ 248 w 296"/>
                  <a:gd name="T3" fmla="*/ 46 h 1528"/>
                  <a:gd name="T4" fmla="*/ 208 w 296"/>
                  <a:gd name="T5" fmla="*/ 60 h 1528"/>
                  <a:gd name="T6" fmla="*/ 176 w 296"/>
                  <a:gd name="T7" fmla="*/ 68 h 1528"/>
                  <a:gd name="T8" fmla="*/ 144 w 296"/>
                  <a:gd name="T9" fmla="*/ 84 h 1528"/>
                  <a:gd name="T10" fmla="*/ 64 w 296"/>
                  <a:gd name="T11" fmla="*/ 114 h 1528"/>
                  <a:gd name="T12" fmla="*/ 40 w 296"/>
                  <a:gd name="T13" fmla="*/ 130 h 1528"/>
                  <a:gd name="T14" fmla="*/ 0 w 296"/>
                  <a:gd name="T15" fmla="*/ 151 h 1528"/>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1528"/>
                  <a:gd name="T26" fmla="*/ 296 w 296"/>
                  <a:gd name="T27" fmla="*/ 1528 h 1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1528">
                    <a:moveTo>
                      <a:pt x="296" y="0"/>
                    </a:moveTo>
                    <a:cubicBezTo>
                      <a:pt x="289" y="155"/>
                      <a:pt x="267" y="302"/>
                      <a:pt x="248" y="456"/>
                    </a:cubicBezTo>
                    <a:cubicBezTo>
                      <a:pt x="241" y="509"/>
                      <a:pt x="235" y="569"/>
                      <a:pt x="208" y="616"/>
                    </a:cubicBezTo>
                    <a:cubicBezTo>
                      <a:pt x="195" y="639"/>
                      <a:pt x="176" y="688"/>
                      <a:pt x="176" y="688"/>
                    </a:cubicBezTo>
                    <a:cubicBezTo>
                      <a:pt x="170" y="771"/>
                      <a:pt x="182" y="799"/>
                      <a:pt x="144" y="856"/>
                    </a:cubicBezTo>
                    <a:cubicBezTo>
                      <a:pt x="132" y="951"/>
                      <a:pt x="118" y="1071"/>
                      <a:pt x="64" y="1152"/>
                    </a:cubicBezTo>
                    <a:cubicBezTo>
                      <a:pt x="47" y="1221"/>
                      <a:pt x="58" y="1173"/>
                      <a:pt x="40" y="1296"/>
                    </a:cubicBezTo>
                    <a:cubicBezTo>
                      <a:pt x="28" y="1377"/>
                      <a:pt x="0" y="1446"/>
                      <a:pt x="0" y="152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b-NO"/>
              </a:p>
            </p:txBody>
          </p:sp>
          <p:sp>
            <p:nvSpPr>
              <p:cNvPr id="73776" name="Line 26">
                <a:extLst>
                  <a:ext uri="{FF2B5EF4-FFF2-40B4-BE49-F238E27FC236}">
                    <a16:creationId xmlns:a16="http://schemas.microsoft.com/office/drawing/2014/main" id="{A549CBC0-DB1D-BB20-A019-0D0B1330FE57}"/>
                  </a:ext>
                </a:extLst>
              </p:cNvPr>
              <p:cNvSpPr>
                <a:spLocks noChangeShapeType="1"/>
              </p:cNvSpPr>
              <p:nvPr/>
            </p:nvSpPr>
            <p:spPr bwMode="gray">
              <a:xfrm>
                <a:off x="4779" y="2530"/>
                <a:ext cx="0" cy="3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77" name="Text Box 27">
                <a:extLst>
                  <a:ext uri="{FF2B5EF4-FFF2-40B4-BE49-F238E27FC236}">
                    <a16:creationId xmlns:a16="http://schemas.microsoft.com/office/drawing/2014/main" id="{A82537ED-FA53-1C98-442B-751830823201}"/>
                  </a:ext>
                </a:extLst>
              </p:cNvPr>
              <p:cNvSpPr txBox="1">
                <a:spLocks noChangeArrowheads="1"/>
              </p:cNvSpPr>
              <p:nvPr/>
            </p:nvSpPr>
            <p:spPr bwMode="gray">
              <a:xfrm>
                <a:off x="906" y="2654"/>
                <a:ext cx="35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Skift 2</a:t>
                </a:r>
              </a:p>
            </p:txBody>
          </p:sp>
          <p:sp>
            <p:nvSpPr>
              <p:cNvPr id="73778" name="Text Box 28">
                <a:extLst>
                  <a:ext uri="{FF2B5EF4-FFF2-40B4-BE49-F238E27FC236}">
                    <a16:creationId xmlns:a16="http://schemas.microsoft.com/office/drawing/2014/main" id="{BECA810C-7C0F-8301-6353-B9DD7514CD58}"/>
                  </a:ext>
                </a:extLst>
              </p:cNvPr>
              <p:cNvSpPr txBox="1">
                <a:spLocks noChangeArrowheads="1"/>
              </p:cNvSpPr>
              <p:nvPr/>
            </p:nvSpPr>
            <p:spPr bwMode="gray">
              <a:xfrm>
                <a:off x="1323"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3:00</a:t>
                </a:r>
              </a:p>
            </p:txBody>
          </p:sp>
          <p:sp>
            <p:nvSpPr>
              <p:cNvPr id="73779" name="Text Box 29">
                <a:extLst>
                  <a:ext uri="{FF2B5EF4-FFF2-40B4-BE49-F238E27FC236}">
                    <a16:creationId xmlns:a16="http://schemas.microsoft.com/office/drawing/2014/main" id="{94011FB7-9DA1-9806-B0DE-72B882558BCD}"/>
                  </a:ext>
                </a:extLst>
              </p:cNvPr>
              <p:cNvSpPr txBox="1">
                <a:spLocks noChangeArrowheads="1"/>
              </p:cNvSpPr>
              <p:nvPr/>
            </p:nvSpPr>
            <p:spPr bwMode="gray">
              <a:xfrm>
                <a:off x="1707"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3:20</a:t>
                </a:r>
              </a:p>
            </p:txBody>
          </p:sp>
          <p:sp>
            <p:nvSpPr>
              <p:cNvPr id="73780" name="Text Box 30">
                <a:extLst>
                  <a:ext uri="{FF2B5EF4-FFF2-40B4-BE49-F238E27FC236}">
                    <a16:creationId xmlns:a16="http://schemas.microsoft.com/office/drawing/2014/main" id="{2DA397A1-BCBD-4F8C-0AD0-111DB1208B5E}"/>
                  </a:ext>
                </a:extLst>
              </p:cNvPr>
              <p:cNvSpPr txBox="1">
                <a:spLocks noChangeArrowheads="1"/>
              </p:cNvSpPr>
              <p:nvPr/>
            </p:nvSpPr>
            <p:spPr bwMode="gray">
              <a:xfrm>
                <a:off x="2091"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3:40</a:t>
                </a:r>
              </a:p>
            </p:txBody>
          </p:sp>
          <p:sp>
            <p:nvSpPr>
              <p:cNvPr id="73781" name="Text Box 31">
                <a:extLst>
                  <a:ext uri="{FF2B5EF4-FFF2-40B4-BE49-F238E27FC236}">
                    <a16:creationId xmlns:a16="http://schemas.microsoft.com/office/drawing/2014/main" id="{77E4B62D-B880-5E7E-780E-B98A4E1FA21A}"/>
                  </a:ext>
                </a:extLst>
              </p:cNvPr>
              <p:cNvSpPr txBox="1">
                <a:spLocks noChangeArrowheads="1"/>
              </p:cNvSpPr>
              <p:nvPr/>
            </p:nvSpPr>
            <p:spPr bwMode="gray">
              <a:xfrm>
                <a:off x="2475"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4:00</a:t>
                </a:r>
              </a:p>
            </p:txBody>
          </p:sp>
          <p:sp>
            <p:nvSpPr>
              <p:cNvPr id="73782" name="Text Box 32">
                <a:extLst>
                  <a:ext uri="{FF2B5EF4-FFF2-40B4-BE49-F238E27FC236}">
                    <a16:creationId xmlns:a16="http://schemas.microsoft.com/office/drawing/2014/main" id="{7BCEF5F7-A97F-A7A4-C6DC-23A401D4C1C9}"/>
                  </a:ext>
                </a:extLst>
              </p:cNvPr>
              <p:cNvSpPr txBox="1">
                <a:spLocks noChangeArrowheads="1"/>
              </p:cNvSpPr>
              <p:nvPr/>
            </p:nvSpPr>
            <p:spPr bwMode="gray">
              <a:xfrm>
                <a:off x="2859"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4:20</a:t>
                </a:r>
              </a:p>
            </p:txBody>
          </p:sp>
          <p:sp>
            <p:nvSpPr>
              <p:cNvPr id="73783" name="Text Box 33">
                <a:extLst>
                  <a:ext uri="{FF2B5EF4-FFF2-40B4-BE49-F238E27FC236}">
                    <a16:creationId xmlns:a16="http://schemas.microsoft.com/office/drawing/2014/main" id="{7A77C3FE-2926-AEEE-7601-656E5BD65C37}"/>
                  </a:ext>
                </a:extLst>
              </p:cNvPr>
              <p:cNvSpPr txBox="1">
                <a:spLocks noChangeArrowheads="1"/>
              </p:cNvSpPr>
              <p:nvPr/>
            </p:nvSpPr>
            <p:spPr bwMode="gray">
              <a:xfrm>
                <a:off x="3243"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4:40</a:t>
                </a:r>
              </a:p>
            </p:txBody>
          </p:sp>
          <p:sp>
            <p:nvSpPr>
              <p:cNvPr id="73784" name="Text Box 34">
                <a:extLst>
                  <a:ext uri="{FF2B5EF4-FFF2-40B4-BE49-F238E27FC236}">
                    <a16:creationId xmlns:a16="http://schemas.microsoft.com/office/drawing/2014/main" id="{71FFF38E-D090-04BA-331C-72CBE52B675C}"/>
                  </a:ext>
                </a:extLst>
              </p:cNvPr>
              <p:cNvSpPr txBox="1">
                <a:spLocks noChangeArrowheads="1"/>
              </p:cNvSpPr>
              <p:nvPr/>
            </p:nvSpPr>
            <p:spPr bwMode="gray">
              <a:xfrm>
                <a:off x="3627"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5:00</a:t>
                </a:r>
              </a:p>
            </p:txBody>
          </p:sp>
          <p:sp>
            <p:nvSpPr>
              <p:cNvPr id="73785" name="Text Box 35">
                <a:extLst>
                  <a:ext uri="{FF2B5EF4-FFF2-40B4-BE49-F238E27FC236}">
                    <a16:creationId xmlns:a16="http://schemas.microsoft.com/office/drawing/2014/main" id="{4F92841A-1AA6-035E-B2E1-F3BDBBB33F1C}"/>
                  </a:ext>
                </a:extLst>
              </p:cNvPr>
              <p:cNvSpPr txBox="1">
                <a:spLocks noChangeArrowheads="1"/>
              </p:cNvSpPr>
              <p:nvPr/>
            </p:nvSpPr>
            <p:spPr bwMode="gray">
              <a:xfrm>
                <a:off x="4011" y="2665"/>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a:solidFill>
                      <a:schemeClr val="tx1"/>
                    </a:solidFill>
                    <a:latin typeface="Arial" panose="020B0604020202020204" pitchFamily="34" charset="0"/>
                    <a:ea typeface="ＭＳ Ｐゴシック" panose="020B0600070205080204" pitchFamily="34" charset="-128"/>
                  </a:rPr>
                  <a:t>5:20</a:t>
                </a:r>
              </a:p>
            </p:txBody>
          </p:sp>
          <p:sp>
            <p:nvSpPr>
              <p:cNvPr id="73786" name="Line 36">
                <a:extLst>
                  <a:ext uri="{FF2B5EF4-FFF2-40B4-BE49-F238E27FC236}">
                    <a16:creationId xmlns:a16="http://schemas.microsoft.com/office/drawing/2014/main" id="{51DD1167-5462-7722-2C1D-A78435B42FAB}"/>
                  </a:ext>
                </a:extLst>
              </p:cNvPr>
              <p:cNvSpPr>
                <a:spLocks noChangeShapeType="1"/>
              </p:cNvSpPr>
              <p:nvPr/>
            </p:nvSpPr>
            <p:spPr bwMode="gray">
              <a:xfrm>
                <a:off x="891" y="2665"/>
                <a:ext cx="39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87" name="Line 37">
                <a:extLst>
                  <a:ext uri="{FF2B5EF4-FFF2-40B4-BE49-F238E27FC236}">
                    <a16:creationId xmlns:a16="http://schemas.microsoft.com/office/drawing/2014/main" id="{9AD9F929-F701-1277-3569-6E7A8CC231E2}"/>
                  </a:ext>
                </a:extLst>
              </p:cNvPr>
              <p:cNvSpPr>
                <a:spLocks noChangeShapeType="1"/>
              </p:cNvSpPr>
              <p:nvPr/>
            </p:nvSpPr>
            <p:spPr bwMode="gray">
              <a:xfrm>
                <a:off x="891" y="2800"/>
                <a:ext cx="39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73733" name="Line 38">
              <a:extLst>
                <a:ext uri="{FF2B5EF4-FFF2-40B4-BE49-F238E27FC236}">
                  <a16:creationId xmlns:a16="http://schemas.microsoft.com/office/drawing/2014/main" id="{5139875D-AB90-D766-7EA3-982E92F3F540}"/>
                </a:ext>
              </a:extLst>
            </p:cNvPr>
            <p:cNvSpPr>
              <a:spLocks noChangeShapeType="1"/>
            </p:cNvSpPr>
            <p:nvPr/>
          </p:nvSpPr>
          <p:spPr bwMode="gray">
            <a:xfrm>
              <a:off x="615" y="2959"/>
              <a:ext cx="42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34" name="Line 39">
              <a:extLst>
                <a:ext uri="{FF2B5EF4-FFF2-40B4-BE49-F238E27FC236}">
                  <a16:creationId xmlns:a16="http://schemas.microsoft.com/office/drawing/2014/main" id="{50E7A97B-9E57-B8A3-8263-736B31425249}"/>
                </a:ext>
              </a:extLst>
            </p:cNvPr>
            <p:cNvSpPr>
              <a:spLocks noChangeShapeType="1"/>
            </p:cNvSpPr>
            <p:nvPr/>
          </p:nvSpPr>
          <p:spPr bwMode="gray">
            <a:xfrm>
              <a:off x="615" y="3394"/>
              <a:ext cx="4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3735" name="Text Box 40">
              <a:extLst>
                <a:ext uri="{FF2B5EF4-FFF2-40B4-BE49-F238E27FC236}">
                  <a16:creationId xmlns:a16="http://schemas.microsoft.com/office/drawing/2014/main" id="{C2FDAA20-E070-44CF-63CC-F9045F522E71}"/>
                </a:ext>
              </a:extLst>
            </p:cNvPr>
            <p:cNvSpPr txBox="1">
              <a:spLocks noChangeArrowheads="1"/>
            </p:cNvSpPr>
            <p:nvPr/>
          </p:nvSpPr>
          <p:spPr bwMode="gray">
            <a:xfrm>
              <a:off x="646" y="2578"/>
              <a:ext cx="42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Produkt</a:t>
              </a:r>
            </a:p>
            <a:p>
              <a:r>
                <a:rPr lang="en-US" altLang="nb-NO" sz="2000" b="1">
                  <a:solidFill>
                    <a:schemeClr val="tx1"/>
                  </a:solidFill>
                  <a:latin typeface="Arial" panose="020B0604020202020204" pitchFamily="34" charset="0"/>
                  <a:ea typeface="ＭＳ Ｐゴシック" panose="020B0600070205080204" pitchFamily="34" charset="-128"/>
                </a:rPr>
                <a:t>A</a:t>
              </a:r>
            </a:p>
          </p:txBody>
        </p:sp>
        <p:sp>
          <p:nvSpPr>
            <p:cNvPr id="73736" name="Text Box 41">
              <a:extLst>
                <a:ext uri="{FF2B5EF4-FFF2-40B4-BE49-F238E27FC236}">
                  <a16:creationId xmlns:a16="http://schemas.microsoft.com/office/drawing/2014/main" id="{13D2A490-9D87-F03B-DF2D-A59866CDD25D}"/>
                </a:ext>
              </a:extLst>
            </p:cNvPr>
            <p:cNvSpPr txBox="1">
              <a:spLocks noChangeArrowheads="1"/>
            </p:cNvSpPr>
            <p:nvPr/>
          </p:nvSpPr>
          <p:spPr bwMode="gray">
            <a:xfrm>
              <a:off x="646" y="3014"/>
              <a:ext cx="42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Produkt</a:t>
              </a:r>
            </a:p>
            <a:p>
              <a:r>
                <a:rPr lang="en-US" altLang="nb-NO" sz="2000" b="1">
                  <a:solidFill>
                    <a:schemeClr val="tx1"/>
                  </a:solidFill>
                  <a:latin typeface="Arial" panose="020B0604020202020204" pitchFamily="34" charset="0"/>
                  <a:ea typeface="ＭＳ Ｐゴシック" panose="020B0600070205080204" pitchFamily="34" charset="-128"/>
                </a:rPr>
                <a:t>B</a:t>
              </a:r>
            </a:p>
          </p:txBody>
        </p:sp>
        <p:sp>
          <p:nvSpPr>
            <p:cNvPr id="73737" name="Text Box 42">
              <a:extLst>
                <a:ext uri="{FF2B5EF4-FFF2-40B4-BE49-F238E27FC236}">
                  <a16:creationId xmlns:a16="http://schemas.microsoft.com/office/drawing/2014/main" id="{6F8A7A46-F2BA-43A7-E266-BDDD4BC9837D}"/>
                </a:ext>
              </a:extLst>
            </p:cNvPr>
            <p:cNvSpPr txBox="1">
              <a:spLocks noChangeArrowheads="1"/>
            </p:cNvSpPr>
            <p:nvPr/>
          </p:nvSpPr>
          <p:spPr bwMode="gray">
            <a:xfrm>
              <a:off x="646" y="3449"/>
              <a:ext cx="42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Produkt</a:t>
              </a:r>
            </a:p>
            <a:p>
              <a:r>
                <a:rPr lang="en-US" altLang="nb-NO" sz="2000" b="1">
                  <a:solidFill>
                    <a:schemeClr val="tx1"/>
                  </a:solidFill>
                  <a:latin typeface="Arial" panose="020B0604020202020204" pitchFamily="34" charset="0"/>
                  <a:ea typeface="ＭＳ Ｐゴシック" panose="020B0600070205080204" pitchFamily="34" charset="-128"/>
                </a:rPr>
                <a:t>C</a:t>
              </a:r>
            </a:p>
          </p:txBody>
        </p:sp>
        <p:sp>
          <p:nvSpPr>
            <p:cNvPr id="73738" name="Rectangle 43">
              <a:extLst>
                <a:ext uri="{FF2B5EF4-FFF2-40B4-BE49-F238E27FC236}">
                  <a16:creationId xmlns:a16="http://schemas.microsoft.com/office/drawing/2014/main" id="{C0AEB35B-4F2C-5A26-703E-83528C49ECB2}"/>
                </a:ext>
              </a:extLst>
            </p:cNvPr>
            <p:cNvSpPr>
              <a:spLocks noChangeArrowheads="1"/>
            </p:cNvSpPr>
            <p:nvPr/>
          </p:nvSpPr>
          <p:spPr bwMode="gray">
            <a:xfrm>
              <a:off x="1151" y="2578"/>
              <a:ext cx="321" cy="326"/>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39" name="Text Box 44">
              <a:extLst>
                <a:ext uri="{FF2B5EF4-FFF2-40B4-BE49-F238E27FC236}">
                  <a16:creationId xmlns:a16="http://schemas.microsoft.com/office/drawing/2014/main" id="{D6E21140-8570-CAE8-77E2-CBD3D51C4D91}"/>
                </a:ext>
              </a:extLst>
            </p:cNvPr>
            <p:cNvSpPr txBox="1">
              <a:spLocks noChangeArrowheads="1"/>
            </p:cNvSpPr>
            <p:nvPr/>
          </p:nvSpPr>
          <p:spPr bwMode="gray">
            <a:xfrm>
              <a:off x="1263" y="266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A</a:t>
              </a:r>
            </a:p>
          </p:txBody>
        </p:sp>
        <p:sp>
          <p:nvSpPr>
            <p:cNvPr id="73740" name="Rectangle 45">
              <a:extLst>
                <a:ext uri="{FF2B5EF4-FFF2-40B4-BE49-F238E27FC236}">
                  <a16:creationId xmlns:a16="http://schemas.microsoft.com/office/drawing/2014/main" id="{AAED657E-D862-3966-C384-44CA55D80F54}"/>
                </a:ext>
              </a:extLst>
            </p:cNvPr>
            <p:cNvSpPr>
              <a:spLocks noChangeArrowheads="1"/>
            </p:cNvSpPr>
            <p:nvPr/>
          </p:nvSpPr>
          <p:spPr bwMode="gray">
            <a:xfrm>
              <a:off x="2008" y="2578"/>
              <a:ext cx="321" cy="326"/>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41" name="Text Box 46">
              <a:extLst>
                <a:ext uri="{FF2B5EF4-FFF2-40B4-BE49-F238E27FC236}">
                  <a16:creationId xmlns:a16="http://schemas.microsoft.com/office/drawing/2014/main" id="{4BDFFD55-04DE-00B7-DC12-2FBA39B99DD5}"/>
                </a:ext>
              </a:extLst>
            </p:cNvPr>
            <p:cNvSpPr txBox="1">
              <a:spLocks noChangeArrowheads="1"/>
            </p:cNvSpPr>
            <p:nvPr/>
          </p:nvSpPr>
          <p:spPr bwMode="gray">
            <a:xfrm>
              <a:off x="2120" y="266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A</a:t>
              </a:r>
            </a:p>
          </p:txBody>
        </p:sp>
        <p:sp>
          <p:nvSpPr>
            <p:cNvPr id="73742" name="Rectangle 47">
              <a:extLst>
                <a:ext uri="{FF2B5EF4-FFF2-40B4-BE49-F238E27FC236}">
                  <a16:creationId xmlns:a16="http://schemas.microsoft.com/office/drawing/2014/main" id="{E434FF9F-CF59-F75A-DADA-407E9A8B9699}"/>
                </a:ext>
              </a:extLst>
            </p:cNvPr>
            <p:cNvSpPr>
              <a:spLocks noChangeArrowheads="1"/>
            </p:cNvSpPr>
            <p:nvPr/>
          </p:nvSpPr>
          <p:spPr bwMode="gray">
            <a:xfrm>
              <a:off x="2437" y="3013"/>
              <a:ext cx="321" cy="327"/>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43" name="Text Box 48">
              <a:extLst>
                <a:ext uri="{FF2B5EF4-FFF2-40B4-BE49-F238E27FC236}">
                  <a16:creationId xmlns:a16="http://schemas.microsoft.com/office/drawing/2014/main" id="{96988F79-A22B-060F-2E52-90DE86896685}"/>
                </a:ext>
              </a:extLst>
            </p:cNvPr>
            <p:cNvSpPr txBox="1">
              <a:spLocks noChangeArrowheads="1"/>
            </p:cNvSpPr>
            <p:nvPr/>
          </p:nvSpPr>
          <p:spPr bwMode="gray">
            <a:xfrm>
              <a:off x="2549" y="310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B</a:t>
              </a:r>
            </a:p>
          </p:txBody>
        </p:sp>
        <p:sp>
          <p:nvSpPr>
            <p:cNvPr id="73744" name="Rectangle 49">
              <a:extLst>
                <a:ext uri="{FF2B5EF4-FFF2-40B4-BE49-F238E27FC236}">
                  <a16:creationId xmlns:a16="http://schemas.microsoft.com/office/drawing/2014/main" id="{B2ED5570-01D9-732C-DE8B-1950E2136DF0}"/>
                </a:ext>
              </a:extLst>
            </p:cNvPr>
            <p:cNvSpPr>
              <a:spLocks noChangeArrowheads="1"/>
            </p:cNvSpPr>
            <p:nvPr/>
          </p:nvSpPr>
          <p:spPr bwMode="gray">
            <a:xfrm>
              <a:off x="1579" y="3013"/>
              <a:ext cx="322" cy="327"/>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45" name="Text Box 50">
              <a:extLst>
                <a:ext uri="{FF2B5EF4-FFF2-40B4-BE49-F238E27FC236}">
                  <a16:creationId xmlns:a16="http://schemas.microsoft.com/office/drawing/2014/main" id="{D1567A6C-B181-EC41-EB33-707EB8785477}"/>
                </a:ext>
              </a:extLst>
            </p:cNvPr>
            <p:cNvSpPr txBox="1">
              <a:spLocks noChangeArrowheads="1"/>
            </p:cNvSpPr>
            <p:nvPr/>
          </p:nvSpPr>
          <p:spPr bwMode="gray">
            <a:xfrm>
              <a:off x="1691" y="310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B</a:t>
              </a:r>
            </a:p>
          </p:txBody>
        </p:sp>
        <p:sp>
          <p:nvSpPr>
            <p:cNvPr id="73746" name="Rectangle 51">
              <a:extLst>
                <a:ext uri="{FF2B5EF4-FFF2-40B4-BE49-F238E27FC236}">
                  <a16:creationId xmlns:a16="http://schemas.microsoft.com/office/drawing/2014/main" id="{A4720B64-F20C-CBFD-03C0-8FCF5D3B8183}"/>
                </a:ext>
              </a:extLst>
            </p:cNvPr>
            <p:cNvSpPr>
              <a:spLocks noChangeArrowheads="1"/>
            </p:cNvSpPr>
            <p:nvPr/>
          </p:nvSpPr>
          <p:spPr bwMode="gray">
            <a:xfrm>
              <a:off x="2865" y="3449"/>
              <a:ext cx="322" cy="327"/>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47" name="Text Box 52">
              <a:extLst>
                <a:ext uri="{FF2B5EF4-FFF2-40B4-BE49-F238E27FC236}">
                  <a16:creationId xmlns:a16="http://schemas.microsoft.com/office/drawing/2014/main" id="{7602C9D8-AB04-C865-1E1F-1A278967F566}"/>
                </a:ext>
              </a:extLst>
            </p:cNvPr>
            <p:cNvSpPr txBox="1">
              <a:spLocks noChangeArrowheads="1"/>
            </p:cNvSpPr>
            <p:nvPr/>
          </p:nvSpPr>
          <p:spPr bwMode="gray">
            <a:xfrm>
              <a:off x="2977" y="353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C</a:t>
              </a:r>
            </a:p>
          </p:txBody>
        </p:sp>
        <p:sp>
          <p:nvSpPr>
            <p:cNvPr id="73748" name="Rectangle 53">
              <a:extLst>
                <a:ext uri="{FF2B5EF4-FFF2-40B4-BE49-F238E27FC236}">
                  <a16:creationId xmlns:a16="http://schemas.microsoft.com/office/drawing/2014/main" id="{B600C34C-8A8B-CEE6-8B39-C08ED91EBA75}"/>
                </a:ext>
              </a:extLst>
            </p:cNvPr>
            <p:cNvSpPr>
              <a:spLocks noChangeArrowheads="1"/>
            </p:cNvSpPr>
            <p:nvPr/>
          </p:nvSpPr>
          <p:spPr bwMode="gray">
            <a:xfrm>
              <a:off x="4151" y="2578"/>
              <a:ext cx="321" cy="326"/>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49" name="Text Box 54">
              <a:extLst>
                <a:ext uri="{FF2B5EF4-FFF2-40B4-BE49-F238E27FC236}">
                  <a16:creationId xmlns:a16="http://schemas.microsoft.com/office/drawing/2014/main" id="{FD796330-CD4D-6344-0C82-0428D7ED0327}"/>
                </a:ext>
              </a:extLst>
            </p:cNvPr>
            <p:cNvSpPr txBox="1">
              <a:spLocks noChangeArrowheads="1"/>
            </p:cNvSpPr>
            <p:nvPr/>
          </p:nvSpPr>
          <p:spPr bwMode="gray">
            <a:xfrm>
              <a:off x="4263" y="266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A</a:t>
              </a:r>
            </a:p>
          </p:txBody>
        </p:sp>
        <p:sp>
          <p:nvSpPr>
            <p:cNvPr id="73750" name="Rectangle 55">
              <a:extLst>
                <a:ext uri="{FF2B5EF4-FFF2-40B4-BE49-F238E27FC236}">
                  <a16:creationId xmlns:a16="http://schemas.microsoft.com/office/drawing/2014/main" id="{6829406F-0225-E1DB-A1DA-6882E6CC181F}"/>
                </a:ext>
              </a:extLst>
            </p:cNvPr>
            <p:cNvSpPr>
              <a:spLocks noChangeArrowheads="1"/>
            </p:cNvSpPr>
            <p:nvPr/>
          </p:nvSpPr>
          <p:spPr bwMode="gray">
            <a:xfrm>
              <a:off x="3294" y="2578"/>
              <a:ext cx="321" cy="326"/>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51" name="Text Box 56">
              <a:extLst>
                <a:ext uri="{FF2B5EF4-FFF2-40B4-BE49-F238E27FC236}">
                  <a16:creationId xmlns:a16="http://schemas.microsoft.com/office/drawing/2014/main" id="{BAD40097-F96B-0FA9-026E-B180E97A3649}"/>
                </a:ext>
              </a:extLst>
            </p:cNvPr>
            <p:cNvSpPr txBox="1">
              <a:spLocks noChangeArrowheads="1"/>
            </p:cNvSpPr>
            <p:nvPr/>
          </p:nvSpPr>
          <p:spPr bwMode="gray">
            <a:xfrm>
              <a:off x="3406" y="266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A</a:t>
              </a:r>
            </a:p>
          </p:txBody>
        </p:sp>
        <p:sp>
          <p:nvSpPr>
            <p:cNvPr id="73752" name="Rectangle 57">
              <a:extLst>
                <a:ext uri="{FF2B5EF4-FFF2-40B4-BE49-F238E27FC236}">
                  <a16:creationId xmlns:a16="http://schemas.microsoft.com/office/drawing/2014/main" id="{A10DF6BD-AD45-8B20-66BC-B4B98E7401DB}"/>
                </a:ext>
              </a:extLst>
            </p:cNvPr>
            <p:cNvSpPr>
              <a:spLocks noChangeArrowheads="1"/>
            </p:cNvSpPr>
            <p:nvPr/>
          </p:nvSpPr>
          <p:spPr bwMode="gray">
            <a:xfrm>
              <a:off x="3722" y="3013"/>
              <a:ext cx="322" cy="327"/>
            </a:xfrm>
            <a:prstGeom prst="rect">
              <a:avLst/>
            </a:prstGeom>
            <a:solidFill>
              <a:schemeClr val="accent1"/>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000"/>
            </a:p>
          </p:txBody>
        </p:sp>
        <p:sp>
          <p:nvSpPr>
            <p:cNvPr id="73753" name="Text Box 58">
              <a:extLst>
                <a:ext uri="{FF2B5EF4-FFF2-40B4-BE49-F238E27FC236}">
                  <a16:creationId xmlns:a16="http://schemas.microsoft.com/office/drawing/2014/main" id="{61BFA788-BF86-26BA-75B2-0F79AC0C1623}"/>
                </a:ext>
              </a:extLst>
            </p:cNvPr>
            <p:cNvSpPr txBox="1">
              <a:spLocks noChangeArrowheads="1"/>
            </p:cNvSpPr>
            <p:nvPr/>
          </p:nvSpPr>
          <p:spPr bwMode="gray">
            <a:xfrm>
              <a:off x="3834" y="3100"/>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000" b="1">
                  <a:solidFill>
                    <a:schemeClr val="tx1"/>
                  </a:solidFill>
                  <a:latin typeface="Arial" panose="020B0604020202020204" pitchFamily="34" charset="0"/>
                  <a:ea typeface="ＭＳ Ｐゴシック" panose="020B0600070205080204" pitchFamily="34" charset="-128"/>
                </a:rPr>
                <a:t>B</a:t>
              </a:r>
            </a:p>
          </p:txBody>
        </p:sp>
      </p:grpSp>
      <p:sp>
        <p:nvSpPr>
          <p:cNvPr id="112642" name="Rectangle 59">
            <a:extLst>
              <a:ext uri="{FF2B5EF4-FFF2-40B4-BE49-F238E27FC236}">
                <a16:creationId xmlns:a16="http://schemas.microsoft.com/office/drawing/2014/main" id="{7E8729EC-80CD-D2B3-2498-DE6126B0C5D3}"/>
              </a:ext>
            </a:extLst>
          </p:cNvPr>
          <p:cNvSpPr>
            <a:spLocks noGrp="1" noChangeArrowheads="1"/>
          </p:cNvSpPr>
          <p:nvPr>
            <p:ph type="title"/>
            <p:custDataLst>
              <p:tags r:id="rId1"/>
            </p:custDataLst>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000">
                <a:latin typeface="Garamond" panose="02020404030301010803" pitchFamily="18" charset="0"/>
                <a:ea typeface="ＭＳ Ｐゴシック" panose="020B0600070205080204" pitchFamily="34" charset="-128"/>
              </a:rPr>
              <a:t>Retningslinje 6 – sett ”pitch” i pacemaker prosessen ved å etablere en pull av små, konsistente økninger av arbeid</a:t>
            </a:r>
          </a:p>
        </p:txBody>
      </p:sp>
      <p:sp>
        <p:nvSpPr>
          <p:cNvPr id="73731" name="Text Box 60">
            <a:extLst>
              <a:ext uri="{FF2B5EF4-FFF2-40B4-BE49-F238E27FC236}">
                <a16:creationId xmlns:a16="http://schemas.microsoft.com/office/drawing/2014/main" id="{A5B7F2E8-E22D-C719-571A-6F0589FD18FB}"/>
              </a:ext>
            </a:extLst>
          </p:cNvPr>
          <p:cNvSpPr txBox="1">
            <a:spLocks noChangeArrowheads="1"/>
          </p:cNvSpPr>
          <p:nvPr/>
        </p:nvSpPr>
        <p:spPr bwMode="gray">
          <a:xfrm>
            <a:off x="1479550" y="2079625"/>
            <a:ext cx="9925050" cy="2274888"/>
          </a:xfrm>
          <a:prstGeom prst="rect">
            <a:avLst/>
          </a:prstGeom>
          <a:solidFill>
            <a:schemeClr val="folHlink"/>
          </a:solidFill>
          <a:ln w="9525">
            <a:solidFill>
              <a:schemeClr val="tx1"/>
            </a:solidFill>
            <a:miter lim="800000"/>
            <a:headEnd/>
            <a:tailEnd/>
          </a:ln>
        </p:spPr>
        <p:txBody>
          <a:bodyPr lIns="66343" tIns="66343" rIns="66343" bIns="66343"/>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Å etablere en konsistent eller jevn produksjonstakt skapes en predikerbar produksjonsflyt som indikerer problemer og tillater deg å ta kjappe korrigerende handlinger. En god plass å begynne er å jevnlig utløse kun en liten konsistent mengde produksjonsinstruksjoner (vanligvis 5-60 min. verdi)</a:t>
            </a:r>
            <a:br>
              <a:rPr lang="nb-NO" altLang="nb-NO" sz="2300">
                <a:solidFill>
                  <a:schemeClr val="tx1"/>
                </a:solidFill>
                <a:latin typeface="Arial" panose="020B0604020202020204" pitchFamily="34" charset="0"/>
                <a:ea typeface="ＭＳ Ｐゴシック" panose="020B0600070205080204" pitchFamily="34" charset="-128"/>
              </a:rPr>
            </a:br>
            <a:r>
              <a:rPr lang="nb-NO" altLang="nb-NO" sz="2300">
                <a:solidFill>
                  <a:schemeClr val="tx1"/>
                </a:solidFill>
                <a:latin typeface="Arial" panose="020B0604020202020204" pitchFamily="34" charset="0"/>
                <a:ea typeface="ＭＳ Ｐゴシック" panose="020B0600070205080204" pitchFamily="34" charset="-128"/>
              </a:rPr>
              <a:t>i pacemaker prosessen, og samtidig ta vekk en lik mengde ferdige varer. Denne konsistente økningen av arbeid kalles ofte </a:t>
            </a:r>
            <a:r>
              <a:rPr lang="nb-NO" altLang="nb-NO" sz="2300" b="1">
                <a:solidFill>
                  <a:schemeClr val="tx1"/>
                </a:solidFill>
                <a:latin typeface="Arial" panose="020B0604020202020204" pitchFamily="34" charset="0"/>
                <a:ea typeface="ＭＳ Ｐゴシック" panose="020B0600070205080204" pitchFamily="34" charset="-128"/>
              </a:rPr>
              <a:t>pitch</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CF9C259-5931-BCF1-18F5-6B2488A6BBFA}"/>
              </a:ext>
            </a:extLst>
          </p:cNvPr>
          <p:cNvSpPr>
            <a:spLocks noGrp="1"/>
          </p:cNvSpPr>
          <p:nvPr>
            <p:ph type="title"/>
          </p:nvPr>
        </p:nvSpPr>
        <p:spPr/>
        <p:txBody>
          <a:bodyPr/>
          <a:lstStyle/>
          <a:p>
            <a:pPr>
              <a:defRPr/>
            </a:pPr>
            <a:r>
              <a:rPr lang="nb-NO" dirty="0">
                <a:sym typeface="Gill Sans Light" charset="0"/>
              </a:rPr>
              <a:t>Helhet</a:t>
            </a:r>
          </a:p>
        </p:txBody>
      </p:sp>
      <p:pic>
        <p:nvPicPr>
          <p:cNvPr id="34818" name="Picture 26">
            <a:extLst>
              <a:ext uri="{FF2B5EF4-FFF2-40B4-BE49-F238E27FC236}">
                <a16:creationId xmlns:a16="http://schemas.microsoft.com/office/drawing/2014/main" id="{6078DEA4-A7F1-E221-C64E-705E3C9CE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650" y="4808538"/>
            <a:ext cx="15732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4819" name="Text Box 27">
            <a:extLst>
              <a:ext uri="{FF2B5EF4-FFF2-40B4-BE49-F238E27FC236}">
                <a16:creationId xmlns:a16="http://schemas.microsoft.com/office/drawing/2014/main" id="{BA3BE1B2-F507-9C60-EF13-AD578896DC0D}"/>
              </a:ext>
            </a:extLst>
          </p:cNvPr>
          <p:cNvSpPr txBox="1">
            <a:spLocks noChangeArrowheads="1"/>
          </p:cNvSpPr>
          <p:nvPr/>
        </p:nvSpPr>
        <p:spPr bwMode="auto">
          <a:xfrm>
            <a:off x="4705350" y="4229100"/>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1800" b="1">
                <a:solidFill>
                  <a:schemeClr val="tx1"/>
                </a:solidFill>
                <a:latin typeface="Verdana" panose="020B0604030504040204" pitchFamily="34" charset="0"/>
                <a:ea typeface="ＭＳ Ｐゴシック" panose="020B0600070205080204" pitchFamily="34" charset="-128"/>
              </a:rPr>
              <a:t>Din virksomhet</a:t>
            </a:r>
          </a:p>
        </p:txBody>
      </p:sp>
      <p:pic>
        <p:nvPicPr>
          <p:cNvPr id="34820" name="Picture 28">
            <a:extLst>
              <a:ext uri="{FF2B5EF4-FFF2-40B4-BE49-F238E27FC236}">
                <a16:creationId xmlns:a16="http://schemas.microsoft.com/office/drawing/2014/main" id="{17A5FA3A-8223-2615-A22A-A379CB727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4805363"/>
            <a:ext cx="14636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4821" name="Text Box 29">
            <a:extLst>
              <a:ext uri="{FF2B5EF4-FFF2-40B4-BE49-F238E27FC236}">
                <a16:creationId xmlns:a16="http://schemas.microsoft.com/office/drawing/2014/main" id="{DBA96E24-293F-903D-A1A8-143AAB9DE857}"/>
              </a:ext>
            </a:extLst>
          </p:cNvPr>
          <p:cNvSpPr txBox="1">
            <a:spLocks noChangeArrowheads="1"/>
          </p:cNvSpPr>
          <p:nvPr/>
        </p:nvSpPr>
        <p:spPr bwMode="auto">
          <a:xfrm>
            <a:off x="2559050" y="4229100"/>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1800" b="1">
                <a:solidFill>
                  <a:schemeClr val="tx1"/>
                </a:solidFill>
                <a:latin typeface="Verdana" panose="020B0604030504040204" pitchFamily="34" charset="0"/>
                <a:ea typeface="ＭＳ Ｐゴシック" panose="020B0600070205080204" pitchFamily="34" charset="-128"/>
              </a:rPr>
              <a:t>Leverandører</a:t>
            </a:r>
          </a:p>
        </p:txBody>
      </p:sp>
      <p:pic>
        <p:nvPicPr>
          <p:cNvPr id="34822" name="Picture 30">
            <a:extLst>
              <a:ext uri="{FF2B5EF4-FFF2-40B4-BE49-F238E27FC236}">
                <a16:creationId xmlns:a16="http://schemas.microsoft.com/office/drawing/2014/main" id="{729C4305-2C82-E861-FB58-1D93A895D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4808538"/>
            <a:ext cx="146367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4823" name="Text Box 31">
            <a:extLst>
              <a:ext uri="{FF2B5EF4-FFF2-40B4-BE49-F238E27FC236}">
                <a16:creationId xmlns:a16="http://schemas.microsoft.com/office/drawing/2014/main" id="{43DE9221-7E20-49B6-D265-ECB04DA4770C}"/>
              </a:ext>
            </a:extLst>
          </p:cNvPr>
          <p:cNvSpPr txBox="1">
            <a:spLocks noChangeArrowheads="1"/>
          </p:cNvSpPr>
          <p:nvPr/>
        </p:nvSpPr>
        <p:spPr bwMode="auto">
          <a:xfrm>
            <a:off x="7102475" y="42291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1800" b="1">
                <a:solidFill>
                  <a:schemeClr val="tx1"/>
                </a:solidFill>
                <a:latin typeface="Verdana" panose="020B0604030504040204" pitchFamily="34" charset="0"/>
                <a:ea typeface="ＭＳ Ｐゴシック" panose="020B0600070205080204" pitchFamily="34" charset="-128"/>
              </a:rPr>
              <a:t>Sluttbrukere - Kunde</a:t>
            </a:r>
          </a:p>
        </p:txBody>
      </p:sp>
      <p:grpSp>
        <p:nvGrpSpPr>
          <p:cNvPr id="34824" name="Group 82">
            <a:extLst>
              <a:ext uri="{FF2B5EF4-FFF2-40B4-BE49-F238E27FC236}">
                <a16:creationId xmlns:a16="http://schemas.microsoft.com/office/drawing/2014/main" id="{4ADD9DA3-CFA7-2FD7-50E8-24B4AFB6A04C}"/>
              </a:ext>
            </a:extLst>
          </p:cNvPr>
          <p:cNvGrpSpPr>
            <a:grpSpLocks/>
          </p:cNvGrpSpPr>
          <p:nvPr/>
        </p:nvGrpSpPr>
        <p:grpSpPr bwMode="auto">
          <a:xfrm>
            <a:off x="9285288" y="4949825"/>
            <a:ext cx="779462" cy="808038"/>
            <a:chOff x="4717" y="2115"/>
            <a:chExt cx="491" cy="509"/>
          </a:xfrm>
        </p:grpSpPr>
        <p:grpSp>
          <p:nvGrpSpPr>
            <p:cNvPr id="34861" name="Group 38">
              <a:extLst>
                <a:ext uri="{FF2B5EF4-FFF2-40B4-BE49-F238E27FC236}">
                  <a16:creationId xmlns:a16="http://schemas.microsoft.com/office/drawing/2014/main" id="{4A175936-EA57-01CF-498E-77A2D37FB71C}"/>
                </a:ext>
              </a:extLst>
            </p:cNvPr>
            <p:cNvGrpSpPr>
              <a:grpSpLocks/>
            </p:cNvGrpSpPr>
            <p:nvPr/>
          </p:nvGrpSpPr>
          <p:grpSpPr bwMode="auto">
            <a:xfrm>
              <a:off x="4956" y="2115"/>
              <a:ext cx="91" cy="90"/>
              <a:chOff x="4830" y="2251"/>
              <a:chExt cx="409" cy="317"/>
            </a:xfrm>
          </p:grpSpPr>
          <p:sp>
            <p:nvSpPr>
              <p:cNvPr id="34866" name="Oval 32">
                <a:extLst>
                  <a:ext uri="{FF2B5EF4-FFF2-40B4-BE49-F238E27FC236}">
                    <a16:creationId xmlns:a16="http://schemas.microsoft.com/office/drawing/2014/main" id="{2124D2EC-77D6-1102-4B13-091018622FB9}"/>
                  </a:ext>
                </a:extLst>
              </p:cNvPr>
              <p:cNvSpPr>
                <a:spLocks noChangeArrowheads="1"/>
              </p:cNvSpPr>
              <p:nvPr/>
            </p:nvSpPr>
            <p:spPr bwMode="auto">
              <a:xfrm>
                <a:off x="4875" y="2251"/>
                <a:ext cx="364" cy="317"/>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67" name="Freeform 34">
                <a:extLst>
                  <a:ext uri="{FF2B5EF4-FFF2-40B4-BE49-F238E27FC236}">
                    <a16:creationId xmlns:a16="http://schemas.microsoft.com/office/drawing/2014/main" id="{F4880158-DD0C-9D2D-6F87-87089C18E616}"/>
                  </a:ext>
                </a:extLst>
              </p:cNvPr>
              <p:cNvSpPr>
                <a:spLocks/>
              </p:cNvSpPr>
              <p:nvPr/>
            </p:nvSpPr>
            <p:spPr bwMode="auto">
              <a:xfrm>
                <a:off x="4830" y="2387"/>
                <a:ext cx="182" cy="52"/>
              </a:xfrm>
              <a:custGeom>
                <a:avLst/>
                <a:gdLst>
                  <a:gd name="T0" fmla="*/ 182 w 182"/>
                  <a:gd name="T1" fmla="*/ 0 h 52"/>
                  <a:gd name="T2" fmla="*/ 0 w 182"/>
                  <a:gd name="T3" fmla="*/ 45 h 52"/>
                  <a:gd name="T4" fmla="*/ 182 w 182"/>
                  <a:gd name="T5" fmla="*/ 45 h 52"/>
                  <a:gd name="T6" fmla="*/ 0 60000 65536"/>
                  <a:gd name="T7" fmla="*/ 0 60000 65536"/>
                  <a:gd name="T8" fmla="*/ 0 60000 65536"/>
                  <a:gd name="T9" fmla="*/ 0 w 182"/>
                  <a:gd name="T10" fmla="*/ 0 h 52"/>
                  <a:gd name="T11" fmla="*/ 182 w 182"/>
                  <a:gd name="T12" fmla="*/ 52 h 52"/>
                </a:gdLst>
                <a:ahLst/>
                <a:cxnLst>
                  <a:cxn ang="T6">
                    <a:pos x="T0" y="T1"/>
                  </a:cxn>
                  <a:cxn ang="T7">
                    <a:pos x="T2" y="T3"/>
                  </a:cxn>
                  <a:cxn ang="T8">
                    <a:pos x="T4" y="T5"/>
                  </a:cxn>
                </a:cxnLst>
                <a:rect l="T9" t="T10" r="T11" b="T12"/>
                <a:pathLst>
                  <a:path w="182" h="52">
                    <a:moveTo>
                      <a:pt x="182" y="0"/>
                    </a:moveTo>
                    <a:cubicBezTo>
                      <a:pt x="91" y="19"/>
                      <a:pt x="0" y="38"/>
                      <a:pt x="0" y="45"/>
                    </a:cubicBezTo>
                    <a:cubicBezTo>
                      <a:pt x="0" y="52"/>
                      <a:pt x="91" y="48"/>
                      <a:pt x="182" y="45"/>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868" name="Freeform 35">
                <a:extLst>
                  <a:ext uri="{FF2B5EF4-FFF2-40B4-BE49-F238E27FC236}">
                    <a16:creationId xmlns:a16="http://schemas.microsoft.com/office/drawing/2014/main" id="{833F3C88-56E3-4219-7F9F-C80176BD22FA}"/>
                  </a:ext>
                </a:extLst>
              </p:cNvPr>
              <p:cNvSpPr>
                <a:spLocks/>
              </p:cNvSpPr>
              <p:nvPr/>
            </p:nvSpPr>
            <p:spPr bwMode="auto">
              <a:xfrm>
                <a:off x="4967" y="2478"/>
                <a:ext cx="136" cy="45"/>
              </a:xfrm>
              <a:custGeom>
                <a:avLst/>
                <a:gdLst>
                  <a:gd name="T0" fmla="*/ 0 w 136"/>
                  <a:gd name="T1" fmla="*/ 0 h 45"/>
                  <a:gd name="T2" fmla="*/ 45 w 136"/>
                  <a:gd name="T3" fmla="*/ 45 h 45"/>
                  <a:gd name="T4" fmla="*/ 136 w 136"/>
                  <a:gd name="T5" fmla="*/ 0 h 45"/>
                  <a:gd name="T6" fmla="*/ 0 60000 65536"/>
                  <a:gd name="T7" fmla="*/ 0 60000 65536"/>
                  <a:gd name="T8" fmla="*/ 0 60000 65536"/>
                  <a:gd name="T9" fmla="*/ 0 w 136"/>
                  <a:gd name="T10" fmla="*/ 0 h 45"/>
                  <a:gd name="T11" fmla="*/ 136 w 136"/>
                  <a:gd name="T12" fmla="*/ 45 h 45"/>
                </a:gdLst>
                <a:ahLst/>
                <a:cxnLst>
                  <a:cxn ang="T6">
                    <a:pos x="T0" y="T1"/>
                  </a:cxn>
                  <a:cxn ang="T7">
                    <a:pos x="T2" y="T3"/>
                  </a:cxn>
                  <a:cxn ang="T8">
                    <a:pos x="T4" y="T5"/>
                  </a:cxn>
                </a:cxnLst>
                <a:rect l="T9" t="T10" r="T11" b="T12"/>
                <a:pathLst>
                  <a:path w="136" h="45">
                    <a:moveTo>
                      <a:pt x="0" y="0"/>
                    </a:moveTo>
                    <a:cubicBezTo>
                      <a:pt x="11" y="22"/>
                      <a:pt x="22" y="45"/>
                      <a:pt x="45" y="45"/>
                    </a:cubicBezTo>
                    <a:cubicBezTo>
                      <a:pt x="68" y="45"/>
                      <a:pt x="102" y="22"/>
                      <a:pt x="136"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869" name="Oval 36">
                <a:extLst>
                  <a:ext uri="{FF2B5EF4-FFF2-40B4-BE49-F238E27FC236}">
                    <a16:creationId xmlns:a16="http://schemas.microsoft.com/office/drawing/2014/main" id="{148F510B-B6C3-4F56-7146-94B330CD7530}"/>
                  </a:ext>
                </a:extLst>
              </p:cNvPr>
              <p:cNvSpPr>
                <a:spLocks noChangeArrowheads="1"/>
              </p:cNvSpPr>
              <p:nvPr/>
            </p:nvSpPr>
            <p:spPr bwMode="auto">
              <a:xfrm flipH="1">
                <a:off x="4944" y="2343"/>
                <a:ext cx="45" cy="44"/>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70" name="Oval 37">
                <a:extLst>
                  <a:ext uri="{FF2B5EF4-FFF2-40B4-BE49-F238E27FC236}">
                    <a16:creationId xmlns:a16="http://schemas.microsoft.com/office/drawing/2014/main" id="{9C2CFA67-C67A-3A9B-D5EE-040CB03C4457}"/>
                  </a:ext>
                </a:extLst>
              </p:cNvPr>
              <p:cNvSpPr>
                <a:spLocks noChangeArrowheads="1"/>
              </p:cNvSpPr>
              <p:nvPr/>
            </p:nvSpPr>
            <p:spPr bwMode="auto">
              <a:xfrm flipH="1">
                <a:off x="5012" y="2343"/>
                <a:ext cx="45" cy="44"/>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grpSp>
        <p:sp>
          <p:nvSpPr>
            <p:cNvPr id="34862" name="Oval 39">
              <a:extLst>
                <a:ext uri="{FF2B5EF4-FFF2-40B4-BE49-F238E27FC236}">
                  <a16:creationId xmlns:a16="http://schemas.microsoft.com/office/drawing/2014/main" id="{90933171-CCDB-58A2-9736-A31456C0CC8C}"/>
                </a:ext>
              </a:extLst>
            </p:cNvPr>
            <p:cNvSpPr>
              <a:spLocks noChangeArrowheads="1"/>
            </p:cNvSpPr>
            <p:nvPr/>
          </p:nvSpPr>
          <p:spPr bwMode="auto">
            <a:xfrm>
              <a:off x="4981" y="2205"/>
              <a:ext cx="51" cy="409"/>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pic>
          <p:nvPicPr>
            <p:cNvPr id="34863" name="Picture 41">
              <a:extLst>
                <a:ext uri="{FF2B5EF4-FFF2-40B4-BE49-F238E27FC236}">
                  <a16:creationId xmlns:a16="http://schemas.microsoft.com/office/drawing/2014/main" id="{0C3A9642-772A-06F1-7895-04AD506FB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851" y="2580"/>
              <a:ext cx="1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4864" name="Freeform 42">
              <a:extLst>
                <a:ext uri="{FF2B5EF4-FFF2-40B4-BE49-F238E27FC236}">
                  <a16:creationId xmlns:a16="http://schemas.microsoft.com/office/drawing/2014/main" id="{5C32E08A-C8A3-5BC4-D7B8-CA53E4C20FE0}"/>
                </a:ext>
              </a:extLst>
            </p:cNvPr>
            <p:cNvSpPr>
              <a:spLocks/>
            </p:cNvSpPr>
            <p:nvPr/>
          </p:nvSpPr>
          <p:spPr bwMode="auto">
            <a:xfrm>
              <a:off x="5018" y="2251"/>
              <a:ext cx="190" cy="136"/>
            </a:xfrm>
            <a:custGeom>
              <a:avLst/>
              <a:gdLst>
                <a:gd name="T0" fmla="*/ 0 w 190"/>
                <a:gd name="T1" fmla="*/ 0 h 136"/>
                <a:gd name="T2" fmla="*/ 182 w 190"/>
                <a:gd name="T3" fmla="*/ 45 h 136"/>
                <a:gd name="T4" fmla="*/ 46 w 190"/>
                <a:gd name="T5" fmla="*/ 136 h 136"/>
                <a:gd name="T6" fmla="*/ 0 60000 65536"/>
                <a:gd name="T7" fmla="*/ 0 60000 65536"/>
                <a:gd name="T8" fmla="*/ 0 60000 65536"/>
                <a:gd name="T9" fmla="*/ 0 w 190"/>
                <a:gd name="T10" fmla="*/ 0 h 136"/>
                <a:gd name="T11" fmla="*/ 190 w 190"/>
                <a:gd name="T12" fmla="*/ 136 h 136"/>
              </a:gdLst>
              <a:ahLst/>
              <a:cxnLst>
                <a:cxn ang="T6">
                  <a:pos x="T0" y="T1"/>
                </a:cxn>
                <a:cxn ang="T7">
                  <a:pos x="T2" y="T3"/>
                </a:cxn>
                <a:cxn ang="T8">
                  <a:pos x="T4" y="T5"/>
                </a:cxn>
              </a:cxnLst>
              <a:rect l="T9" t="T10" r="T11" b="T12"/>
              <a:pathLst>
                <a:path w="190" h="136">
                  <a:moveTo>
                    <a:pt x="0" y="0"/>
                  </a:moveTo>
                  <a:cubicBezTo>
                    <a:pt x="87" y="11"/>
                    <a:pt x="174" y="22"/>
                    <a:pt x="182" y="45"/>
                  </a:cubicBezTo>
                  <a:cubicBezTo>
                    <a:pt x="190" y="68"/>
                    <a:pt x="76" y="121"/>
                    <a:pt x="46" y="136"/>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865" name="Freeform 43">
              <a:extLst>
                <a:ext uri="{FF2B5EF4-FFF2-40B4-BE49-F238E27FC236}">
                  <a16:creationId xmlns:a16="http://schemas.microsoft.com/office/drawing/2014/main" id="{54021EB9-1F2D-7507-2457-1B1CA0FB2D1D}"/>
                </a:ext>
              </a:extLst>
            </p:cNvPr>
            <p:cNvSpPr>
              <a:spLocks/>
            </p:cNvSpPr>
            <p:nvPr/>
          </p:nvSpPr>
          <p:spPr bwMode="auto">
            <a:xfrm>
              <a:off x="4717" y="2205"/>
              <a:ext cx="272" cy="99"/>
            </a:xfrm>
            <a:custGeom>
              <a:avLst/>
              <a:gdLst>
                <a:gd name="T0" fmla="*/ 272 w 272"/>
                <a:gd name="T1" fmla="*/ 46 h 99"/>
                <a:gd name="T2" fmla="*/ 136 w 272"/>
                <a:gd name="T3" fmla="*/ 91 h 99"/>
                <a:gd name="T4" fmla="*/ 0 w 272"/>
                <a:gd name="T5" fmla="*/ 0 h 99"/>
                <a:gd name="T6" fmla="*/ 0 60000 65536"/>
                <a:gd name="T7" fmla="*/ 0 60000 65536"/>
                <a:gd name="T8" fmla="*/ 0 60000 65536"/>
                <a:gd name="T9" fmla="*/ 0 w 272"/>
                <a:gd name="T10" fmla="*/ 0 h 99"/>
                <a:gd name="T11" fmla="*/ 272 w 272"/>
                <a:gd name="T12" fmla="*/ 99 h 99"/>
              </a:gdLst>
              <a:ahLst/>
              <a:cxnLst>
                <a:cxn ang="T6">
                  <a:pos x="T0" y="T1"/>
                </a:cxn>
                <a:cxn ang="T7">
                  <a:pos x="T2" y="T3"/>
                </a:cxn>
                <a:cxn ang="T8">
                  <a:pos x="T4" y="T5"/>
                </a:cxn>
              </a:cxnLst>
              <a:rect l="T9" t="T10" r="T11" b="T12"/>
              <a:pathLst>
                <a:path w="272" h="99">
                  <a:moveTo>
                    <a:pt x="272" y="46"/>
                  </a:moveTo>
                  <a:cubicBezTo>
                    <a:pt x="226" y="72"/>
                    <a:pt x="181" y="99"/>
                    <a:pt x="136" y="91"/>
                  </a:cubicBezTo>
                  <a:cubicBezTo>
                    <a:pt x="91" y="83"/>
                    <a:pt x="45" y="41"/>
                    <a:pt x="0" y="0"/>
                  </a:cubicBez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34825" name="AutoShape 44">
            <a:extLst>
              <a:ext uri="{FF2B5EF4-FFF2-40B4-BE49-F238E27FC236}">
                <a16:creationId xmlns:a16="http://schemas.microsoft.com/office/drawing/2014/main" id="{CFE95EF3-D44B-C10B-2549-E1B52200C60C}"/>
              </a:ext>
            </a:extLst>
          </p:cNvPr>
          <p:cNvSpPr>
            <a:spLocks noChangeArrowheads="1"/>
          </p:cNvSpPr>
          <p:nvPr/>
        </p:nvSpPr>
        <p:spPr bwMode="auto">
          <a:xfrm>
            <a:off x="2614613" y="2932113"/>
            <a:ext cx="7920037" cy="1439862"/>
          </a:xfrm>
          <a:prstGeom prst="rightArrow">
            <a:avLst>
              <a:gd name="adj1" fmla="val 49676"/>
              <a:gd name="adj2" fmla="val 84469"/>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b="1">
                <a:solidFill>
                  <a:schemeClr val="bg1"/>
                </a:solidFill>
              </a:rPr>
              <a:t>DEN TOTALE VERDIFLYTEN</a:t>
            </a:r>
          </a:p>
        </p:txBody>
      </p:sp>
      <p:sp>
        <p:nvSpPr>
          <p:cNvPr id="34826" name="Line 46">
            <a:extLst>
              <a:ext uri="{FF2B5EF4-FFF2-40B4-BE49-F238E27FC236}">
                <a16:creationId xmlns:a16="http://schemas.microsoft.com/office/drawing/2014/main" id="{B8252BE2-F17F-FAEE-C659-F8B7EDF98084}"/>
              </a:ext>
            </a:extLst>
          </p:cNvPr>
          <p:cNvSpPr>
            <a:spLocks noChangeShapeType="1"/>
          </p:cNvSpPr>
          <p:nvPr/>
        </p:nvSpPr>
        <p:spPr bwMode="auto">
          <a:xfrm>
            <a:off x="4352925" y="5381625"/>
            <a:ext cx="576263"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nb-NO"/>
          </a:p>
        </p:txBody>
      </p:sp>
      <p:sp>
        <p:nvSpPr>
          <p:cNvPr id="34827" name="Line 47">
            <a:extLst>
              <a:ext uri="{FF2B5EF4-FFF2-40B4-BE49-F238E27FC236}">
                <a16:creationId xmlns:a16="http://schemas.microsoft.com/office/drawing/2014/main" id="{E311BC95-0C9C-AAF6-BCBE-9F0648F7C0C2}"/>
              </a:ext>
            </a:extLst>
          </p:cNvPr>
          <p:cNvSpPr>
            <a:spLocks noChangeShapeType="1"/>
          </p:cNvSpPr>
          <p:nvPr/>
        </p:nvSpPr>
        <p:spPr bwMode="auto">
          <a:xfrm>
            <a:off x="6656388" y="5386388"/>
            <a:ext cx="576262"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nb-NO"/>
          </a:p>
        </p:txBody>
      </p:sp>
      <p:sp>
        <p:nvSpPr>
          <p:cNvPr id="34828" name="Line 48">
            <a:extLst>
              <a:ext uri="{FF2B5EF4-FFF2-40B4-BE49-F238E27FC236}">
                <a16:creationId xmlns:a16="http://schemas.microsoft.com/office/drawing/2014/main" id="{CDFAAA63-6B95-501D-2B11-CCEDE25BB319}"/>
              </a:ext>
            </a:extLst>
          </p:cNvPr>
          <p:cNvSpPr>
            <a:spLocks noChangeShapeType="1"/>
          </p:cNvSpPr>
          <p:nvPr/>
        </p:nvSpPr>
        <p:spPr bwMode="auto">
          <a:xfrm>
            <a:off x="8888413" y="5381625"/>
            <a:ext cx="576262"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nb-NO"/>
          </a:p>
        </p:txBody>
      </p:sp>
      <p:sp>
        <p:nvSpPr>
          <p:cNvPr id="34829" name="Rectangle 49">
            <a:extLst>
              <a:ext uri="{FF2B5EF4-FFF2-40B4-BE49-F238E27FC236}">
                <a16:creationId xmlns:a16="http://schemas.microsoft.com/office/drawing/2014/main" id="{F5B50064-A847-F372-DB21-2387A3B028B9}"/>
              </a:ext>
            </a:extLst>
          </p:cNvPr>
          <p:cNvSpPr>
            <a:spLocks noChangeArrowheads="1"/>
          </p:cNvSpPr>
          <p:nvPr/>
        </p:nvSpPr>
        <p:spPr bwMode="auto">
          <a:xfrm>
            <a:off x="4999038" y="6423025"/>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30" name="Rectangle 50">
            <a:extLst>
              <a:ext uri="{FF2B5EF4-FFF2-40B4-BE49-F238E27FC236}">
                <a16:creationId xmlns:a16="http://schemas.microsoft.com/office/drawing/2014/main" id="{771C9D65-9208-C810-0717-F42D7D235044}"/>
              </a:ext>
            </a:extLst>
          </p:cNvPr>
          <p:cNvSpPr>
            <a:spLocks noChangeArrowheads="1"/>
          </p:cNvSpPr>
          <p:nvPr/>
        </p:nvSpPr>
        <p:spPr bwMode="auto">
          <a:xfrm>
            <a:off x="5287963" y="6423025"/>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31" name="Line 51">
            <a:extLst>
              <a:ext uri="{FF2B5EF4-FFF2-40B4-BE49-F238E27FC236}">
                <a16:creationId xmlns:a16="http://schemas.microsoft.com/office/drawing/2014/main" id="{25655E4F-8643-CA52-E4B1-476BC0FE9D10}"/>
              </a:ext>
            </a:extLst>
          </p:cNvPr>
          <p:cNvSpPr>
            <a:spLocks noChangeShapeType="1"/>
          </p:cNvSpPr>
          <p:nvPr/>
        </p:nvSpPr>
        <p:spPr bwMode="auto">
          <a:xfrm>
            <a:off x="5214938" y="6494463"/>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32" name="Rectangle 52">
            <a:extLst>
              <a:ext uri="{FF2B5EF4-FFF2-40B4-BE49-F238E27FC236}">
                <a16:creationId xmlns:a16="http://schemas.microsoft.com/office/drawing/2014/main" id="{C9E4D627-E8DE-5987-88D1-B21CA585257F}"/>
              </a:ext>
            </a:extLst>
          </p:cNvPr>
          <p:cNvSpPr>
            <a:spLocks noChangeArrowheads="1"/>
          </p:cNvSpPr>
          <p:nvPr/>
        </p:nvSpPr>
        <p:spPr bwMode="auto">
          <a:xfrm>
            <a:off x="5573713" y="6423025"/>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33" name="Rectangle 53">
            <a:extLst>
              <a:ext uri="{FF2B5EF4-FFF2-40B4-BE49-F238E27FC236}">
                <a16:creationId xmlns:a16="http://schemas.microsoft.com/office/drawing/2014/main" id="{67A47CC8-D52F-94F8-7013-F30E7DC80441}"/>
              </a:ext>
            </a:extLst>
          </p:cNvPr>
          <p:cNvSpPr>
            <a:spLocks noChangeArrowheads="1"/>
          </p:cNvSpPr>
          <p:nvPr/>
        </p:nvSpPr>
        <p:spPr bwMode="auto">
          <a:xfrm>
            <a:off x="5862638" y="6423025"/>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34" name="Line 54">
            <a:extLst>
              <a:ext uri="{FF2B5EF4-FFF2-40B4-BE49-F238E27FC236}">
                <a16:creationId xmlns:a16="http://schemas.microsoft.com/office/drawing/2014/main" id="{C6BC1FEA-8A40-5CF0-8D8C-8CE7C2C7A9BC}"/>
              </a:ext>
            </a:extLst>
          </p:cNvPr>
          <p:cNvSpPr>
            <a:spLocks noChangeShapeType="1"/>
          </p:cNvSpPr>
          <p:nvPr/>
        </p:nvSpPr>
        <p:spPr bwMode="auto">
          <a:xfrm>
            <a:off x="5789613" y="6494463"/>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35" name="Line 55">
            <a:extLst>
              <a:ext uri="{FF2B5EF4-FFF2-40B4-BE49-F238E27FC236}">
                <a16:creationId xmlns:a16="http://schemas.microsoft.com/office/drawing/2014/main" id="{8D77F5C6-9B36-FDE5-F695-B7D0F2A6E380}"/>
              </a:ext>
            </a:extLst>
          </p:cNvPr>
          <p:cNvSpPr>
            <a:spLocks noChangeShapeType="1"/>
          </p:cNvSpPr>
          <p:nvPr/>
        </p:nvSpPr>
        <p:spPr bwMode="auto">
          <a:xfrm>
            <a:off x="5503863" y="6494463"/>
            <a:ext cx="69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36" name="Rectangle 56">
            <a:extLst>
              <a:ext uri="{FF2B5EF4-FFF2-40B4-BE49-F238E27FC236}">
                <a16:creationId xmlns:a16="http://schemas.microsoft.com/office/drawing/2014/main" id="{4CE23EBB-85DC-A1C9-0320-EFA96E31BE10}"/>
              </a:ext>
            </a:extLst>
          </p:cNvPr>
          <p:cNvSpPr>
            <a:spLocks noChangeArrowheads="1"/>
          </p:cNvSpPr>
          <p:nvPr/>
        </p:nvSpPr>
        <p:spPr bwMode="auto">
          <a:xfrm>
            <a:off x="6153150" y="6423025"/>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37" name="Line 57">
            <a:extLst>
              <a:ext uri="{FF2B5EF4-FFF2-40B4-BE49-F238E27FC236}">
                <a16:creationId xmlns:a16="http://schemas.microsoft.com/office/drawing/2014/main" id="{31DC6DAD-8724-8A10-6F87-68F67A666DED}"/>
              </a:ext>
            </a:extLst>
          </p:cNvPr>
          <p:cNvSpPr>
            <a:spLocks noChangeShapeType="1"/>
          </p:cNvSpPr>
          <p:nvPr/>
        </p:nvSpPr>
        <p:spPr bwMode="auto">
          <a:xfrm>
            <a:off x="6080125" y="6494463"/>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38" name="Rectangle 58">
            <a:extLst>
              <a:ext uri="{FF2B5EF4-FFF2-40B4-BE49-F238E27FC236}">
                <a16:creationId xmlns:a16="http://schemas.microsoft.com/office/drawing/2014/main" id="{793FC8F7-9778-8737-BC35-FB5864A9FF0A}"/>
              </a:ext>
            </a:extLst>
          </p:cNvPr>
          <p:cNvSpPr>
            <a:spLocks noChangeArrowheads="1"/>
          </p:cNvSpPr>
          <p:nvPr/>
        </p:nvSpPr>
        <p:spPr bwMode="auto">
          <a:xfrm>
            <a:off x="4999038" y="6699250"/>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39" name="Rectangle 59">
            <a:extLst>
              <a:ext uri="{FF2B5EF4-FFF2-40B4-BE49-F238E27FC236}">
                <a16:creationId xmlns:a16="http://schemas.microsoft.com/office/drawing/2014/main" id="{9C4C4343-746C-E784-FC1F-877638F79500}"/>
              </a:ext>
            </a:extLst>
          </p:cNvPr>
          <p:cNvSpPr>
            <a:spLocks noChangeArrowheads="1"/>
          </p:cNvSpPr>
          <p:nvPr/>
        </p:nvSpPr>
        <p:spPr bwMode="auto">
          <a:xfrm>
            <a:off x="5287963" y="6699250"/>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40" name="Line 60">
            <a:extLst>
              <a:ext uri="{FF2B5EF4-FFF2-40B4-BE49-F238E27FC236}">
                <a16:creationId xmlns:a16="http://schemas.microsoft.com/office/drawing/2014/main" id="{423094F0-077F-6492-75AD-F1DB182F86BB}"/>
              </a:ext>
            </a:extLst>
          </p:cNvPr>
          <p:cNvSpPr>
            <a:spLocks noChangeShapeType="1"/>
          </p:cNvSpPr>
          <p:nvPr/>
        </p:nvSpPr>
        <p:spPr bwMode="auto">
          <a:xfrm>
            <a:off x="5214938" y="6770688"/>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41" name="Rectangle 61">
            <a:extLst>
              <a:ext uri="{FF2B5EF4-FFF2-40B4-BE49-F238E27FC236}">
                <a16:creationId xmlns:a16="http://schemas.microsoft.com/office/drawing/2014/main" id="{8E231D5A-550B-AF4D-4AB7-32232D76239F}"/>
              </a:ext>
            </a:extLst>
          </p:cNvPr>
          <p:cNvSpPr>
            <a:spLocks noChangeArrowheads="1"/>
          </p:cNvSpPr>
          <p:nvPr/>
        </p:nvSpPr>
        <p:spPr bwMode="auto">
          <a:xfrm>
            <a:off x="5573713" y="6699250"/>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42" name="Rectangle 62">
            <a:extLst>
              <a:ext uri="{FF2B5EF4-FFF2-40B4-BE49-F238E27FC236}">
                <a16:creationId xmlns:a16="http://schemas.microsoft.com/office/drawing/2014/main" id="{07932156-0307-5BEC-A28E-0ACEE5FBD36A}"/>
              </a:ext>
            </a:extLst>
          </p:cNvPr>
          <p:cNvSpPr>
            <a:spLocks noChangeArrowheads="1"/>
          </p:cNvSpPr>
          <p:nvPr/>
        </p:nvSpPr>
        <p:spPr bwMode="auto">
          <a:xfrm>
            <a:off x="5862638" y="6699250"/>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43" name="Line 63">
            <a:extLst>
              <a:ext uri="{FF2B5EF4-FFF2-40B4-BE49-F238E27FC236}">
                <a16:creationId xmlns:a16="http://schemas.microsoft.com/office/drawing/2014/main" id="{62193701-52BA-0F97-6745-7F6E21D5FA58}"/>
              </a:ext>
            </a:extLst>
          </p:cNvPr>
          <p:cNvSpPr>
            <a:spLocks noChangeShapeType="1"/>
          </p:cNvSpPr>
          <p:nvPr/>
        </p:nvSpPr>
        <p:spPr bwMode="auto">
          <a:xfrm>
            <a:off x="5789613" y="6770688"/>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44" name="Line 64">
            <a:extLst>
              <a:ext uri="{FF2B5EF4-FFF2-40B4-BE49-F238E27FC236}">
                <a16:creationId xmlns:a16="http://schemas.microsoft.com/office/drawing/2014/main" id="{94C816D6-931C-7804-2D12-6294493F8945}"/>
              </a:ext>
            </a:extLst>
          </p:cNvPr>
          <p:cNvSpPr>
            <a:spLocks noChangeShapeType="1"/>
          </p:cNvSpPr>
          <p:nvPr/>
        </p:nvSpPr>
        <p:spPr bwMode="auto">
          <a:xfrm>
            <a:off x="5503863" y="6770688"/>
            <a:ext cx="69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45" name="Rectangle 65">
            <a:extLst>
              <a:ext uri="{FF2B5EF4-FFF2-40B4-BE49-F238E27FC236}">
                <a16:creationId xmlns:a16="http://schemas.microsoft.com/office/drawing/2014/main" id="{42A7C047-4DA1-C47D-6FFD-C1F5B76679F1}"/>
              </a:ext>
            </a:extLst>
          </p:cNvPr>
          <p:cNvSpPr>
            <a:spLocks noChangeArrowheads="1"/>
          </p:cNvSpPr>
          <p:nvPr/>
        </p:nvSpPr>
        <p:spPr bwMode="auto">
          <a:xfrm>
            <a:off x="6153150" y="6699250"/>
            <a:ext cx="215900" cy="122238"/>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46" name="Line 66">
            <a:extLst>
              <a:ext uri="{FF2B5EF4-FFF2-40B4-BE49-F238E27FC236}">
                <a16:creationId xmlns:a16="http://schemas.microsoft.com/office/drawing/2014/main" id="{B98BC3D6-7E72-777B-9E7D-05394A10BE57}"/>
              </a:ext>
            </a:extLst>
          </p:cNvPr>
          <p:cNvSpPr>
            <a:spLocks noChangeShapeType="1"/>
          </p:cNvSpPr>
          <p:nvPr/>
        </p:nvSpPr>
        <p:spPr bwMode="auto">
          <a:xfrm>
            <a:off x="6080125" y="6770688"/>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47" name="Line 67">
            <a:extLst>
              <a:ext uri="{FF2B5EF4-FFF2-40B4-BE49-F238E27FC236}">
                <a16:creationId xmlns:a16="http://schemas.microsoft.com/office/drawing/2014/main" id="{1361832A-E3BB-30E4-8E16-027A600204A0}"/>
              </a:ext>
            </a:extLst>
          </p:cNvPr>
          <p:cNvSpPr>
            <a:spLocks noChangeShapeType="1"/>
          </p:cNvSpPr>
          <p:nvPr/>
        </p:nvSpPr>
        <p:spPr bwMode="auto">
          <a:xfrm>
            <a:off x="4929188" y="6494463"/>
            <a:ext cx="1582737"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34848" name="Rectangle 68">
            <a:extLst>
              <a:ext uri="{FF2B5EF4-FFF2-40B4-BE49-F238E27FC236}">
                <a16:creationId xmlns:a16="http://schemas.microsoft.com/office/drawing/2014/main" id="{09A130E0-05F7-4A95-FE0E-CDB58239335E}"/>
              </a:ext>
            </a:extLst>
          </p:cNvPr>
          <p:cNvSpPr>
            <a:spLocks noChangeArrowheads="1"/>
          </p:cNvSpPr>
          <p:nvPr/>
        </p:nvSpPr>
        <p:spPr bwMode="auto">
          <a:xfrm>
            <a:off x="4857750" y="6986588"/>
            <a:ext cx="215900" cy="122237"/>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49" name="Rectangle 69">
            <a:extLst>
              <a:ext uri="{FF2B5EF4-FFF2-40B4-BE49-F238E27FC236}">
                <a16:creationId xmlns:a16="http://schemas.microsoft.com/office/drawing/2014/main" id="{AF053239-F949-64D2-65C6-04481E451D35}"/>
              </a:ext>
            </a:extLst>
          </p:cNvPr>
          <p:cNvSpPr>
            <a:spLocks noChangeArrowheads="1"/>
          </p:cNvSpPr>
          <p:nvPr/>
        </p:nvSpPr>
        <p:spPr bwMode="auto">
          <a:xfrm>
            <a:off x="5146675" y="6986588"/>
            <a:ext cx="215900" cy="122237"/>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50" name="Line 70">
            <a:extLst>
              <a:ext uri="{FF2B5EF4-FFF2-40B4-BE49-F238E27FC236}">
                <a16:creationId xmlns:a16="http://schemas.microsoft.com/office/drawing/2014/main" id="{D3E1AD48-6387-507F-0BC8-C29E8C1B7410}"/>
              </a:ext>
            </a:extLst>
          </p:cNvPr>
          <p:cNvSpPr>
            <a:spLocks noChangeShapeType="1"/>
          </p:cNvSpPr>
          <p:nvPr/>
        </p:nvSpPr>
        <p:spPr bwMode="auto">
          <a:xfrm>
            <a:off x="5073650" y="7058025"/>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51" name="Rectangle 71">
            <a:extLst>
              <a:ext uri="{FF2B5EF4-FFF2-40B4-BE49-F238E27FC236}">
                <a16:creationId xmlns:a16="http://schemas.microsoft.com/office/drawing/2014/main" id="{AD75E535-9EC5-0885-CFBD-83E1F6E4BB2A}"/>
              </a:ext>
            </a:extLst>
          </p:cNvPr>
          <p:cNvSpPr>
            <a:spLocks noChangeArrowheads="1"/>
          </p:cNvSpPr>
          <p:nvPr/>
        </p:nvSpPr>
        <p:spPr bwMode="auto">
          <a:xfrm>
            <a:off x="5432425" y="6986588"/>
            <a:ext cx="215900" cy="122237"/>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52" name="Line 73">
            <a:extLst>
              <a:ext uri="{FF2B5EF4-FFF2-40B4-BE49-F238E27FC236}">
                <a16:creationId xmlns:a16="http://schemas.microsoft.com/office/drawing/2014/main" id="{25B88DDA-505A-0382-BFF0-769A50275A5E}"/>
              </a:ext>
            </a:extLst>
          </p:cNvPr>
          <p:cNvSpPr>
            <a:spLocks noChangeShapeType="1"/>
          </p:cNvSpPr>
          <p:nvPr/>
        </p:nvSpPr>
        <p:spPr bwMode="auto">
          <a:xfrm>
            <a:off x="5362575" y="7058025"/>
            <a:ext cx="69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53" name="Line 74">
            <a:extLst>
              <a:ext uri="{FF2B5EF4-FFF2-40B4-BE49-F238E27FC236}">
                <a16:creationId xmlns:a16="http://schemas.microsoft.com/office/drawing/2014/main" id="{733A7D98-6B22-82AB-A3FC-AB83AC26EA94}"/>
              </a:ext>
            </a:extLst>
          </p:cNvPr>
          <p:cNvSpPr>
            <a:spLocks noChangeShapeType="1"/>
          </p:cNvSpPr>
          <p:nvPr/>
        </p:nvSpPr>
        <p:spPr bwMode="auto">
          <a:xfrm>
            <a:off x="4787900" y="7058025"/>
            <a:ext cx="93345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
        <p:nvSpPr>
          <p:cNvPr id="34854" name="Line 75">
            <a:extLst>
              <a:ext uri="{FF2B5EF4-FFF2-40B4-BE49-F238E27FC236}">
                <a16:creationId xmlns:a16="http://schemas.microsoft.com/office/drawing/2014/main" id="{64F3D56D-1232-45A2-1AF5-FB5A3DB4530D}"/>
              </a:ext>
            </a:extLst>
          </p:cNvPr>
          <p:cNvSpPr>
            <a:spLocks noChangeShapeType="1"/>
          </p:cNvSpPr>
          <p:nvPr/>
        </p:nvSpPr>
        <p:spPr bwMode="auto">
          <a:xfrm flipH="1">
            <a:off x="4497388" y="5888038"/>
            <a:ext cx="576262" cy="10795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55" name="Line 76">
            <a:extLst>
              <a:ext uri="{FF2B5EF4-FFF2-40B4-BE49-F238E27FC236}">
                <a16:creationId xmlns:a16="http://schemas.microsoft.com/office/drawing/2014/main" id="{49304E54-D2F3-E6DF-77EC-5E1E48DFE6C3}"/>
              </a:ext>
            </a:extLst>
          </p:cNvPr>
          <p:cNvSpPr>
            <a:spLocks noChangeShapeType="1"/>
          </p:cNvSpPr>
          <p:nvPr/>
        </p:nvSpPr>
        <p:spPr bwMode="auto">
          <a:xfrm>
            <a:off x="6513513" y="5888038"/>
            <a:ext cx="503237" cy="10795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56" name="Line 77">
            <a:extLst>
              <a:ext uri="{FF2B5EF4-FFF2-40B4-BE49-F238E27FC236}">
                <a16:creationId xmlns:a16="http://schemas.microsoft.com/office/drawing/2014/main" id="{0E329FBB-F48B-1B45-0C91-F96AADC189E1}"/>
              </a:ext>
            </a:extLst>
          </p:cNvPr>
          <p:cNvSpPr>
            <a:spLocks noChangeShapeType="1"/>
          </p:cNvSpPr>
          <p:nvPr/>
        </p:nvSpPr>
        <p:spPr bwMode="auto">
          <a:xfrm>
            <a:off x="4929188" y="6750050"/>
            <a:ext cx="1582737"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34857" name="Rectangle 78">
            <a:extLst>
              <a:ext uri="{FF2B5EF4-FFF2-40B4-BE49-F238E27FC236}">
                <a16:creationId xmlns:a16="http://schemas.microsoft.com/office/drawing/2014/main" id="{DC72DB1C-5F9E-986A-1290-DA0D8FB56E47}"/>
              </a:ext>
            </a:extLst>
          </p:cNvPr>
          <p:cNvSpPr>
            <a:spLocks noChangeArrowheads="1"/>
          </p:cNvSpPr>
          <p:nvPr/>
        </p:nvSpPr>
        <p:spPr bwMode="auto">
          <a:xfrm>
            <a:off x="6005513" y="6986588"/>
            <a:ext cx="215900" cy="122237"/>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58" name="Rectangle 79">
            <a:extLst>
              <a:ext uri="{FF2B5EF4-FFF2-40B4-BE49-F238E27FC236}">
                <a16:creationId xmlns:a16="http://schemas.microsoft.com/office/drawing/2014/main" id="{632E42D0-C56B-7D62-0CDE-79AB419A56F3}"/>
              </a:ext>
            </a:extLst>
          </p:cNvPr>
          <p:cNvSpPr>
            <a:spLocks noChangeArrowheads="1"/>
          </p:cNvSpPr>
          <p:nvPr/>
        </p:nvSpPr>
        <p:spPr bwMode="auto">
          <a:xfrm>
            <a:off x="6296025" y="6986588"/>
            <a:ext cx="215900" cy="122237"/>
          </a:xfrm>
          <a:prstGeom prst="rect">
            <a:avLst/>
          </a:prstGeom>
          <a:solidFill>
            <a:srgbClr val="348EB6"/>
          </a:solidFill>
          <a:ln w="12700">
            <a:solidFill>
              <a:schemeClr val="tx1"/>
            </a:solidFill>
            <a:miter lim="800000"/>
            <a:headEnd type="none" w="sm" len="sm"/>
            <a:tailEnd type="none" w="sm" len="sm"/>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34859" name="Line 80">
            <a:extLst>
              <a:ext uri="{FF2B5EF4-FFF2-40B4-BE49-F238E27FC236}">
                <a16:creationId xmlns:a16="http://schemas.microsoft.com/office/drawing/2014/main" id="{43841561-D3DE-B7A6-ABA9-91E15A806B1A}"/>
              </a:ext>
            </a:extLst>
          </p:cNvPr>
          <p:cNvSpPr>
            <a:spLocks noChangeShapeType="1"/>
          </p:cNvSpPr>
          <p:nvPr/>
        </p:nvSpPr>
        <p:spPr bwMode="auto">
          <a:xfrm>
            <a:off x="6223000" y="7058025"/>
            <a:ext cx="73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b-NO"/>
          </a:p>
        </p:txBody>
      </p:sp>
      <p:sp>
        <p:nvSpPr>
          <p:cNvPr id="34860" name="Line 81">
            <a:extLst>
              <a:ext uri="{FF2B5EF4-FFF2-40B4-BE49-F238E27FC236}">
                <a16:creationId xmlns:a16="http://schemas.microsoft.com/office/drawing/2014/main" id="{BFDD6D59-0946-8685-705A-D78BFC3A53C7}"/>
              </a:ext>
            </a:extLst>
          </p:cNvPr>
          <p:cNvSpPr>
            <a:spLocks noChangeShapeType="1"/>
          </p:cNvSpPr>
          <p:nvPr/>
        </p:nvSpPr>
        <p:spPr bwMode="auto">
          <a:xfrm>
            <a:off x="5937250" y="7058025"/>
            <a:ext cx="6477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nb-NO"/>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2">
            <a:extLst>
              <a:ext uri="{FF2B5EF4-FFF2-40B4-BE49-F238E27FC236}">
                <a16:creationId xmlns:a16="http://schemas.microsoft.com/office/drawing/2014/main" id="{5B76A991-23B8-06B4-A8CA-6B2AE9C18E23}"/>
              </a:ext>
            </a:extLst>
          </p:cNvPr>
          <p:cNvGrpSpPr>
            <a:grpSpLocks noChangeAspect="1"/>
          </p:cNvGrpSpPr>
          <p:nvPr/>
        </p:nvGrpSpPr>
        <p:grpSpPr bwMode="auto">
          <a:xfrm>
            <a:off x="6278563" y="5461000"/>
            <a:ext cx="896937" cy="688975"/>
            <a:chOff x="2600" y="939"/>
            <a:chExt cx="486" cy="374"/>
          </a:xfrm>
        </p:grpSpPr>
        <p:sp>
          <p:nvSpPr>
            <p:cNvPr id="75962" name="Rectangle 3">
              <a:extLst>
                <a:ext uri="{FF2B5EF4-FFF2-40B4-BE49-F238E27FC236}">
                  <a16:creationId xmlns:a16="http://schemas.microsoft.com/office/drawing/2014/main" id="{F8F953F2-783E-E424-C401-E95D3A2D5F21}"/>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63" name="Rectangle 4">
              <a:extLst>
                <a:ext uri="{FF2B5EF4-FFF2-40B4-BE49-F238E27FC236}">
                  <a16:creationId xmlns:a16="http://schemas.microsoft.com/office/drawing/2014/main" id="{87ADB520-4C28-7D1D-1460-5C1E366AF492}"/>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64" name="Rectangle 5">
              <a:extLst>
                <a:ext uri="{FF2B5EF4-FFF2-40B4-BE49-F238E27FC236}">
                  <a16:creationId xmlns:a16="http://schemas.microsoft.com/office/drawing/2014/main" id="{69574007-72F9-8966-6660-1D421B75CD32}"/>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Weld+Assy</a:t>
              </a:r>
            </a:p>
          </p:txBody>
        </p:sp>
      </p:grpSp>
      <p:sp>
        <p:nvSpPr>
          <p:cNvPr id="75778" name="Line 6">
            <a:extLst>
              <a:ext uri="{FF2B5EF4-FFF2-40B4-BE49-F238E27FC236}">
                <a16:creationId xmlns:a16="http://schemas.microsoft.com/office/drawing/2014/main" id="{329D2F99-AABF-9A41-89F4-3C0BB52F001E}"/>
              </a:ext>
            </a:extLst>
          </p:cNvPr>
          <p:cNvSpPr>
            <a:spLocks noChangeShapeType="1"/>
          </p:cNvSpPr>
          <p:nvPr/>
        </p:nvSpPr>
        <p:spPr bwMode="gray">
          <a:xfrm>
            <a:off x="8251825" y="4062413"/>
            <a:ext cx="1647825"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79" name="Line 7">
            <a:extLst>
              <a:ext uri="{FF2B5EF4-FFF2-40B4-BE49-F238E27FC236}">
                <a16:creationId xmlns:a16="http://schemas.microsoft.com/office/drawing/2014/main" id="{84C146AF-06DE-30A6-2F1C-959B9B19B71D}"/>
              </a:ext>
            </a:extLst>
          </p:cNvPr>
          <p:cNvSpPr>
            <a:spLocks noChangeShapeType="1"/>
          </p:cNvSpPr>
          <p:nvPr/>
        </p:nvSpPr>
        <p:spPr bwMode="gray">
          <a:xfrm>
            <a:off x="6491288" y="3049588"/>
            <a:ext cx="1476375" cy="825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0" name="Line 8">
            <a:extLst>
              <a:ext uri="{FF2B5EF4-FFF2-40B4-BE49-F238E27FC236}">
                <a16:creationId xmlns:a16="http://schemas.microsoft.com/office/drawing/2014/main" id="{B2621DE5-6150-A232-33AD-04F0F0DD3F4A}"/>
              </a:ext>
            </a:extLst>
          </p:cNvPr>
          <p:cNvSpPr>
            <a:spLocks noChangeShapeType="1"/>
          </p:cNvSpPr>
          <p:nvPr/>
        </p:nvSpPr>
        <p:spPr bwMode="gray">
          <a:xfrm>
            <a:off x="7177088" y="5053013"/>
            <a:ext cx="8509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1" name="Line 9">
            <a:extLst>
              <a:ext uri="{FF2B5EF4-FFF2-40B4-BE49-F238E27FC236}">
                <a16:creationId xmlns:a16="http://schemas.microsoft.com/office/drawing/2014/main" id="{EF353F54-4AC7-84BC-40A0-1FA33F791B9B}"/>
              </a:ext>
            </a:extLst>
          </p:cNvPr>
          <p:cNvSpPr>
            <a:spLocks noChangeShapeType="1"/>
          </p:cNvSpPr>
          <p:nvPr/>
        </p:nvSpPr>
        <p:spPr bwMode="gray">
          <a:xfrm>
            <a:off x="3455988" y="4854575"/>
            <a:ext cx="159702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2" name="Line 10">
            <a:extLst>
              <a:ext uri="{FF2B5EF4-FFF2-40B4-BE49-F238E27FC236}">
                <a16:creationId xmlns:a16="http://schemas.microsoft.com/office/drawing/2014/main" id="{E9D5BB5A-B2B5-9D6E-8BA0-8650577DC01D}"/>
              </a:ext>
            </a:extLst>
          </p:cNvPr>
          <p:cNvSpPr>
            <a:spLocks noChangeShapeType="1"/>
          </p:cNvSpPr>
          <p:nvPr/>
        </p:nvSpPr>
        <p:spPr bwMode="gray">
          <a:xfrm flipV="1">
            <a:off x="4732338" y="3175000"/>
            <a:ext cx="1063625" cy="2968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3" name="Line 11">
            <a:extLst>
              <a:ext uri="{FF2B5EF4-FFF2-40B4-BE49-F238E27FC236}">
                <a16:creationId xmlns:a16="http://schemas.microsoft.com/office/drawing/2014/main" id="{5E095E42-70CE-EB34-6A98-B3A94FD235E1}"/>
              </a:ext>
            </a:extLst>
          </p:cNvPr>
          <p:cNvSpPr>
            <a:spLocks noChangeShapeType="1"/>
          </p:cNvSpPr>
          <p:nvPr/>
        </p:nvSpPr>
        <p:spPr bwMode="gray">
          <a:xfrm>
            <a:off x="6359525" y="5675313"/>
            <a:ext cx="74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4" name="Line 12">
            <a:extLst>
              <a:ext uri="{FF2B5EF4-FFF2-40B4-BE49-F238E27FC236}">
                <a16:creationId xmlns:a16="http://schemas.microsoft.com/office/drawing/2014/main" id="{A17AE9BD-25DA-0D72-068B-091C03868C13}"/>
              </a:ext>
            </a:extLst>
          </p:cNvPr>
          <p:cNvSpPr>
            <a:spLocks noChangeShapeType="1"/>
          </p:cNvSpPr>
          <p:nvPr/>
        </p:nvSpPr>
        <p:spPr bwMode="gray">
          <a:xfrm flipV="1">
            <a:off x="6359525"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5" name="Line 13">
            <a:extLst>
              <a:ext uri="{FF2B5EF4-FFF2-40B4-BE49-F238E27FC236}">
                <a16:creationId xmlns:a16="http://schemas.microsoft.com/office/drawing/2014/main" id="{1A5CF49A-F101-E33C-8F39-B072CC333B56}"/>
              </a:ext>
            </a:extLst>
          </p:cNvPr>
          <p:cNvSpPr>
            <a:spLocks noChangeShapeType="1"/>
          </p:cNvSpPr>
          <p:nvPr/>
        </p:nvSpPr>
        <p:spPr bwMode="gray">
          <a:xfrm>
            <a:off x="7105650"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6" name="Line 14">
            <a:extLst>
              <a:ext uri="{FF2B5EF4-FFF2-40B4-BE49-F238E27FC236}">
                <a16:creationId xmlns:a16="http://schemas.microsoft.com/office/drawing/2014/main" id="{FA0541A4-44EB-E397-D01D-C4D4D60FF807}"/>
              </a:ext>
            </a:extLst>
          </p:cNvPr>
          <p:cNvSpPr>
            <a:spLocks noChangeShapeType="1"/>
          </p:cNvSpPr>
          <p:nvPr/>
        </p:nvSpPr>
        <p:spPr bwMode="gray">
          <a:xfrm>
            <a:off x="6511925" y="5789613"/>
            <a:ext cx="44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7" name="Line 15">
            <a:extLst>
              <a:ext uri="{FF2B5EF4-FFF2-40B4-BE49-F238E27FC236}">
                <a16:creationId xmlns:a16="http://schemas.microsoft.com/office/drawing/2014/main" id="{2B56024A-3D76-5147-BD71-091310A80E17}"/>
              </a:ext>
            </a:extLst>
          </p:cNvPr>
          <p:cNvSpPr>
            <a:spLocks noChangeShapeType="1"/>
          </p:cNvSpPr>
          <p:nvPr/>
        </p:nvSpPr>
        <p:spPr bwMode="gray">
          <a:xfrm>
            <a:off x="65119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8" name="Line 16">
            <a:extLst>
              <a:ext uri="{FF2B5EF4-FFF2-40B4-BE49-F238E27FC236}">
                <a16:creationId xmlns:a16="http://schemas.microsoft.com/office/drawing/2014/main" id="{D2BDA102-9083-1066-AED9-09A802042096}"/>
              </a:ext>
            </a:extLst>
          </p:cNvPr>
          <p:cNvSpPr>
            <a:spLocks noChangeShapeType="1"/>
          </p:cNvSpPr>
          <p:nvPr/>
        </p:nvSpPr>
        <p:spPr bwMode="gray">
          <a:xfrm>
            <a:off x="6359525" y="6073775"/>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89" name="Line 17">
            <a:extLst>
              <a:ext uri="{FF2B5EF4-FFF2-40B4-BE49-F238E27FC236}">
                <a16:creationId xmlns:a16="http://schemas.microsoft.com/office/drawing/2014/main" id="{C62DC9CE-738A-3331-3007-864D4896B90B}"/>
              </a:ext>
            </a:extLst>
          </p:cNvPr>
          <p:cNvSpPr>
            <a:spLocks noChangeShapeType="1"/>
          </p:cNvSpPr>
          <p:nvPr/>
        </p:nvSpPr>
        <p:spPr bwMode="gray">
          <a:xfrm>
            <a:off x="6956425" y="6073775"/>
            <a:ext cx="14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90" name="Line 18">
            <a:extLst>
              <a:ext uri="{FF2B5EF4-FFF2-40B4-BE49-F238E27FC236}">
                <a16:creationId xmlns:a16="http://schemas.microsoft.com/office/drawing/2014/main" id="{401F4E63-4EFB-873B-13C0-68C609AD7317}"/>
              </a:ext>
            </a:extLst>
          </p:cNvPr>
          <p:cNvSpPr>
            <a:spLocks noChangeShapeType="1"/>
          </p:cNvSpPr>
          <p:nvPr/>
        </p:nvSpPr>
        <p:spPr bwMode="gray">
          <a:xfrm>
            <a:off x="69564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75791" name="Group 19">
            <a:extLst>
              <a:ext uri="{FF2B5EF4-FFF2-40B4-BE49-F238E27FC236}">
                <a16:creationId xmlns:a16="http://schemas.microsoft.com/office/drawing/2014/main" id="{7FAEC5B9-F4DF-1319-1255-E75D9C0083E9}"/>
              </a:ext>
            </a:extLst>
          </p:cNvPr>
          <p:cNvGrpSpPr>
            <a:grpSpLocks/>
          </p:cNvGrpSpPr>
          <p:nvPr/>
        </p:nvGrpSpPr>
        <p:grpSpPr bwMode="auto">
          <a:xfrm rot="10800000">
            <a:off x="6657975" y="5816600"/>
            <a:ext cx="153988" cy="90488"/>
            <a:chOff x="1968" y="78"/>
            <a:chExt cx="193" cy="162"/>
          </a:xfrm>
        </p:grpSpPr>
        <p:sp>
          <p:nvSpPr>
            <p:cNvPr id="75960" name="Arc 20">
              <a:extLst>
                <a:ext uri="{FF2B5EF4-FFF2-40B4-BE49-F238E27FC236}">
                  <a16:creationId xmlns:a16="http://schemas.microsoft.com/office/drawing/2014/main" id="{2215106A-4417-286D-E3D2-DA906C3DFF54}"/>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lIns="93296" tIns="46648" rIns="93296" bIns="46648" anchor="ctr"/>
            <a:lstStyle/>
            <a:p>
              <a:endParaRPr lang="nb-NO"/>
            </a:p>
          </p:txBody>
        </p:sp>
        <p:sp>
          <p:nvSpPr>
            <p:cNvPr id="75961" name="Oval 21">
              <a:extLst>
                <a:ext uri="{FF2B5EF4-FFF2-40B4-BE49-F238E27FC236}">
                  <a16:creationId xmlns:a16="http://schemas.microsoft.com/office/drawing/2014/main" id="{6C57FB54-EED2-6982-4D86-C15196E262F2}"/>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75792" name="Group 22">
            <a:extLst>
              <a:ext uri="{FF2B5EF4-FFF2-40B4-BE49-F238E27FC236}">
                <a16:creationId xmlns:a16="http://schemas.microsoft.com/office/drawing/2014/main" id="{40CAF4C3-285C-CCA4-3CF6-62D0CC3C19BA}"/>
              </a:ext>
            </a:extLst>
          </p:cNvPr>
          <p:cNvGrpSpPr>
            <a:grpSpLocks/>
          </p:cNvGrpSpPr>
          <p:nvPr/>
        </p:nvGrpSpPr>
        <p:grpSpPr bwMode="auto">
          <a:xfrm rot="5400000">
            <a:off x="6539706" y="5928520"/>
            <a:ext cx="117475" cy="119062"/>
            <a:chOff x="1968" y="78"/>
            <a:chExt cx="193" cy="162"/>
          </a:xfrm>
        </p:grpSpPr>
        <p:sp>
          <p:nvSpPr>
            <p:cNvPr id="75958" name="Arc 23">
              <a:extLst>
                <a:ext uri="{FF2B5EF4-FFF2-40B4-BE49-F238E27FC236}">
                  <a16:creationId xmlns:a16="http://schemas.microsoft.com/office/drawing/2014/main" id="{88AB8CBC-38E3-DDD3-03D6-F58326B8F031}"/>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93296" tIns="46648" rIns="93296" bIns="46648" anchor="ctr"/>
            <a:lstStyle/>
            <a:p>
              <a:endParaRPr lang="nb-NO"/>
            </a:p>
          </p:txBody>
        </p:sp>
        <p:sp>
          <p:nvSpPr>
            <p:cNvPr id="75959" name="Oval 24">
              <a:extLst>
                <a:ext uri="{FF2B5EF4-FFF2-40B4-BE49-F238E27FC236}">
                  <a16:creationId xmlns:a16="http://schemas.microsoft.com/office/drawing/2014/main" id="{E2164018-301E-A32F-8E6B-49DB349470EF}"/>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75793" name="Group 25">
            <a:extLst>
              <a:ext uri="{FF2B5EF4-FFF2-40B4-BE49-F238E27FC236}">
                <a16:creationId xmlns:a16="http://schemas.microsoft.com/office/drawing/2014/main" id="{8EA6B82D-3D53-0603-6E38-8483AD467CB5}"/>
              </a:ext>
            </a:extLst>
          </p:cNvPr>
          <p:cNvGrpSpPr>
            <a:grpSpLocks/>
          </p:cNvGrpSpPr>
          <p:nvPr/>
        </p:nvGrpSpPr>
        <p:grpSpPr bwMode="auto">
          <a:xfrm rot="16200000" flipH="1">
            <a:off x="6807994" y="5901531"/>
            <a:ext cx="117475" cy="119063"/>
            <a:chOff x="1968" y="78"/>
            <a:chExt cx="193" cy="162"/>
          </a:xfrm>
        </p:grpSpPr>
        <p:sp>
          <p:nvSpPr>
            <p:cNvPr id="75956" name="Arc 26">
              <a:extLst>
                <a:ext uri="{FF2B5EF4-FFF2-40B4-BE49-F238E27FC236}">
                  <a16:creationId xmlns:a16="http://schemas.microsoft.com/office/drawing/2014/main" id="{82F1917E-A366-89A8-CE86-734FDF2CFFBA}"/>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93296" tIns="46648" rIns="93296" bIns="46648" anchor="ctr"/>
            <a:lstStyle/>
            <a:p>
              <a:endParaRPr lang="nb-NO"/>
            </a:p>
          </p:txBody>
        </p:sp>
        <p:sp>
          <p:nvSpPr>
            <p:cNvPr id="75957" name="Oval 27">
              <a:extLst>
                <a:ext uri="{FF2B5EF4-FFF2-40B4-BE49-F238E27FC236}">
                  <a16:creationId xmlns:a16="http://schemas.microsoft.com/office/drawing/2014/main" id="{918B9216-F978-74F4-7006-C872650D176D}"/>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75794" name="Text Box 46">
            <a:extLst>
              <a:ext uri="{FF2B5EF4-FFF2-40B4-BE49-F238E27FC236}">
                <a16:creationId xmlns:a16="http://schemas.microsoft.com/office/drawing/2014/main" id="{F750C093-B1EA-8B87-1BDE-3992BD226428}"/>
              </a:ext>
            </a:extLst>
          </p:cNvPr>
          <p:cNvSpPr txBox="1">
            <a:spLocks noChangeArrowheads="1"/>
          </p:cNvSpPr>
          <p:nvPr/>
        </p:nvSpPr>
        <p:spPr bwMode="gray">
          <a:xfrm>
            <a:off x="1238250" y="5373688"/>
            <a:ext cx="638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Coils</a:t>
            </a:r>
          </a:p>
        </p:txBody>
      </p:sp>
      <p:sp>
        <p:nvSpPr>
          <p:cNvPr id="75795" name="Text Box 47">
            <a:extLst>
              <a:ext uri="{FF2B5EF4-FFF2-40B4-BE49-F238E27FC236}">
                <a16:creationId xmlns:a16="http://schemas.microsoft.com/office/drawing/2014/main" id="{3861DCD3-2CAD-C1F3-8060-5A9F02442ACB}"/>
              </a:ext>
            </a:extLst>
          </p:cNvPr>
          <p:cNvSpPr txBox="1">
            <a:spLocks noChangeArrowheads="1"/>
          </p:cNvSpPr>
          <p:nvPr/>
        </p:nvSpPr>
        <p:spPr bwMode="gray">
          <a:xfrm>
            <a:off x="1052513" y="6003925"/>
            <a:ext cx="13160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(ved stamping</a:t>
            </a:r>
            <a:br>
              <a:rPr lang="en-GB" altLang="nb-NO" sz="1300">
                <a:solidFill>
                  <a:schemeClr val="tx1"/>
                </a:solidFill>
                <a:latin typeface="Arial" panose="020B0604020202020204" pitchFamily="34" charset="0"/>
                <a:ea typeface="ＭＳ Ｐゴシック" panose="020B0600070205080204" pitchFamily="34" charset="-128"/>
              </a:rPr>
            </a:br>
            <a:r>
              <a:rPr lang="en-GB" altLang="nb-NO" sz="1300">
                <a:solidFill>
                  <a:schemeClr val="tx1"/>
                </a:solidFill>
                <a:latin typeface="Arial" panose="020B0604020202020204" pitchFamily="34" charset="0"/>
                <a:ea typeface="ＭＳ Ｐゴシック" panose="020B0600070205080204" pitchFamily="34" charset="-128"/>
              </a:rPr>
              <a:t>prosessen)</a:t>
            </a:r>
          </a:p>
        </p:txBody>
      </p:sp>
      <p:sp>
        <p:nvSpPr>
          <p:cNvPr id="75796" name="Line 48">
            <a:extLst>
              <a:ext uri="{FF2B5EF4-FFF2-40B4-BE49-F238E27FC236}">
                <a16:creationId xmlns:a16="http://schemas.microsoft.com/office/drawing/2014/main" id="{6C2933D0-05C2-9EB6-437A-CB1001D6E86B}"/>
              </a:ext>
            </a:extLst>
          </p:cNvPr>
          <p:cNvSpPr>
            <a:spLocks noChangeShapeType="1"/>
          </p:cNvSpPr>
          <p:nvPr/>
        </p:nvSpPr>
        <p:spPr bwMode="gray">
          <a:xfrm>
            <a:off x="6008688" y="4854575"/>
            <a:ext cx="319087"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97" name="Line 49">
            <a:extLst>
              <a:ext uri="{FF2B5EF4-FFF2-40B4-BE49-F238E27FC236}">
                <a16:creationId xmlns:a16="http://schemas.microsoft.com/office/drawing/2014/main" id="{B0EBD4ED-FCAD-67BA-1A7B-7D2F5CCCCC07}"/>
              </a:ext>
            </a:extLst>
          </p:cNvPr>
          <p:cNvSpPr>
            <a:spLocks noChangeShapeType="1"/>
          </p:cNvSpPr>
          <p:nvPr/>
        </p:nvSpPr>
        <p:spPr bwMode="gray">
          <a:xfrm flipH="1" flipV="1">
            <a:off x="6327775" y="4854575"/>
            <a:ext cx="0" cy="493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98" name="Line 50">
            <a:extLst>
              <a:ext uri="{FF2B5EF4-FFF2-40B4-BE49-F238E27FC236}">
                <a16:creationId xmlns:a16="http://schemas.microsoft.com/office/drawing/2014/main" id="{F6BF4A18-A2F8-97DD-AD6A-1EA4371C09FB}"/>
              </a:ext>
            </a:extLst>
          </p:cNvPr>
          <p:cNvSpPr>
            <a:spLocks noChangeShapeType="1"/>
          </p:cNvSpPr>
          <p:nvPr/>
        </p:nvSpPr>
        <p:spPr bwMode="gray">
          <a:xfrm>
            <a:off x="5159375" y="4854575"/>
            <a:ext cx="20955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799" name="Line 51">
            <a:extLst>
              <a:ext uri="{FF2B5EF4-FFF2-40B4-BE49-F238E27FC236}">
                <a16:creationId xmlns:a16="http://schemas.microsoft.com/office/drawing/2014/main" id="{D6ACBEA2-4552-E15C-F96C-167C73DC146B}"/>
              </a:ext>
            </a:extLst>
          </p:cNvPr>
          <p:cNvSpPr>
            <a:spLocks noChangeShapeType="1"/>
          </p:cNvSpPr>
          <p:nvPr/>
        </p:nvSpPr>
        <p:spPr bwMode="gray">
          <a:xfrm flipV="1">
            <a:off x="5159375" y="4854575"/>
            <a:ext cx="0" cy="8921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00" name="Line 52">
            <a:extLst>
              <a:ext uri="{FF2B5EF4-FFF2-40B4-BE49-F238E27FC236}">
                <a16:creationId xmlns:a16="http://schemas.microsoft.com/office/drawing/2014/main" id="{05417141-EB2E-C248-7BF4-1E34FFF7F0E6}"/>
              </a:ext>
            </a:extLst>
          </p:cNvPr>
          <p:cNvSpPr>
            <a:spLocks noChangeShapeType="1"/>
          </p:cNvSpPr>
          <p:nvPr/>
        </p:nvSpPr>
        <p:spPr bwMode="gray">
          <a:xfrm>
            <a:off x="5159375" y="5746750"/>
            <a:ext cx="954088"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75801" name="Group 53">
            <a:extLst>
              <a:ext uri="{FF2B5EF4-FFF2-40B4-BE49-F238E27FC236}">
                <a16:creationId xmlns:a16="http://schemas.microsoft.com/office/drawing/2014/main" id="{988541BB-0A3D-3AAC-78F2-70CD4F76271C}"/>
              </a:ext>
            </a:extLst>
          </p:cNvPr>
          <p:cNvGrpSpPr>
            <a:grpSpLocks/>
          </p:cNvGrpSpPr>
          <p:nvPr/>
        </p:nvGrpSpPr>
        <p:grpSpPr bwMode="auto">
          <a:xfrm>
            <a:off x="2497138" y="4164013"/>
            <a:ext cx="638175" cy="788987"/>
            <a:chOff x="1106" y="1844"/>
            <a:chExt cx="283" cy="350"/>
          </a:xfrm>
        </p:grpSpPr>
        <p:sp>
          <p:nvSpPr>
            <p:cNvPr id="75951" name="Line 54">
              <a:extLst>
                <a:ext uri="{FF2B5EF4-FFF2-40B4-BE49-F238E27FC236}">
                  <a16:creationId xmlns:a16="http://schemas.microsoft.com/office/drawing/2014/main" id="{D4565349-C5E1-74FB-FAFF-688B8DC9481A}"/>
                </a:ext>
              </a:extLst>
            </p:cNvPr>
            <p:cNvSpPr>
              <a:spLocks noChangeShapeType="1"/>
            </p:cNvSpPr>
            <p:nvPr/>
          </p:nvSpPr>
          <p:spPr bwMode="gray">
            <a:xfrm flipH="1">
              <a:off x="1342"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5952" name="Line 55">
              <a:extLst>
                <a:ext uri="{FF2B5EF4-FFF2-40B4-BE49-F238E27FC236}">
                  <a16:creationId xmlns:a16="http://schemas.microsoft.com/office/drawing/2014/main" id="{1A6A653F-6D33-99CD-B650-C9E7A21F06BB}"/>
                </a:ext>
              </a:extLst>
            </p:cNvPr>
            <p:cNvSpPr>
              <a:spLocks noChangeShapeType="1"/>
            </p:cNvSpPr>
            <p:nvPr/>
          </p:nvSpPr>
          <p:spPr bwMode="gray">
            <a:xfrm>
              <a:off x="1153" y="2062"/>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5953" name="Line 56">
              <a:extLst>
                <a:ext uri="{FF2B5EF4-FFF2-40B4-BE49-F238E27FC236}">
                  <a16:creationId xmlns:a16="http://schemas.microsoft.com/office/drawing/2014/main" id="{8915007A-B6DF-1890-0EEC-B1DEE2054FE6}"/>
                </a:ext>
              </a:extLst>
            </p:cNvPr>
            <p:cNvSpPr>
              <a:spLocks noChangeShapeType="1"/>
            </p:cNvSpPr>
            <p:nvPr/>
          </p:nvSpPr>
          <p:spPr bwMode="gray">
            <a:xfrm>
              <a:off x="1106"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5954" name="Line 57">
              <a:extLst>
                <a:ext uri="{FF2B5EF4-FFF2-40B4-BE49-F238E27FC236}">
                  <a16:creationId xmlns:a16="http://schemas.microsoft.com/office/drawing/2014/main" id="{F6005058-412C-DFF0-F36B-2DEBA9D90FED}"/>
                </a:ext>
              </a:extLst>
            </p:cNvPr>
            <p:cNvSpPr>
              <a:spLocks noChangeShapeType="1"/>
            </p:cNvSpPr>
            <p:nvPr/>
          </p:nvSpPr>
          <p:spPr bwMode="gray">
            <a:xfrm>
              <a:off x="1248" y="2062"/>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75955" name="Line 58">
              <a:extLst>
                <a:ext uri="{FF2B5EF4-FFF2-40B4-BE49-F238E27FC236}">
                  <a16:creationId xmlns:a16="http://schemas.microsoft.com/office/drawing/2014/main" id="{005D3247-F4DC-472B-03E4-53918EB77F67}"/>
                </a:ext>
              </a:extLst>
            </p:cNvPr>
            <p:cNvSpPr>
              <a:spLocks noChangeShapeType="1"/>
            </p:cNvSpPr>
            <p:nvPr/>
          </p:nvSpPr>
          <p:spPr bwMode="gray">
            <a:xfrm>
              <a:off x="1153" y="2194"/>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75802" name="Line 59">
            <a:extLst>
              <a:ext uri="{FF2B5EF4-FFF2-40B4-BE49-F238E27FC236}">
                <a16:creationId xmlns:a16="http://schemas.microsoft.com/office/drawing/2014/main" id="{348FBC10-708D-37C8-283D-029BE86AA50A}"/>
              </a:ext>
            </a:extLst>
          </p:cNvPr>
          <p:cNvSpPr>
            <a:spLocks noChangeShapeType="1"/>
          </p:cNvSpPr>
          <p:nvPr/>
        </p:nvSpPr>
        <p:spPr bwMode="gray">
          <a:xfrm flipV="1">
            <a:off x="2178050" y="4754563"/>
            <a:ext cx="427038" cy="496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03" name="Line 60">
            <a:extLst>
              <a:ext uri="{FF2B5EF4-FFF2-40B4-BE49-F238E27FC236}">
                <a16:creationId xmlns:a16="http://schemas.microsoft.com/office/drawing/2014/main" id="{C47A51BF-416A-23E5-9CA6-3F1C787FAD14}"/>
              </a:ext>
            </a:extLst>
          </p:cNvPr>
          <p:cNvSpPr>
            <a:spLocks noChangeShapeType="1"/>
          </p:cNvSpPr>
          <p:nvPr/>
        </p:nvSpPr>
        <p:spPr bwMode="gray">
          <a:xfrm flipV="1">
            <a:off x="3135313" y="3733800"/>
            <a:ext cx="762000" cy="230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04" name="AutoShape 61">
            <a:extLst>
              <a:ext uri="{FF2B5EF4-FFF2-40B4-BE49-F238E27FC236}">
                <a16:creationId xmlns:a16="http://schemas.microsoft.com/office/drawing/2014/main" id="{483AB1D1-62D2-035C-2D0B-29D0E98FD745}"/>
              </a:ext>
            </a:extLst>
          </p:cNvPr>
          <p:cNvSpPr>
            <a:spLocks noChangeArrowheads="1"/>
          </p:cNvSpPr>
          <p:nvPr/>
        </p:nvSpPr>
        <p:spPr bwMode="gray">
          <a:xfrm flipV="1">
            <a:off x="3987800" y="4684713"/>
            <a:ext cx="425450" cy="395287"/>
          </a:xfrm>
          <a:prstGeom prst="triangle">
            <a:avLst>
              <a:gd name="adj" fmla="val 50000"/>
            </a:avLst>
          </a:prstGeom>
          <a:solidFill>
            <a:schemeClr val="bg1"/>
          </a:solidFill>
          <a:ln w="9525">
            <a:solidFill>
              <a:schemeClr val="tx1"/>
            </a:solidFill>
            <a:miter lim="800000"/>
            <a:headEnd/>
            <a:tailEnd/>
          </a:ln>
        </p:spPr>
        <p:txBody>
          <a:bodyPr rot="10800000"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05" name="Line 62">
            <a:extLst>
              <a:ext uri="{FF2B5EF4-FFF2-40B4-BE49-F238E27FC236}">
                <a16:creationId xmlns:a16="http://schemas.microsoft.com/office/drawing/2014/main" id="{C611BBCA-C9C8-8C7A-F482-E2921C26D2C9}"/>
              </a:ext>
            </a:extLst>
          </p:cNvPr>
          <p:cNvSpPr>
            <a:spLocks noChangeShapeType="1"/>
          </p:cNvSpPr>
          <p:nvPr/>
        </p:nvSpPr>
        <p:spPr bwMode="gray">
          <a:xfrm>
            <a:off x="3455988" y="4854575"/>
            <a:ext cx="0" cy="49371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06" name="Line 63">
            <a:extLst>
              <a:ext uri="{FF2B5EF4-FFF2-40B4-BE49-F238E27FC236}">
                <a16:creationId xmlns:a16="http://schemas.microsoft.com/office/drawing/2014/main" id="{7713D55B-7E71-5598-8287-250CA55A2ECE}"/>
              </a:ext>
            </a:extLst>
          </p:cNvPr>
          <p:cNvSpPr>
            <a:spLocks noChangeShapeType="1"/>
          </p:cNvSpPr>
          <p:nvPr/>
        </p:nvSpPr>
        <p:spPr bwMode="gray">
          <a:xfrm>
            <a:off x="5053013" y="4854575"/>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07" name="Text Box 64">
            <a:extLst>
              <a:ext uri="{FF2B5EF4-FFF2-40B4-BE49-F238E27FC236}">
                <a16:creationId xmlns:a16="http://schemas.microsoft.com/office/drawing/2014/main" id="{DD5100A8-D233-8C0D-1A0F-F0F0EC4AB56E}"/>
              </a:ext>
            </a:extLst>
          </p:cNvPr>
          <p:cNvSpPr txBox="1">
            <a:spLocks noChangeArrowheads="1"/>
          </p:cNvSpPr>
          <p:nvPr/>
        </p:nvSpPr>
        <p:spPr bwMode="gray">
          <a:xfrm>
            <a:off x="3860800" y="4351338"/>
            <a:ext cx="7223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400">
                <a:solidFill>
                  <a:schemeClr val="tx1"/>
                </a:solidFill>
                <a:latin typeface="Arial" panose="020B0604020202020204" pitchFamily="34" charset="0"/>
                <a:ea typeface="ＭＳ Ｐゴシック" panose="020B0600070205080204" pitchFamily="34" charset="-128"/>
              </a:rPr>
              <a:t>batch</a:t>
            </a:r>
          </a:p>
        </p:txBody>
      </p:sp>
      <p:sp>
        <p:nvSpPr>
          <p:cNvPr id="75808" name="Line 65">
            <a:extLst>
              <a:ext uri="{FF2B5EF4-FFF2-40B4-BE49-F238E27FC236}">
                <a16:creationId xmlns:a16="http://schemas.microsoft.com/office/drawing/2014/main" id="{560050B2-7DE0-9DB1-FDD4-63733878A553}"/>
              </a:ext>
            </a:extLst>
          </p:cNvPr>
          <p:cNvSpPr>
            <a:spLocks noChangeShapeType="1"/>
          </p:cNvSpPr>
          <p:nvPr/>
        </p:nvSpPr>
        <p:spPr bwMode="gray">
          <a:xfrm>
            <a:off x="8985250" y="5053013"/>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09" name="Line 66">
            <a:extLst>
              <a:ext uri="{FF2B5EF4-FFF2-40B4-BE49-F238E27FC236}">
                <a16:creationId xmlns:a16="http://schemas.microsoft.com/office/drawing/2014/main" id="{298C8174-C891-01B8-E005-7C627503756F}"/>
              </a:ext>
            </a:extLst>
          </p:cNvPr>
          <p:cNvSpPr>
            <a:spLocks noChangeShapeType="1"/>
          </p:cNvSpPr>
          <p:nvPr/>
        </p:nvSpPr>
        <p:spPr bwMode="gray">
          <a:xfrm>
            <a:off x="7177088" y="5053013"/>
            <a:ext cx="0" cy="29527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10" name="Line 67">
            <a:extLst>
              <a:ext uri="{FF2B5EF4-FFF2-40B4-BE49-F238E27FC236}">
                <a16:creationId xmlns:a16="http://schemas.microsoft.com/office/drawing/2014/main" id="{3EF615C6-3361-B4FB-DCB1-8D63D889F86C}"/>
              </a:ext>
            </a:extLst>
          </p:cNvPr>
          <p:cNvSpPr>
            <a:spLocks noChangeShapeType="1"/>
          </p:cNvSpPr>
          <p:nvPr/>
        </p:nvSpPr>
        <p:spPr bwMode="gray">
          <a:xfrm>
            <a:off x="8667750" y="5053013"/>
            <a:ext cx="3175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11" name="Line 68">
            <a:extLst>
              <a:ext uri="{FF2B5EF4-FFF2-40B4-BE49-F238E27FC236}">
                <a16:creationId xmlns:a16="http://schemas.microsoft.com/office/drawing/2014/main" id="{DFBC4086-4A8E-8FA5-D7BD-847B69D2FD3F}"/>
              </a:ext>
            </a:extLst>
          </p:cNvPr>
          <p:cNvSpPr>
            <a:spLocks noChangeShapeType="1"/>
          </p:cNvSpPr>
          <p:nvPr/>
        </p:nvSpPr>
        <p:spPr bwMode="gray">
          <a:xfrm>
            <a:off x="9091613" y="5645150"/>
            <a:ext cx="8509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12" name="Line 69">
            <a:extLst>
              <a:ext uri="{FF2B5EF4-FFF2-40B4-BE49-F238E27FC236}">
                <a16:creationId xmlns:a16="http://schemas.microsoft.com/office/drawing/2014/main" id="{6F1F75A0-82A0-7087-A784-BAE28F2C5BDD}"/>
              </a:ext>
            </a:extLst>
          </p:cNvPr>
          <p:cNvSpPr>
            <a:spLocks noChangeShapeType="1"/>
          </p:cNvSpPr>
          <p:nvPr/>
        </p:nvSpPr>
        <p:spPr bwMode="gray">
          <a:xfrm>
            <a:off x="9091613" y="5053013"/>
            <a:ext cx="0" cy="59213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13" name="Line 70">
            <a:extLst>
              <a:ext uri="{FF2B5EF4-FFF2-40B4-BE49-F238E27FC236}">
                <a16:creationId xmlns:a16="http://schemas.microsoft.com/office/drawing/2014/main" id="{A6EF24A1-252F-D14C-3003-E679A74D9B73}"/>
              </a:ext>
            </a:extLst>
          </p:cNvPr>
          <p:cNvSpPr>
            <a:spLocks noChangeShapeType="1"/>
          </p:cNvSpPr>
          <p:nvPr/>
        </p:nvSpPr>
        <p:spPr bwMode="gray">
          <a:xfrm flipH="1">
            <a:off x="9091613" y="5053013"/>
            <a:ext cx="533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14" name="Line 71">
            <a:extLst>
              <a:ext uri="{FF2B5EF4-FFF2-40B4-BE49-F238E27FC236}">
                <a16:creationId xmlns:a16="http://schemas.microsoft.com/office/drawing/2014/main" id="{FF76B7D8-980D-9FBA-2529-B5912CA062BA}"/>
              </a:ext>
            </a:extLst>
          </p:cNvPr>
          <p:cNvSpPr>
            <a:spLocks noChangeShapeType="1"/>
          </p:cNvSpPr>
          <p:nvPr/>
        </p:nvSpPr>
        <p:spPr bwMode="gray">
          <a:xfrm>
            <a:off x="7389813" y="5743575"/>
            <a:ext cx="13843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5815" name="Freeform 72">
            <a:extLst>
              <a:ext uri="{FF2B5EF4-FFF2-40B4-BE49-F238E27FC236}">
                <a16:creationId xmlns:a16="http://schemas.microsoft.com/office/drawing/2014/main" id="{2F25D193-91E2-CD01-78B2-13B572A2B69B}"/>
              </a:ext>
            </a:extLst>
          </p:cNvPr>
          <p:cNvSpPr>
            <a:spLocks/>
          </p:cNvSpPr>
          <p:nvPr/>
        </p:nvSpPr>
        <p:spPr bwMode="gray">
          <a:xfrm>
            <a:off x="1893888" y="2700338"/>
            <a:ext cx="3773487" cy="107950"/>
          </a:xfrm>
          <a:custGeom>
            <a:avLst/>
            <a:gdLst>
              <a:gd name="T0" fmla="*/ 2147483647 w 1788"/>
              <a:gd name="T1" fmla="*/ 2147483647 h 55"/>
              <a:gd name="T2" fmla="*/ 2147483647 w 1788"/>
              <a:gd name="T3" fmla="*/ 0 h 55"/>
              <a:gd name="T4" fmla="*/ 2147483647 w 1788"/>
              <a:gd name="T5" fmla="*/ 2147483647 h 55"/>
              <a:gd name="T6" fmla="*/ 0 w 1788"/>
              <a:gd name="T7" fmla="*/ 2147483647 h 55"/>
              <a:gd name="T8" fmla="*/ 0 60000 65536"/>
              <a:gd name="T9" fmla="*/ 0 60000 65536"/>
              <a:gd name="T10" fmla="*/ 0 60000 65536"/>
              <a:gd name="T11" fmla="*/ 0 60000 65536"/>
              <a:gd name="T12" fmla="*/ 0 w 1788"/>
              <a:gd name="T13" fmla="*/ 0 h 55"/>
              <a:gd name="T14" fmla="*/ 1788 w 1788"/>
              <a:gd name="T15" fmla="*/ 55 h 55"/>
            </a:gdLst>
            <a:ahLst/>
            <a:cxnLst>
              <a:cxn ang="T8">
                <a:pos x="T0" y="T1"/>
              </a:cxn>
              <a:cxn ang="T9">
                <a:pos x="T2" y="T3"/>
              </a:cxn>
              <a:cxn ang="T10">
                <a:pos x="T4" y="T5"/>
              </a:cxn>
              <a:cxn ang="T11">
                <a:pos x="T6" y="T7"/>
              </a:cxn>
            </a:cxnLst>
            <a:rect l="T12" t="T13" r="T14" b="T15"/>
            <a:pathLst>
              <a:path w="1788" h="55">
                <a:moveTo>
                  <a:pt x="1788" y="14"/>
                </a:moveTo>
                <a:lnTo>
                  <a:pt x="858" y="0"/>
                </a:lnTo>
                <a:lnTo>
                  <a:pt x="1002" y="48"/>
                </a:lnTo>
                <a:lnTo>
                  <a:pt x="0" y="5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5816" name="Freeform 73">
            <a:extLst>
              <a:ext uri="{FF2B5EF4-FFF2-40B4-BE49-F238E27FC236}">
                <a16:creationId xmlns:a16="http://schemas.microsoft.com/office/drawing/2014/main" id="{E82E13B6-36A4-03A5-07CF-3A445F179DF9}"/>
              </a:ext>
            </a:extLst>
          </p:cNvPr>
          <p:cNvSpPr>
            <a:spLocks/>
          </p:cNvSpPr>
          <p:nvPr/>
        </p:nvSpPr>
        <p:spPr bwMode="gray">
          <a:xfrm>
            <a:off x="1690688" y="2159000"/>
            <a:ext cx="3748087" cy="192088"/>
          </a:xfrm>
          <a:custGeom>
            <a:avLst/>
            <a:gdLst>
              <a:gd name="T0" fmla="*/ 2147483647 w 1692"/>
              <a:gd name="T1" fmla="*/ 2147483647 h 85"/>
              <a:gd name="T2" fmla="*/ 2147483647 w 1692"/>
              <a:gd name="T3" fmla="*/ 0 h 85"/>
              <a:gd name="T4" fmla="*/ 2147483647 w 1692"/>
              <a:gd name="T5" fmla="*/ 2147483647 h 85"/>
              <a:gd name="T6" fmla="*/ 0 w 1692"/>
              <a:gd name="T7" fmla="*/ 2147483647 h 85"/>
              <a:gd name="T8" fmla="*/ 0 60000 65536"/>
              <a:gd name="T9" fmla="*/ 0 60000 65536"/>
              <a:gd name="T10" fmla="*/ 0 60000 65536"/>
              <a:gd name="T11" fmla="*/ 0 60000 65536"/>
              <a:gd name="T12" fmla="*/ 0 w 1692"/>
              <a:gd name="T13" fmla="*/ 0 h 85"/>
              <a:gd name="T14" fmla="*/ 1692 w 1692"/>
              <a:gd name="T15" fmla="*/ 85 h 85"/>
            </a:gdLst>
            <a:ahLst/>
            <a:cxnLst>
              <a:cxn ang="T8">
                <a:pos x="T0" y="T1"/>
              </a:cxn>
              <a:cxn ang="T9">
                <a:pos x="T2" y="T3"/>
              </a:cxn>
              <a:cxn ang="T10">
                <a:pos x="T4" y="T5"/>
              </a:cxn>
              <a:cxn ang="T11">
                <a:pos x="T6" y="T7"/>
              </a:cxn>
            </a:cxnLst>
            <a:rect l="T12" t="T13" r="T14" b="T15"/>
            <a:pathLst>
              <a:path w="1692" h="85">
                <a:moveTo>
                  <a:pt x="1692" y="9"/>
                </a:moveTo>
                <a:lnTo>
                  <a:pt x="288" y="0"/>
                </a:lnTo>
                <a:lnTo>
                  <a:pt x="384" y="84"/>
                </a:lnTo>
                <a:lnTo>
                  <a:pt x="0" y="8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5817" name="Rectangle 74">
            <a:extLst>
              <a:ext uri="{FF2B5EF4-FFF2-40B4-BE49-F238E27FC236}">
                <a16:creationId xmlns:a16="http://schemas.microsoft.com/office/drawing/2014/main" id="{C69AB5C5-A1C2-8049-B1E0-889940C001BA}"/>
              </a:ext>
            </a:extLst>
          </p:cNvPr>
          <p:cNvSpPr>
            <a:spLocks noChangeArrowheads="1"/>
          </p:cNvSpPr>
          <p:nvPr/>
        </p:nvSpPr>
        <p:spPr bwMode="gray">
          <a:xfrm>
            <a:off x="4578350" y="1973263"/>
            <a:ext cx="2025650" cy="10922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18" name="Rectangle 75">
            <a:extLst>
              <a:ext uri="{FF2B5EF4-FFF2-40B4-BE49-F238E27FC236}">
                <a16:creationId xmlns:a16="http://schemas.microsoft.com/office/drawing/2014/main" id="{0794C641-B7BD-244C-97B4-E8315F0ECFD3}"/>
              </a:ext>
            </a:extLst>
          </p:cNvPr>
          <p:cNvSpPr>
            <a:spLocks noChangeArrowheads="1"/>
          </p:cNvSpPr>
          <p:nvPr/>
        </p:nvSpPr>
        <p:spPr bwMode="gray">
          <a:xfrm>
            <a:off x="4754563" y="2154238"/>
            <a:ext cx="16779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Produksjonskontroll</a:t>
            </a:r>
          </a:p>
        </p:txBody>
      </p:sp>
      <p:sp>
        <p:nvSpPr>
          <p:cNvPr id="75819" name="Line 76">
            <a:extLst>
              <a:ext uri="{FF2B5EF4-FFF2-40B4-BE49-F238E27FC236}">
                <a16:creationId xmlns:a16="http://schemas.microsoft.com/office/drawing/2014/main" id="{C2A458E5-9E76-B44B-760F-B9DEC7F5183A}"/>
              </a:ext>
            </a:extLst>
          </p:cNvPr>
          <p:cNvSpPr>
            <a:spLocks noChangeShapeType="1"/>
          </p:cNvSpPr>
          <p:nvPr/>
        </p:nvSpPr>
        <p:spPr bwMode="gray">
          <a:xfrm>
            <a:off x="4578350" y="2522538"/>
            <a:ext cx="202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nb-NO"/>
          </a:p>
        </p:txBody>
      </p:sp>
      <p:sp>
        <p:nvSpPr>
          <p:cNvPr id="75820" name="Rectangle 77">
            <a:extLst>
              <a:ext uri="{FF2B5EF4-FFF2-40B4-BE49-F238E27FC236}">
                <a16:creationId xmlns:a16="http://schemas.microsoft.com/office/drawing/2014/main" id="{3805641D-AE7A-33C8-4A88-50CA3A108F0F}"/>
              </a:ext>
            </a:extLst>
          </p:cNvPr>
          <p:cNvSpPr>
            <a:spLocks noChangeArrowheads="1"/>
          </p:cNvSpPr>
          <p:nvPr/>
        </p:nvSpPr>
        <p:spPr bwMode="gray">
          <a:xfrm>
            <a:off x="2754313" y="1973263"/>
            <a:ext cx="1546225"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21" name="Rectangle 78">
            <a:extLst>
              <a:ext uri="{FF2B5EF4-FFF2-40B4-BE49-F238E27FC236}">
                <a16:creationId xmlns:a16="http://schemas.microsoft.com/office/drawing/2014/main" id="{DED9F0CA-75E0-8BCD-8784-F7C2F8E7F096}"/>
              </a:ext>
            </a:extLst>
          </p:cNvPr>
          <p:cNvSpPr>
            <a:spLocks noChangeArrowheads="1"/>
          </p:cNvSpPr>
          <p:nvPr/>
        </p:nvSpPr>
        <p:spPr bwMode="gray">
          <a:xfrm>
            <a:off x="2690813" y="2022475"/>
            <a:ext cx="16779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100"/>
              <a:t>6-ukers </a:t>
            </a:r>
            <a:br>
              <a:rPr lang="en-GB" altLang="nb-NO" sz="1100"/>
            </a:br>
            <a:r>
              <a:rPr lang="en-GB" altLang="nb-NO" sz="1100"/>
              <a:t>varsel</a:t>
            </a:r>
          </a:p>
        </p:txBody>
      </p:sp>
      <p:sp>
        <p:nvSpPr>
          <p:cNvPr id="75822" name="Rectangle 79">
            <a:extLst>
              <a:ext uri="{FF2B5EF4-FFF2-40B4-BE49-F238E27FC236}">
                <a16:creationId xmlns:a16="http://schemas.microsoft.com/office/drawing/2014/main" id="{71104C0D-5711-C3D7-07C3-70E17AFBB8E5}"/>
              </a:ext>
            </a:extLst>
          </p:cNvPr>
          <p:cNvSpPr>
            <a:spLocks noChangeArrowheads="1"/>
          </p:cNvSpPr>
          <p:nvPr/>
        </p:nvSpPr>
        <p:spPr bwMode="gray">
          <a:xfrm>
            <a:off x="2327275" y="2643188"/>
            <a:ext cx="1063625" cy="473075"/>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23" name="Rectangle 80">
            <a:extLst>
              <a:ext uri="{FF2B5EF4-FFF2-40B4-BE49-F238E27FC236}">
                <a16:creationId xmlns:a16="http://schemas.microsoft.com/office/drawing/2014/main" id="{1E77B121-FD05-A573-1E28-B9EEBF8F5133}"/>
              </a:ext>
            </a:extLst>
          </p:cNvPr>
          <p:cNvSpPr>
            <a:spLocks noChangeArrowheads="1"/>
          </p:cNvSpPr>
          <p:nvPr/>
        </p:nvSpPr>
        <p:spPr bwMode="gray">
          <a:xfrm>
            <a:off x="2427288" y="2786063"/>
            <a:ext cx="8651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 ordre</a:t>
            </a:r>
          </a:p>
        </p:txBody>
      </p:sp>
      <p:sp>
        <p:nvSpPr>
          <p:cNvPr id="75824" name="Freeform 81">
            <a:extLst>
              <a:ext uri="{FF2B5EF4-FFF2-40B4-BE49-F238E27FC236}">
                <a16:creationId xmlns:a16="http://schemas.microsoft.com/office/drawing/2014/main" id="{5FDD3735-D030-86D4-FCE8-81233211CE36}"/>
              </a:ext>
            </a:extLst>
          </p:cNvPr>
          <p:cNvSpPr>
            <a:spLocks/>
          </p:cNvSpPr>
          <p:nvPr/>
        </p:nvSpPr>
        <p:spPr bwMode="gray">
          <a:xfrm flipV="1">
            <a:off x="6589713" y="2511425"/>
            <a:ext cx="4619625" cy="296863"/>
          </a:xfrm>
          <a:custGeom>
            <a:avLst/>
            <a:gdLst>
              <a:gd name="T0" fmla="*/ 2147483647 w 912"/>
              <a:gd name="T1" fmla="*/ 2147483647 h 70"/>
              <a:gd name="T2" fmla="*/ 2147483647 w 912"/>
              <a:gd name="T3" fmla="*/ 2147483647 h 70"/>
              <a:gd name="T4" fmla="*/ 2147483647 w 912"/>
              <a:gd name="T5" fmla="*/ 0 h 70"/>
              <a:gd name="T6" fmla="*/ 0 w 912"/>
              <a:gd name="T7" fmla="*/ 0 h 70"/>
              <a:gd name="T8" fmla="*/ 0 60000 65536"/>
              <a:gd name="T9" fmla="*/ 0 60000 65536"/>
              <a:gd name="T10" fmla="*/ 0 60000 65536"/>
              <a:gd name="T11" fmla="*/ 0 60000 65536"/>
              <a:gd name="T12" fmla="*/ 0 w 912"/>
              <a:gd name="T13" fmla="*/ 0 h 70"/>
              <a:gd name="T14" fmla="*/ 912 w 912"/>
              <a:gd name="T15" fmla="*/ 70 h 70"/>
            </a:gdLst>
            <a:ahLst/>
            <a:cxnLst>
              <a:cxn ang="T8">
                <a:pos x="T0" y="T1"/>
              </a:cxn>
              <a:cxn ang="T9">
                <a:pos x="T2" y="T3"/>
              </a:cxn>
              <a:cxn ang="T10">
                <a:pos x="T4" y="T5"/>
              </a:cxn>
              <a:cxn ang="T11">
                <a:pos x="T6" y="T7"/>
              </a:cxn>
            </a:cxnLst>
            <a:rect l="T12" t="T13" r="T14" b="T15"/>
            <a:pathLst>
              <a:path w="912" h="70">
                <a:moveTo>
                  <a:pt x="912" y="60"/>
                </a:moveTo>
                <a:lnTo>
                  <a:pt x="563" y="70"/>
                </a:lnTo>
                <a:lnTo>
                  <a:pt x="636" y="0"/>
                </a:lnTo>
                <a:lnTo>
                  <a:pt x="0"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5825" name="Freeform 82">
            <a:extLst>
              <a:ext uri="{FF2B5EF4-FFF2-40B4-BE49-F238E27FC236}">
                <a16:creationId xmlns:a16="http://schemas.microsoft.com/office/drawing/2014/main" id="{2E847F54-7CD1-F23D-8FAF-4AA5973A5FF6}"/>
              </a:ext>
            </a:extLst>
          </p:cNvPr>
          <p:cNvSpPr>
            <a:spLocks/>
          </p:cNvSpPr>
          <p:nvPr/>
        </p:nvSpPr>
        <p:spPr bwMode="gray">
          <a:xfrm>
            <a:off x="6589713" y="2212975"/>
            <a:ext cx="4622800" cy="138113"/>
          </a:xfrm>
          <a:custGeom>
            <a:avLst/>
            <a:gdLst>
              <a:gd name="T0" fmla="*/ 2147483647 w 1692"/>
              <a:gd name="T1" fmla="*/ 2147483647 h 85"/>
              <a:gd name="T2" fmla="*/ 2147483647 w 1692"/>
              <a:gd name="T3" fmla="*/ 0 h 85"/>
              <a:gd name="T4" fmla="*/ 2147483647 w 1692"/>
              <a:gd name="T5" fmla="*/ 2147483647 h 85"/>
              <a:gd name="T6" fmla="*/ 0 w 1692"/>
              <a:gd name="T7" fmla="*/ 2147483647 h 85"/>
              <a:gd name="T8" fmla="*/ 0 60000 65536"/>
              <a:gd name="T9" fmla="*/ 0 60000 65536"/>
              <a:gd name="T10" fmla="*/ 0 60000 65536"/>
              <a:gd name="T11" fmla="*/ 0 60000 65536"/>
              <a:gd name="T12" fmla="*/ 0 w 1692"/>
              <a:gd name="T13" fmla="*/ 0 h 85"/>
              <a:gd name="T14" fmla="*/ 1692 w 1692"/>
              <a:gd name="T15" fmla="*/ 85 h 85"/>
            </a:gdLst>
            <a:ahLst/>
            <a:cxnLst>
              <a:cxn ang="T8">
                <a:pos x="T0" y="T1"/>
              </a:cxn>
              <a:cxn ang="T9">
                <a:pos x="T2" y="T3"/>
              </a:cxn>
              <a:cxn ang="T10">
                <a:pos x="T4" y="T5"/>
              </a:cxn>
              <a:cxn ang="T11">
                <a:pos x="T6" y="T7"/>
              </a:cxn>
            </a:cxnLst>
            <a:rect l="T12" t="T13" r="T14" b="T15"/>
            <a:pathLst>
              <a:path w="1692" h="85">
                <a:moveTo>
                  <a:pt x="1692" y="9"/>
                </a:moveTo>
                <a:lnTo>
                  <a:pt x="288" y="0"/>
                </a:lnTo>
                <a:lnTo>
                  <a:pt x="384" y="84"/>
                </a:lnTo>
                <a:lnTo>
                  <a:pt x="0" y="8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5826" name="Rectangle 83">
            <a:extLst>
              <a:ext uri="{FF2B5EF4-FFF2-40B4-BE49-F238E27FC236}">
                <a16:creationId xmlns:a16="http://schemas.microsoft.com/office/drawing/2014/main" id="{95E46122-0821-4912-0FBA-4F57AAA81DF8}"/>
              </a:ext>
            </a:extLst>
          </p:cNvPr>
          <p:cNvSpPr>
            <a:spLocks noChangeArrowheads="1"/>
          </p:cNvSpPr>
          <p:nvPr/>
        </p:nvSpPr>
        <p:spPr bwMode="gray">
          <a:xfrm>
            <a:off x="7848600" y="1951038"/>
            <a:ext cx="1547813" cy="471487"/>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27" name="Rectangle 84">
            <a:extLst>
              <a:ext uri="{FF2B5EF4-FFF2-40B4-BE49-F238E27FC236}">
                <a16:creationId xmlns:a16="http://schemas.microsoft.com/office/drawing/2014/main" id="{D4334F41-1010-E52C-86A9-5F5046DA0C05}"/>
              </a:ext>
            </a:extLst>
          </p:cNvPr>
          <p:cNvSpPr>
            <a:spLocks noChangeArrowheads="1"/>
          </p:cNvSpPr>
          <p:nvPr/>
        </p:nvSpPr>
        <p:spPr bwMode="gray">
          <a:xfrm>
            <a:off x="7785100" y="1998663"/>
            <a:ext cx="1679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100"/>
              <a:t>90-/60-/30-dagers </a:t>
            </a:r>
          </a:p>
          <a:p>
            <a:pPr eaLnBrk="1" hangingPunct="1">
              <a:spcBef>
                <a:spcPct val="20000"/>
              </a:spcBef>
              <a:buClr>
                <a:schemeClr val="accent2"/>
              </a:buClr>
            </a:pPr>
            <a:r>
              <a:rPr lang="en-GB" altLang="nb-NO" sz="1100"/>
              <a:t>varsel</a:t>
            </a:r>
          </a:p>
        </p:txBody>
      </p:sp>
      <p:sp>
        <p:nvSpPr>
          <p:cNvPr id="75828" name="Rectangle 85">
            <a:extLst>
              <a:ext uri="{FF2B5EF4-FFF2-40B4-BE49-F238E27FC236}">
                <a16:creationId xmlns:a16="http://schemas.microsoft.com/office/drawing/2014/main" id="{8E9DF4AA-41BF-91AD-2184-A04778FEAE7F}"/>
              </a:ext>
            </a:extLst>
          </p:cNvPr>
          <p:cNvSpPr>
            <a:spLocks noChangeArrowheads="1"/>
          </p:cNvSpPr>
          <p:nvPr/>
        </p:nvSpPr>
        <p:spPr bwMode="gray">
          <a:xfrm>
            <a:off x="7545388" y="2668588"/>
            <a:ext cx="1163637"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29" name="Rectangle 86">
            <a:extLst>
              <a:ext uri="{FF2B5EF4-FFF2-40B4-BE49-F238E27FC236}">
                <a16:creationId xmlns:a16="http://schemas.microsoft.com/office/drawing/2014/main" id="{FF3C816E-279F-7C6C-3C9E-716DFEAAD83A}"/>
              </a:ext>
            </a:extLst>
          </p:cNvPr>
          <p:cNvSpPr>
            <a:spLocks noChangeArrowheads="1"/>
          </p:cNvSpPr>
          <p:nvPr/>
        </p:nvSpPr>
        <p:spPr bwMode="gray">
          <a:xfrm>
            <a:off x="7635875" y="2808288"/>
            <a:ext cx="946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Daglige ordre</a:t>
            </a:r>
          </a:p>
        </p:txBody>
      </p:sp>
      <p:sp>
        <p:nvSpPr>
          <p:cNvPr id="114742" name="Rectangle 96">
            <a:extLst>
              <a:ext uri="{FF2B5EF4-FFF2-40B4-BE49-F238E27FC236}">
                <a16:creationId xmlns:a16="http://schemas.microsoft.com/office/drawing/2014/main" id="{3BE4ED49-9694-645F-D560-F2A93EF464FA}"/>
              </a:ext>
            </a:extLst>
          </p:cNvPr>
          <p:cNvSpPr>
            <a:spLocks noGrp="1" noChangeArrowheads="1"/>
          </p:cNvSpPr>
          <p:nvPr>
            <p:ph type="title"/>
            <p:custDataLst>
              <p:tags r:id="rId1"/>
            </p:custDataLst>
          </p:nvPr>
        </p:nvSpPr>
        <p:spPr bwMode="gray">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en-GB" altLang="nb-NO" sz="4300">
                <a:latin typeface="Garamond" panose="02020404030301010803" pitchFamily="18" charset="0"/>
                <a:ea typeface="ＭＳ Ｐゴシック" panose="020B0600070205080204" pitchFamily="34" charset="-128"/>
              </a:rPr>
              <a:t>En punkt for planlegging, utjevning og “pitch” </a:t>
            </a:r>
          </a:p>
        </p:txBody>
      </p:sp>
      <p:grpSp>
        <p:nvGrpSpPr>
          <p:cNvPr id="75831" name="Group 97">
            <a:extLst>
              <a:ext uri="{FF2B5EF4-FFF2-40B4-BE49-F238E27FC236}">
                <a16:creationId xmlns:a16="http://schemas.microsoft.com/office/drawing/2014/main" id="{9DC0B328-364D-55F9-6805-26276C4B62A7}"/>
              </a:ext>
            </a:extLst>
          </p:cNvPr>
          <p:cNvGrpSpPr>
            <a:grpSpLocks noChangeAspect="1"/>
          </p:cNvGrpSpPr>
          <p:nvPr/>
        </p:nvGrpSpPr>
        <p:grpSpPr bwMode="auto">
          <a:xfrm>
            <a:off x="2652713" y="5480050"/>
            <a:ext cx="896937" cy="688975"/>
            <a:chOff x="2600" y="939"/>
            <a:chExt cx="486" cy="374"/>
          </a:xfrm>
        </p:grpSpPr>
        <p:sp>
          <p:nvSpPr>
            <p:cNvPr id="75948" name="Rectangle 98">
              <a:extLst>
                <a:ext uri="{FF2B5EF4-FFF2-40B4-BE49-F238E27FC236}">
                  <a16:creationId xmlns:a16="http://schemas.microsoft.com/office/drawing/2014/main" id="{83011191-6845-0470-0BB7-485A5A83A612}"/>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49" name="Rectangle 99">
              <a:extLst>
                <a:ext uri="{FF2B5EF4-FFF2-40B4-BE49-F238E27FC236}">
                  <a16:creationId xmlns:a16="http://schemas.microsoft.com/office/drawing/2014/main" id="{551D1503-DCB0-1ABC-A2A0-108E5F4DBA7F}"/>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50" name="Rectangle 100">
              <a:extLst>
                <a:ext uri="{FF2B5EF4-FFF2-40B4-BE49-F238E27FC236}">
                  <a16:creationId xmlns:a16="http://schemas.microsoft.com/office/drawing/2014/main" id="{DF6E7632-FE1F-906F-08F4-5524E8D53D4C}"/>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Stamping</a:t>
              </a:r>
            </a:p>
          </p:txBody>
        </p:sp>
      </p:grpSp>
      <p:grpSp>
        <p:nvGrpSpPr>
          <p:cNvPr id="75832" name="Group 101">
            <a:extLst>
              <a:ext uri="{FF2B5EF4-FFF2-40B4-BE49-F238E27FC236}">
                <a16:creationId xmlns:a16="http://schemas.microsoft.com/office/drawing/2014/main" id="{D8B3A6F4-312C-D717-8896-607D7B619551}"/>
              </a:ext>
            </a:extLst>
          </p:cNvPr>
          <p:cNvGrpSpPr>
            <a:grpSpLocks/>
          </p:cNvGrpSpPr>
          <p:nvPr/>
        </p:nvGrpSpPr>
        <p:grpSpPr bwMode="auto">
          <a:xfrm>
            <a:off x="11220450" y="2011363"/>
            <a:ext cx="869950" cy="725487"/>
            <a:chOff x="3251" y="859"/>
            <a:chExt cx="385" cy="321"/>
          </a:xfrm>
        </p:grpSpPr>
        <p:sp>
          <p:nvSpPr>
            <p:cNvPr id="75946" name="Freeform 102">
              <a:extLst>
                <a:ext uri="{FF2B5EF4-FFF2-40B4-BE49-F238E27FC236}">
                  <a16:creationId xmlns:a16="http://schemas.microsoft.com/office/drawing/2014/main" id="{264C624C-452A-209F-EF50-318DD31A53D2}"/>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47" name="Rectangle 103">
              <a:extLst>
                <a:ext uri="{FF2B5EF4-FFF2-40B4-BE49-F238E27FC236}">
                  <a16:creationId xmlns:a16="http://schemas.microsoft.com/office/drawing/2014/main" id="{BEF12CC0-CEED-789E-CDD9-B4B7D96145FF}"/>
                </a:ext>
              </a:extLst>
            </p:cNvPr>
            <p:cNvSpPr>
              <a:spLocks noChangeAspect="1" noChangeArrowheads="1"/>
            </p:cNvSpPr>
            <p:nvPr/>
          </p:nvSpPr>
          <p:spPr bwMode="auto">
            <a:xfrm>
              <a:off x="3325" y="981"/>
              <a:ext cx="15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t>Kunde</a:t>
              </a:r>
            </a:p>
          </p:txBody>
        </p:sp>
      </p:grpSp>
      <p:grpSp>
        <p:nvGrpSpPr>
          <p:cNvPr id="75833" name="Group 104">
            <a:extLst>
              <a:ext uri="{FF2B5EF4-FFF2-40B4-BE49-F238E27FC236}">
                <a16:creationId xmlns:a16="http://schemas.microsoft.com/office/drawing/2014/main" id="{6A982118-CCBD-FA90-1CA0-6EF83D2152EA}"/>
              </a:ext>
            </a:extLst>
          </p:cNvPr>
          <p:cNvGrpSpPr>
            <a:grpSpLocks noChangeAspect="1"/>
          </p:cNvGrpSpPr>
          <p:nvPr/>
        </p:nvGrpSpPr>
        <p:grpSpPr bwMode="auto">
          <a:xfrm>
            <a:off x="8880475" y="5359400"/>
            <a:ext cx="307975" cy="687388"/>
            <a:chOff x="4429" y="1747"/>
            <a:chExt cx="156" cy="349"/>
          </a:xfrm>
        </p:grpSpPr>
        <p:sp>
          <p:nvSpPr>
            <p:cNvPr id="75940" name="Line 105">
              <a:extLst>
                <a:ext uri="{FF2B5EF4-FFF2-40B4-BE49-F238E27FC236}">
                  <a16:creationId xmlns:a16="http://schemas.microsoft.com/office/drawing/2014/main" id="{CDB5DE6F-26FA-92FF-CF51-A39C65A35B28}"/>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41" name="Line 106">
              <a:extLst>
                <a:ext uri="{FF2B5EF4-FFF2-40B4-BE49-F238E27FC236}">
                  <a16:creationId xmlns:a16="http://schemas.microsoft.com/office/drawing/2014/main" id="{1113C6BC-13FF-E76B-DC45-640D67A2CC93}"/>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42" name="Line 107">
              <a:extLst>
                <a:ext uri="{FF2B5EF4-FFF2-40B4-BE49-F238E27FC236}">
                  <a16:creationId xmlns:a16="http://schemas.microsoft.com/office/drawing/2014/main" id="{0ABE7260-19E3-A781-A8DC-A1DE2A7B4A40}"/>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43" name="Line 108">
              <a:extLst>
                <a:ext uri="{FF2B5EF4-FFF2-40B4-BE49-F238E27FC236}">
                  <a16:creationId xmlns:a16="http://schemas.microsoft.com/office/drawing/2014/main" id="{781F63A5-4B2D-66EE-BFF1-E7A87DA46652}"/>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44" name="Line 109">
              <a:extLst>
                <a:ext uri="{FF2B5EF4-FFF2-40B4-BE49-F238E27FC236}">
                  <a16:creationId xmlns:a16="http://schemas.microsoft.com/office/drawing/2014/main" id="{3F803795-7418-7628-0E05-9FF02CED533B}"/>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45" name="Line 110">
              <a:extLst>
                <a:ext uri="{FF2B5EF4-FFF2-40B4-BE49-F238E27FC236}">
                  <a16:creationId xmlns:a16="http://schemas.microsoft.com/office/drawing/2014/main" id="{EF787905-638E-39B1-0331-641FFB89D18C}"/>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75834" name="Group 111">
            <a:extLst>
              <a:ext uri="{FF2B5EF4-FFF2-40B4-BE49-F238E27FC236}">
                <a16:creationId xmlns:a16="http://schemas.microsoft.com/office/drawing/2014/main" id="{A644DA5B-24B9-D89C-03EA-A0FD2A41DC23}"/>
              </a:ext>
            </a:extLst>
          </p:cNvPr>
          <p:cNvGrpSpPr>
            <a:grpSpLocks/>
          </p:cNvGrpSpPr>
          <p:nvPr/>
        </p:nvGrpSpPr>
        <p:grpSpPr bwMode="auto">
          <a:xfrm>
            <a:off x="11107738" y="2859088"/>
            <a:ext cx="1111250" cy="904875"/>
            <a:chOff x="5054" y="1359"/>
            <a:chExt cx="492" cy="401"/>
          </a:xfrm>
        </p:grpSpPr>
        <p:sp>
          <p:nvSpPr>
            <p:cNvPr id="75933" name="Rectangle 112">
              <a:extLst>
                <a:ext uri="{FF2B5EF4-FFF2-40B4-BE49-F238E27FC236}">
                  <a16:creationId xmlns:a16="http://schemas.microsoft.com/office/drawing/2014/main" id="{80C8A399-AFD6-70A2-6351-CA32B10DB03D}"/>
                </a:ext>
              </a:extLst>
            </p:cNvPr>
            <p:cNvSpPr>
              <a:spLocks noChangeArrowheads="1"/>
            </p:cNvSpPr>
            <p:nvPr/>
          </p:nvSpPr>
          <p:spPr bwMode="auto">
            <a:xfrm>
              <a:off x="5054" y="142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Box = 20 del</a:t>
              </a:r>
            </a:p>
          </p:txBody>
        </p:sp>
        <p:sp>
          <p:nvSpPr>
            <p:cNvPr id="75934" name="Rectangle 113">
              <a:extLst>
                <a:ext uri="{FF2B5EF4-FFF2-40B4-BE49-F238E27FC236}">
                  <a16:creationId xmlns:a16="http://schemas.microsoft.com/office/drawing/2014/main" id="{C762D6A3-6729-DB90-5C87-85752589680D}"/>
                </a:ext>
              </a:extLst>
            </p:cNvPr>
            <p:cNvSpPr>
              <a:spLocks noChangeArrowheads="1"/>
            </p:cNvSpPr>
            <p:nvPr/>
          </p:nvSpPr>
          <p:spPr bwMode="auto">
            <a:xfrm>
              <a:off x="5054" y="149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2 skift</a:t>
              </a:r>
            </a:p>
          </p:txBody>
        </p:sp>
        <p:sp>
          <p:nvSpPr>
            <p:cNvPr id="75935" name="Rectangle 114">
              <a:extLst>
                <a:ext uri="{FF2B5EF4-FFF2-40B4-BE49-F238E27FC236}">
                  <a16:creationId xmlns:a16="http://schemas.microsoft.com/office/drawing/2014/main" id="{F7FC2B4B-B83D-EFD0-D1CC-F277CCB89E88}"/>
                </a:ext>
              </a:extLst>
            </p:cNvPr>
            <p:cNvSpPr>
              <a:spLocks noChangeArrowheads="1"/>
            </p:cNvSpPr>
            <p:nvPr/>
          </p:nvSpPr>
          <p:spPr bwMode="auto">
            <a:xfrm>
              <a:off x="5054" y="156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36" name="Rectangle 115">
              <a:extLst>
                <a:ext uri="{FF2B5EF4-FFF2-40B4-BE49-F238E27FC236}">
                  <a16:creationId xmlns:a16="http://schemas.microsoft.com/office/drawing/2014/main" id="{20ADF379-FDE9-19F2-8638-7FA706387F5F}"/>
                </a:ext>
              </a:extLst>
            </p:cNvPr>
            <p:cNvSpPr>
              <a:spLocks noChangeArrowheads="1"/>
            </p:cNvSpPr>
            <p:nvPr/>
          </p:nvSpPr>
          <p:spPr bwMode="auto">
            <a:xfrm>
              <a:off x="5054" y="163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37" name="Line 116">
              <a:extLst>
                <a:ext uri="{FF2B5EF4-FFF2-40B4-BE49-F238E27FC236}">
                  <a16:creationId xmlns:a16="http://schemas.microsoft.com/office/drawing/2014/main" id="{FC8C78FA-C8C9-545D-8193-8CAE8F492A27}"/>
                </a:ext>
              </a:extLst>
            </p:cNvPr>
            <p:cNvSpPr>
              <a:spLocks noChangeShapeType="1"/>
            </p:cNvSpPr>
            <p:nvPr/>
          </p:nvSpPr>
          <p:spPr bwMode="auto">
            <a:xfrm>
              <a:off x="5054"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38" name="Line 117">
              <a:extLst>
                <a:ext uri="{FF2B5EF4-FFF2-40B4-BE49-F238E27FC236}">
                  <a16:creationId xmlns:a16="http://schemas.microsoft.com/office/drawing/2014/main" id="{1B9CD04F-4A90-CDA3-0FBD-A04D8F1D725F}"/>
                </a:ext>
              </a:extLst>
            </p:cNvPr>
            <p:cNvSpPr>
              <a:spLocks noChangeShapeType="1"/>
            </p:cNvSpPr>
            <p:nvPr/>
          </p:nvSpPr>
          <p:spPr bwMode="auto">
            <a:xfrm>
              <a:off x="5545"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39" name="Rectangle 118">
              <a:extLst>
                <a:ext uri="{FF2B5EF4-FFF2-40B4-BE49-F238E27FC236}">
                  <a16:creationId xmlns:a16="http://schemas.microsoft.com/office/drawing/2014/main" id="{76B54338-31CC-056F-0543-11B11EF8DE84}"/>
                </a:ext>
              </a:extLst>
            </p:cNvPr>
            <p:cNvSpPr>
              <a:spLocks noChangeArrowheads="1"/>
            </p:cNvSpPr>
            <p:nvPr/>
          </p:nvSpPr>
          <p:spPr bwMode="auto">
            <a:xfrm>
              <a:off x="5054" y="1359"/>
              <a:ext cx="492"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18,400 pcs/mnd</a:t>
              </a:r>
            </a:p>
          </p:txBody>
        </p:sp>
      </p:grpSp>
      <p:grpSp>
        <p:nvGrpSpPr>
          <p:cNvPr id="75835" name="Group 119">
            <a:extLst>
              <a:ext uri="{FF2B5EF4-FFF2-40B4-BE49-F238E27FC236}">
                <a16:creationId xmlns:a16="http://schemas.microsoft.com/office/drawing/2014/main" id="{A3563AB3-AAC3-D91C-D652-0F0050A361F8}"/>
              </a:ext>
            </a:extLst>
          </p:cNvPr>
          <p:cNvGrpSpPr>
            <a:grpSpLocks/>
          </p:cNvGrpSpPr>
          <p:nvPr/>
        </p:nvGrpSpPr>
        <p:grpSpPr bwMode="auto">
          <a:xfrm>
            <a:off x="623888" y="2074863"/>
            <a:ext cx="868362" cy="725487"/>
            <a:chOff x="3251" y="859"/>
            <a:chExt cx="385" cy="321"/>
          </a:xfrm>
        </p:grpSpPr>
        <p:sp>
          <p:nvSpPr>
            <p:cNvPr id="75931" name="Freeform 120">
              <a:extLst>
                <a:ext uri="{FF2B5EF4-FFF2-40B4-BE49-F238E27FC236}">
                  <a16:creationId xmlns:a16="http://schemas.microsoft.com/office/drawing/2014/main" id="{43E68EFD-6C65-A06F-61C6-99AE8F23E2FB}"/>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32" name="Rectangle 121">
              <a:extLst>
                <a:ext uri="{FF2B5EF4-FFF2-40B4-BE49-F238E27FC236}">
                  <a16:creationId xmlns:a16="http://schemas.microsoft.com/office/drawing/2014/main" id="{41EE1948-0F1E-0813-2F70-19720D2134E7}"/>
                </a:ext>
              </a:extLst>
            </p:cNvPr>
            <p:cNvSpPr>
              <a:spLocks noChangeAspect="1" noChangeArrowheads="1"/>
            </p:cNvSpPr>
            <p:nvPr/>
          </p:nvSpPr>
          <p:spPr bwMode="auto">
            <a:xfrm>
              <a:off x="3287" y="948"/>
              <a:ext cx="28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t>Leverandør</a:t>
              </a:r>
            </a:p>
          </p:txBody>
        </p:sp>
      </p:grpSp>
      <p:sp>
        <p:nvSpPr>
          <p:cNvPr id="75836" name="Freeform 122">
            <a:extLst>
              <a:ext uri="{FF2B5EF4-FFF2-40B4-BE49-F238E27FC236}">
                <a16:creationId xmlns:a16="http://schemas.microsoft.com/office/drawing/2014/main" id="{4372DB42-D48A-242C-F208-A53ABED980A2}"/>
              </a:ext>
            </a:extLst>
          </p:cNvPr>
          <p:cNvSpPr>
            <a:spLocks/>
          </p:cNvSpPr>
          <p:nvPr/>
        </p:nvSpPr>
        <p:spPr bwMode="auto">
          <a:xfrm rot="-3867400">
            <a:off x="10387012" y="4589463"/>
            <a:ext cx="2047875" cy="15240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75837" name="Group 123">
            <a:extLst>
              <a:ext uri="{FF2B5EF4-FFF2-40B4-BE49-F238E27FC236}">
                <a16:creationId xmlns:a16="http://schemas.microsoft.com/office/drawing/2014/main" id="{F1095BE1-6027-EDFE-BEA9-7D93A300CA21}"/>
              </a:ext>
            </a:extLst>
          </p:cNvPr>
          <p:cNvGrpSpPr>
            <a:grpSpLocks/>
          </p:cNvGrpSpPr>
          <p:nvPr/>
        </p:nvGrpSpPr>
        <p:grpSpPr bwMode="auto">
          <a:xfrm>
            <a:off x="11161713" y="4379913"/>
            <a:ext cx="1023937" cy="614362"/>
            <a:chOff x="5004" y="937"/>
            <a:chExt cx="453" cy="272"/>
          </a:xfrm>
        </p:grpSpPr>
        <p:sp>
          <p:nvSpPr>
            <p:cNvPr id="75923" name="Freeform 124">
              <a:extLst>
                <a:ext uri="{FF2B5EF4-FFF2-40B4-BE49-F238E27FC236}">
                  <a16:creationId xmlns:a16="http://schemas.microsoft.com/office/drawing/2014/main" id="{F0BB56AF-3FA3-1414-2DB0-61D31A6F371A}"/>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75924" name="Freeform 125">
              <a:extLst>
                <a:ext uri="{FF2B5EF4-FFF2-40B4-BE49-F238E27FC236}">
                  <a16:creationId xmlns:a16="http://schemas.microsoft.com/office/drawing/2014/main" id="{3B79C4AB-E9DB-CC8A-1D49-FA6F4F1DA72C}"/>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25" name="Rectangle 126">
              <a:extLst>
                <a:ext uri="{FF2B5EF4-FFF2-40B4-BE49-F238E27FC236}">
                  <a16:creationId xmlns:a16="http://schemas.microsoft.com/office/drawing/2014/main" id="{8F9ABBAB-6C88-53B8-D35C-8D90BC96EC65}"/>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26" name="Rectangle 127">
              <a:extLst>
                <a:ext uri="{FF2B5EF4-FFF2-40B4-BE49-F238E27FC236}">
                  <a16:creationId xmlns:a16="http://schemas.microsoft.com/office/drawing/2014/main" id="{5A063B04-1DDA-1C4F-0CB4-B2CC300C3C79}"/>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27" name="Freeform 128">
              <a:extLst>
                <a:ext uri="{FF2B5EF4-FFF2-40B4-BE49-F238E27FC236}">
                  <a16:creationId xmlns:a16="http://schemas.microsoft.com/office/drawing/2014/main" id="{2C8F0BB7-FE91-773A-BBBB-303582390FB7}"/>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75928" name="Freeform 129">
              <a:extLst>
                <a:ext uri="{FF2B5EF4-FFF2-40B4-BE49-F238E27FC236}">
                  <a16:creationId xmlns:a16="http://schemas.microsoft.com/office/drawing/2014/main" id="{67890B62-ADA4-6033-30D5-59727BA01F7E}"/>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29" name="Freeform 130">
              <a:extLst>
                <a:ext uri="{FF2B5EF4-FFF2-40B4-BE49-F238E27FC236}">
                  <a16:creationId xmlns:a16="http://schemas.microsoft.com/office/drawing/2014/main" id="{26B08739-7C4C-4879-F129-CE25B766FE4E}"/>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75930" name="Freeform 131">
              <a:extLst>
                <a:ext uri="{FF2B5EF4-FFF2-40B4-BE49-F238E27FC236}">
                  <a16:creationId xmlns:a16="http://schemas.microsoft.com/office/drawing/2014/main" id="{972CB8E7-A6A6-49A6-A299-5BDB05D10D92}"/>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75838" name="Text Box 132">
            <a:extLst>
              <a:ext uri="{FF2B5EF4-FFF2-40B4-BE49-F238E27FC236}">
                <a16:creationId xmlns:a16="http://schemas.microsoft.com/office/drawing/2014/main" id="{733C6C24-CE22-F824-F90D-6F1F63C73333}"/>
              </a:ext>
            </a:extLst>
          </p:cNvPr>
          <p:cNvSpPr txBox="1">
            <a:spLocks noChangeArrowheads="1"/>
          </p:cNvSpPr>
          <p:nvPr/>
        </p:nvSpPr>
        <p:spPr bwMode="auto">
          <a:xfrm>
            <a:off x="11144250" y="4487863"/>
            <a:ext cx="7762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1/dag</a:t>
            </a:r>
          </a:p>
        </p:txBody>
      </p:sp>
      <p:sp>
        <p:nvSpPr>
          <p:cNvPr id="75839" name="Freeform 133">
            <a:extLst>
              <a:ext uri="{FF2B5EF4-FFF2-40B4-BE49-F238E27FC236}">
                <a16:creationId xmlns:a16="http://schemas.microsoft.com/office/drawing/2014/main" id="{CC318136-0B2B-8969-55D8-C33630845C58}"/>
              </a:ext>
            </a:extLst>
          </p:cNvPr>
          <p:cNvSpPr>
            <a:spLocks/>
          </p:cNvSpPr>
          <p:nvPr/>
        </p:nvSpPr>
        <p:spPr bwMode="auto">
          <a:xfrm rot="4785417">
            <a:off x="79375" y="4159251"/>
            <a:ext cx="2251075" cy="20955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75840" name="Group 134">
            <a:extLst>
              <a:ext uri="{FF2B5EF4-FFF2-40B4-BE49-F238E27FC236}">
                <a16:creationId xmlns:a16="http://schemas.microsoft.com/office/drawing/2014/main" id="{D8645B91-1026-E57B-37D0-3500D16247D3}"/>
              </a:ext>
            </a:extLst>
          </p:cNvPr>
          <p:cNvGrpSpPr>
            <a:grpSpLocks/>
          </p:cNvGrpSpPr>
          <p:nvPr/>
        </p:nvGrpSpPr>
        <p:grpSpPr bwMode="auto">
          <a:xfrm>
            <a:off x="519113" y="3844925"/>
            <a:ext cx="1511300" cy="866775"/>
            <a:chOff x="80" y="1601"/>
            <a:chExt cx="669" cy="384"/>
          </a:xfrm>
        </p:grpSpPr>
        <p:grpSp>
          <p:nvGrpSpPr>
            <p:cNvPr id="75913" name="Group 135">
              <a:extLst>
                <a:ext uri="{FF2B5EF4-FFF2-40B4-BE49-F238E27FC236}">
                  <a16:creationId xmlns:a16="http://schemas.microsoft.com/office/drawing/2014/main" id="{1AA66BE4-CF3F-AFB7-F325-554615C8F10B}"/>
                </a:ext>
              </a:extLst>
            </p:cNvPr>
            <p:cNvGrpSpPr>
              <a:grpSpLocks/>
            </p:cNvGrpSpPr>
            <p:nvPr/>
          </p:nvGrpSpPr>
          <p:grpSpPr bwMode="auto">
            <a:xfrm>
              <a:off x="143" y="1601"/>
              <a:ext cx="606" cy="384"/>
              <a:chOff x="5004" y="937"/>
              <a:chExt cx="453" cy="272"/>
            </a:xfrm>
          </p:grpSpPr>
          <p:sp>
            <p:nvSpPr>
              <p:cNvPr id="75915" name="Freeform 136">
                <a:extLst>
                  <a:ext uri="{FF2B5EF4-FFF2-40B4-BE49-F238E27FC236}">
                    <a16:creationId xmlns:a16="http://schemas.microsoft.com/office/drawing/2014/main" id="{A7F0A5AC-7D92-E5CF-62F2-245386F1946B}"/>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75916" name="Freeform 137">
                <a:extLst>
                  <a:ext uri="{FF2B5EF4-FFF2-40B4-BE49-F238E27FC236}">
                    <a16:creationId xmlns:a16="http://schemas.microsoft.com/office/drawing/2014/main" id="{7B15CAF5-8563-96F6-A377-799D65268579}"/>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17" name="Rectangle 138">
                <a:extLst>
                  <a:ext uri="{FF2B5EF4-FFF2-40B4-BE49-F238E27FC236}">
                    <a16:creationId xmlns:a16="http://schemas.microsoft.com/office/drawing/2014/main" id="{15A35326-BD5E-C95F-B2D1-8199138EE4F4}"/>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18" name="Rectangle 139">
                <a:extLst>
                  <a:ext uri="{FF2B5EF4-FFF2-40B4-BE49-F238E27FC236}">
                    <a16:creationId xmlns:a16="http://schemas.microsoft.com/office/drawing/2014/main" id="{11F9299D-F3CC-2314-109A-EEB157E4D9DD}"/>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919" name="Freeform 140">
                <a:extLst>
                  <a:ext uri="{FF2B5EF4-FFF2-40B4-BE49-F238E27FC236}">
                    <a16:creationId xmlns:a16="http://schemas.microsoft.com/office/drawing/2014/main" id="{4FCC13D3-C839-6758-6050-AB6C507EEB07}"/>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75920" name="Freeform 141">
                <a:extLst>
                  <a:ext uri="{FF2B5EF4-FFF2-40B4-BE49-F238E27FC236}">
                    <a16:creationId xmlns:a16="http://schemas.microsoft.com/office/drawing/2014/main" id="{A1EDCE6E-6FFC-C993-BD5E-59C360C236C9}"/>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21" name="Freeform 142">
                <a:extLst>
                  <a:ext uri="{FF2B5EF4-FFF2-40B4-BE49-F238E27FC236}">
                    <a16:creationId xmlns:a16="http://schemas.microsoft.com/office/drawing/2014/main" id="{7A69A729-C3FC-C481-104F-B50EA05EE1BB}"/>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75922" name="Freeform 143">
                <a:extLst>
                  <a:ext uri="{FF2B5EF4-FFF2-40B4-BE49-F238E27FC236}">
                    <a16:creationId xmlns:a16="http://schemas.microsoft.com/office/drawing/2014/main" id="{7F898CD6-3FAF-8FB6-5F50-203CF0D491CB}"/>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75914" name="Text Box 144">
              <a:extLst>
                <a:ext uri="{FF2B5EF4-FFF2-40B4-BE49-F238E27FC236}">
                  <a16:creationId xmlns:a16="http://schemas.microsoft.com/office/drawing/2014/main" id="{DFF4A922-28FD-2430-1EE6-BE7ED1048BB5}"/>
                </a:ext>
              </a:extLst>
            </p:cNvPr>
            <p:cNvSpPr txBox="1">
              <a:spLocks noChangeArrowheads="1"/>
            </p:cNvSpPr>
            <p:nvPr/>
          </p:nvSpPr>
          <p:spPr bwMode="auto">
            <a:xfrm>
              <a:off x="80" y="1637"/>
              <a:ext cx="4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Daglig</a:t>
              </a:r>
            </a:p>
          </p:txBody>
        </p:sp>
      </p:grpSp>
      <p:grpSp>
        <p:nvGrpSpPr>
          <p:cNvPr id="75841" name="Group 145">
            <a:extLst>
              <a:ext uri="{FF2B5EF4-FFF2-40B4-BE49-F238E27FC236}">
                <a16:creationId xmlns:a16="http://schemas.microsoft.com/office/drawing/2014/main" id="{69C3B323-D5B7-FA6B-BA16-DEBB707510F5}"/>
              </a:ext>
            </a:extLst>
          </p:cNvPr>
          <p:cNvGrpSpPr>
            <a:grpSpLocks/>
          </p:cNvGrpSpPr>
          <p:nvPr/>
        </p:nvGrpSpPr>
        <p:grpSpPr bwMode="auto">
          <a:xfrm>
            <a:off x="8755063" y="4281488"/>
            <a:ext cx="609600" cy="301625"/>
            <a:chOff x="4022" y="1914"/>
            <a:chExt cx="270" cy="134"/>
          </a:xfrm>
        </p:grpSpPr>
        <p:sp>
          <p:nvSpPr>
            <p:cNvPr id="75911" name="Freeform 146">
              <a:extLst>
                <a:ext uri="{FF2B5EF4-FFF2-40B4-BE49-F238E27FC236}">
                  <a16:creationId xmlns:a16="http://schemas.microsoft.com/office/drawing/2014/main" id="{8D7FFF58-BD3D-6BB4-005E-643245E7D744}"/>
                </a:ext>
              </a:extLst>
            </p:cNvPr>
            <p:cNvSpPr>
              <a:spLocks noEditPoints="1"/>
            </p:cNvSpPr>
            <p:nvPr/>
          </p:nvSpPr>
          <p:spPr bwMode="auto">
            <a:xfrm>
              <a:off x="4022" y="1914"/>
              <a:ext cx="270" cy="134"/>
            </a:xfrm>
            <a:custGeom>
              <a:avLst/>
              <a:gdLst>
                <a:gd name="T0" fmla="*/ 0 w 671"/>
                <a:gd name="T1" fmla="*/ 0 h 333"/>
                <a:gd name="T2" fmla="*/ 0 w 671"/>
                <a:gd name="T3" fmla="*/ 0 h 333"/>
                <a:gd name="T4" fmla="*/ 0 w 671"/>
                <a:gd name="T5" fmla="*/ 0 h 333"/>
                <a:gd name="T6" fmla="*/ 0 w 671"/>
                <a:gd name="T7" fmla="*/ 0 h 333"/>
                <a:gd name="T8" fmla="*/ 0 w 671"/>
                <a:gd name="T9" fmla="*/ 0 h 333"/>
                <a:gd name="T10" fmla="*/ 0 w 671"/>
                <a:gd name="T11" fmla="*/ 0 h 333"/>
                <a:gd name="T12" fmla="*/ 0 w 671"/>
                <a:gd name="T13" fmla="*/ 0 h 333"/>
                <a:gd name="T14" fmla="*/ 0 w 671"/>
                <a:gd name="T15" fmla="*/ 0 h 333"/>
                <a:gd name="T16" fmla="*/ 0 w 671"/>
                <a:gd name="T17" fmla="*/ 0 h 333"/>
                <a:gd name="T18" fmla="*/ 0 w 671"/>
                <a:gd name="T19" fmla="*/ 0 h 333"/>
                <a:gd name="T20" fmla="*/ 0 w 671"/>
                <a:gd name="T21" fmla="*/ 0 h 333"/>
                <a:gd name="T22" fmla="*/ 0 w 671"/>
                <a:gd name="T23" fmla="*/ 0 h 333"/>
                <a:gd name="T24" fmla="*/ 0 w 671"/>
                <a:gd name="T25" fmla="*/ 0 h 333"/>
                <a:gd name="T26" fmla="*/ 0 w 671"/>
                <a:gd name="T27" fmla="*/ 0 h 333"/>
                <a:gd name="T28" fmla="*/ 0 w 671"/>
                <a:gd name="T29" fmla="*/ 0 h 333"/>
                <a:gd name="T30" fmla="*/ 0 w 671"/>
                <a:gd name="T31" fmla="*/ 0 h 333"/>
                <a:gd name="T32" fmla="*/ 0 w 671"/>
                <a:gd name="T33" fmla="*/ 0 h 333"/>
                <a:gd name="T34" fmla="*/ 0 w 671"/>
                <a:gd name="T35" fmla="*/ 0 h 333"/>
                <a:gd name="T36" fmla="*/ 0 w 671"/>
                <a:gd name="T37" fmla="*/ 0 h 333"/>
                <a:gd name="T38" fmla="*/ 0 w 671"/>
                <a:gd name="T39" fmla="*/ 0 h 333"/>
                <a:gd name="T40" fmla="*/ 0 w 671"/>
                <a:gd name="T41" fmla="*/ 0 h 333"/>
                <a:gd name="T42" fmla="*/ 0 w 671"/>
                <a:gd name="T43" fmla="*/ 0 h 333"/>
                <a:gd name="T44" fmla="*/ 0 w 671"/>
                <a:gd name="T45" fmla="*/ 0 h 333"/>
                <a:gd name="T46" fmla="*/ 0 w 671"/>
                <a:gd name="T47" fmla="*/ 0 h 333"/>
                <a:gd name="T48" fmla="*/ 0 w 671"/>
                <a:gd name="T49" fmla="*/ 0 h 333"/>
                <a:gd name="T50" fmla="*/ 0 w 671"/>
                <a:gd name="T51" fmla="*/ 0 h 333"/>
                <a:gd name="T52" fmla="*/ 0 w 671"/>
                <a:gd name="T53" fmla="*/ 0 h 333"/>
                <a:gd name="T54" fmla="*/ 0 w 671"/>
                <a:gd name="T55" fmla="*/ 0 h 333"/>
                <a:gd name="T56" fmla="*/ 0 w 671"/>
                <a:gd name="T57" fmla="*/ 0 h 333"/>
                <a:gd name="T58" fmla="*/ 0 w 671"/>
                <a:gd name="T59" fmla="*/ 0 h 333"/>
                <a:gd name="T60" fmla="*/ 0 w 671"/>
                <a:gd name="T61" fmla="*/ 0 h 333"/>
                <a:gd name="T62" fmla="*/ 0 w 671"/>
                <a:gd name="T63" fmla="*/ 0 h 333"/>
                <a:gd name="T64" fmla="*/ 0 w 671"/>
                <a:gd name="T65" fmla="*/ 0 h 333"/>
                <a:gd name="T66" fmla="*/ 0 w 671"/>
                <a:gd name="T67" fmla="*/ 0 h 333"/>
                <a:gd name="T68" fmla="*/ 0 w 671"/>
                <a:gd name="T69" fmla="*/ 0 h 333"/>
                <a:gd name="T70" fmla="*/ 0 w 671"/>
                <a:gd name="T71" fmla="*/ 0 h 333"/>
                <a:gd name="T72" fmla="*/ 0 w 671"/>
                <a:gd name="T73" fmla="*/ 0 h 333"/>
                <a:gd name="T74" fmla="*/ 0 w 671"/>
                <a:gd name="T75" fmla="*/ 0 h 333"/>
                <a:gd name="T76" fmla="*/ 0 w 671"/>
                <a:gd name="T77" fmla="*/ 0 h 333"/>
                <a:gd name="T78" fmla="*/ 0 w 671"/>
                <a:gd name="T79" fmla="*/ 0 h 333"/>
                <a:gd name="T80" fmla="*/ 0 w 671"/>
                <a:gd name="T81" fmla="*/ 0 h 333"/>
                <a:gd name="T82" fmla="*/ 0 w 671"/>
                <a:gd name="T83" fmla="*/ 0 h 333"/>
                <a:gd name="T84" fmla="*/ 0 w 671"/>
                <a:gd name="T85" fmla="*/ 0 h 333"/>
                <a:gd name="T86" fmla="*/ 0 w 671"/>
                <a:gd name="T87" fmla="*/ 0 h 333"/>
                <a:gd name="T88" fmla="*/ 0 w 671"/>
                <a:gd name="T89" fmla="*/ 0 h 333"/>
                <a:gd name="T90" fmla="*/ 0 w 671"/>
                <a:gd name="T91" fmla="*/ 0 h 333"/>
                <a:gd name="T92" fmla="*/ 0 w 671"/>
                <a:gd name="T93" fmla="*/ 0 h 333"/>
                <a:gd name="T94" fmla="*/ 0 w 671"/>
                <a:gd name="T95" fmla="*/ 0 h 333"/>
                <a:gd name="T96" fmla="*/ 0 w 671"/>
                <a:gd name="T97" fmla="*/ 0 h 333"/>
                <a:gd name="T98" fmla="*/ 0 w 671"/>
                <a:gd name="T99" fmla="*/ 0 h 333"/>
                <a:gd name="T100" fmla="*/ 0 w 671"/>
                <a:gd name="T101" fmla="*/ 0 h 333"/>
                <a:gd name="T102" fmla="*/ 0 w 671"/>
                <a:gd name="T103" fmla="*/ 0 h 333"/>
                <a:gd name="T104" fmla="*/ 0 w 671"/>
                <a:gd name="T105" fmla="*/ 0 h 333"/>
                <a:gd name="T106" fmla="*/ 0 w 671"/>
                <a:gd name="T107" fmla="*/ 0 h 333"/>
                <a:gd name="T108" fmla="*/ 0 w 671"/>
                <a:gd name="T109" fmla="*/ 0 h 333"/>
                <a:gd name="T110" fmla="*/ 0 w 671"/>
                <a:gd name="T111" fmla="*/ 0 h 333"/>
                <a:gd name="T112" fmla="*/ 0 w 671"/>
                <a:gd name="T113" fmla="*/ 0 h 333"/>
                <a:gd name="T114" fmla="*/ 0 w 671"/>
                <a:gd name="T115" fmla="*/ 0 h 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1"/>
                <a:gd name="T175" fmla="*/ 0 h 333"/>
                <a:gd name="T176" fmla="*/ 671 w 671"/>
                <a:gd name="T177" fmla="*/ 333 h 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1" h="333">
                  <a:moveTo>
                    <a:pt x="16" y="24"/>
                  </a:moveTo>
                  <a:lnTo>
                    <a:pt x="16" y="40"/>
                  </a:lnTo>
                  <a:cubicBezTo>
                    <a:pt x="16" y="44"/>
                    <a:pt x="13" y="48"/>
                    <a:pt x="8" y="48"/>
                  </a:cubicBezTo>
                  <a:cubicBezTo>
                    <a:pt x="4" y="48"/>
                    <a:pt x="0" y="44"/>
                    <a:pt x="0" y="40"/>
                  </a:cubicBezTo>
                  <a:lnTo>
                    <a:pt x="0" y="24"/>
                  </a:lnTo>
                  <a:cubicBezTo>
                    <a:pt x="0" y="20"/>
                    <a:pt x="4" y="16"/>
                    <a:pt x="8" y="16"/>
                  </a:cubicBezTo>
                  <a:cubicBezTo>
                    <a:pt x="13" y="16"/>
                    <a:pt x="16" y="20"/>
                    <a:pt x="16" y="24"/>
                  </a:cubicBezTo>
                  <a:close/>
                  <a:moveTo>
                    <a:pt x="16" y="72"/>
                  </a:moveTo>
                  <a:lnTo>
                    <a:pt x="16" y="88"/>
                  </a:lnTo>
                  <a:cubicBezTo>
                    <a:pt x="16" y="92"/>
                    <a:pt x="13" y="96"/>
                    <a:pt x="8" y="96"/>
                  </a:cubicBezTo>
                  <a:cubicBezTo>
                    <a:pt x="4" y="96"/>
                    <a:pt x="0" y="92"/>
                    <a:pt x="0" y="88"/>
                  </a:cubicBezTo>
                  <a:lnTo>
                    <a:pt x="0" y="72"/>
                  </a:lnTo>
                  <a:cubicBezTo>
                    <a:pt x="0" y="68"/>
                    <a:pt x="4" y="64"/>
                    <a:pt x="8" y="64"/>
                  </a:cubicBezTo>
                  <a:cubicBezTo>
                    <a:pt x="13" y="64"/>
                    <a:pt x="16" y="68"/>
                    <a:pt x="16" y="72"/>
                  </a:cubicBezTo>
                  <a:close/>
                  <a:moveTo>
                    <a:pt x="16" y="120"/>
                  </a:moveTo>
                  <a:lnTo>
                    <a:pt x="16" y="136"/>
                  </a:lnTo>
                  <a:cubicBezTo>
                    <a:pt x="16" y="140"/>
                    <a:pt x="13" y="144"/>
                    <a:pt x="8" y="144"/>
                  </a:cubicBezTo>
                  <a:cubicBezTo>
                    <a:pt x="4" y="144"/>
                    <a:pt x="0" y="140"/>
                    <a:pt x="0" y="136"/>
                  </a:cubicBezTo>
                  <a:lnTo>
                    <a:pt x="0" y="120"/>
                  </a:lnTo>
                  <a:cubicBezTo>
                    <a:pt x="0" y="116"/>
                    <a:pt x="4" y="112"/>
                    <a:pt x="8" y="112"/>
                  </a:cubicBezTo>
                  <a:cubicBezTo>
                    <a:pt x="13" y="112"/>
                    <a:pt x="16" y="116"/>
                    <a:pt x="16" y="120"/>
                  </a:cubicBezTo>
                  <a:close/>
                  <a:moveTo>
                    <a:pt x="16" y="168"/>
                  </a:moveTo>
                  <a:lnTo>
                    <a:pt x="16" y="184"/>
                  </a:lnTo>
                  <a:cubicBezTo>
                    <a:pt x="16" y="188"/>
                    <a:pt x="13" y="192"/>
                    <a:pt x="8" y="192"/>
                  </a:cubicBezTo>
                  <a:cubicBezTo>
                    <a:pt x="4" y="192"/>
                    <a:pt x="0" y="188"/>
                    <a:pt x="0" y="184"/>
                  </a:cubicBezTo>
                  <a:lnTo>
                    <a:pt x="0" y="168"/>
                  </a:lnTo>
                  <a:cubicBezTo>
                    <a:pt x="0" y="164"/>
                    <a:pt x="4" y="160"/>
                    <a:pt x="8" y="160"/>
                  </a:cubicBezTo>
                  <a:cubicBezTo>
                    <a:pt x="13" y="160"/>
                    <a:pt x="16" y="164"/>
                    <a:pt x="16" y="168"/>
                  </a:cubicBezTo>
                  <a:close/>
                  <a:moveTo>
                    <a:pt x="16" y="216"/>
                  </a:moveTo>
                  <a:lnTo>
                    <a:pt x="16" y="232"/>
                  </a:lnTo>
                  <a:cubicBezTo>
                    <a:pt x="16" y="236"/>
                    <a:pt x="13" y="240"/>
                    <a:pt x="8" y="240"/>
                  </a:cubicBezTo>
                  <a:cubicBezTo>
                    <a:pt x="4" y="240"/>
                    <a:pt x="0" y="236"/>
                    <a:pt x="0" y="232"/>
                  </a:cubicBezTo>
                  <a:lnTo>
                    <a:pt x="0" y="216"/>
                  </a:lnTo>
                  <a:cubicBezTo>
                    <a:pt x="0" y="212"/>
                    <a:pt x="4" y="208"/>
                    <a:pt x="8" y="208"/>
                  </a:cubicBezTo>
                  <a:cubicBezTo>
                    <a:pt x="13" y="208"/>
                    <a:pt x="16" y="212"/>
                    <a:pt x="16" y="216"/>
                  </a:cubicBezTo>
                  <a:close/>
                  <a:moveTo>
                    <a:pt x="16" y="264"/>
                  </a:moveTo>
                  <a:lnTo>
                    <a:pt x="16" y="280"/>
                  </a:lnTo>
                  <a:cubicBezTo>
                    <a:pt x="16" y="284"/>
                    <a:pt x="13" y="288"/>
                    <a:pt x="8" y="288"/>
                  </a:cubicBezTo>
                  <a:cubicBezTo>
                    <a:pt x="4" y="288"/>
                    <a:pt x="0" y="284"/>
                    <a:pt x="0" y="280"/>
                  </a:cubicBezTo>
                  <a:lnTo>
                    <a:pt x="0" y="264"/>
                  </a:lnTo>
                  <a:cubicBezTo>
                    <a:pt x="0" y="260"/>
                    <a:pt x="4" y="256"/>
                    <a:pt x="8" y="256"/>
                  </a:cubicBezTo>
                  <a:cubicBezTo>
                    <a:pt x="13" y="256"/>
                    <a:pt x="16" y="260"/>
                    <a:pt x="16" y="264"/>
                  </a:cubicBezTo>
                  <a:close/>
                  <a:moveTo>
                    <a:pt x="16" y="312"/>
                  </a:moveTo>
                  <a:lnTo>
                    <a:pt x="16" y="325"/>
                  </a:lnTo>
                  <a:lnTo>
                    <a:pt x="8" y="317"/>
                  </a:lnTo>
                  <a:lnTo>
                    <a:pt x="11" y="317"/>
                  </a:lnTo>
                  <a:cubicBezTo>
                    <a:pt x="15" y="317"/>
                    <a:pt x="19" y="321"/>
                    <a:pt x="19" y="325"/>
                  </a:cubicBezTo>
                  <a:cubicBezTo>
                    <a:pt x="19" y="330"/>
                    <a:pt x="15" y="333"/>
                    <a:pt x="11" y="333"/>
                  </a:cubicBezTo>
                  <a:lnTo>
                    <a:pt x="8" y="333"/>
                  </a:lnTo>
                  <a:cubicBezTo>
                    <a:pt x="4" y="333"/>
                    <a:pt x="0" y="330"/>
                    <a:pt x="0" y="325"/>
                  </a:cubicBezTo>
                  <a:lnTo>
                    <a:pt x="0" y="312"/>
                  </a:lnTo>
                  <a:cubicBezTo>
                    <a:pt x="0" y="308"/>
                    <a:pt x="4" y="304"/>
                    <a:pt x="8" y="304"/>
                  </a:cubicBezTo>
                  <a:cubicBezTo>
                    <a:pt x="13" y="304"/>
                    <a:pt x="16" y="308"/>
                    <a:pt x="16" y="312"/>
                  </a:cubicBezTo>
                  <a:close/>
                  <a:moveTo>
                    <a:pt x="43" y="317"/>
                  </a:moveTo>
                  <a:lnTo>
                    <a:pt x="59" y="317"/>
                  </a:lnTo>
                  <a:cubicBezTo>
                    <a:pt x="63" y="317"/>
                    <a:pt x="67" y="321"/>
                    <a:pt x="67" y="325"/>
                  </a:cubicBezTo>
                  <a:cubicBezTo>
                    <a:pt x="67" y="330"/>
                    <a:pt x="63" y="333"/>
                    <a:pt x="59" y="333"/>
                  </a:cubicBezTo>
                  <a:lnTo>
                    <a:pt x="43" y="333"/>
                  </a:lnTo>
                  <a:cubicBezTo>
                    <a:pt x="38" y="333"/>
                    <a:pt x="35" y="330"/>
                    <a:pt x="35" y="325"/>
                  </a:cubicBezTo>
                  <a:cubicBezTo>
                    <a:pt x="35" y="321"/>
                    <a:pt x="38" y="317"/>
                    <a:pt x="43" y="317"/>
                  </a:cubicBezTo>
                  <a:close/>
                  <a:moveTo>
                    <a:pt x="91" y="317"/>
                  </a:moveTo>
                  <a:lnTo>
                    <a:pt x="107" y="317"/>
                  </a:lnTo>
                  <a:cubicBezTo>
                    <a:pt x="111" y="317"/>
                    <a:pt x="115" y="321"/>
                    <a:pt x="115" y="325"/>
                  </a:cubicBezTo>
                  <a:cubicBezTo>
                    <a:pt x="115" y="330"/>
                    <a:pt x="111" y="333"/>
                    <a:pt x="107" y="333"/>
                  </a:cubicBezTo>
                  <a:lnTo>
                    <a:pt x="91" y="333"/>
                  </a:lnTo>
                  <a:cubicBezTo>
                    <a:pt x="86" y="333"/>
                    <a:pt x="83" y="330"/>
                    <a:pt x="83" y="325"/>
                  </a:cubicBezTo>
                  <a:cubicBezTo>
                    <a:pt x="83" y="321"/>
                    <a:pt x="86" y="317"/>
                    <a:pt x="91" y="317"/>
                  </a:cubicBezTo>
                  <a:close/>
                  <a:moveTo>
                    <a:pt x="139" y="317"/>
                  </a:moveTo>
                  <a:lnTo>
                    <a:pt x="155" y="317"/>
                  </a:lnTo>
                  <a:cubicBezTo>
                    <a:pt x="159" y="317"/>
                    <a:pt x="163" y="321"/>
                    <a:pt x="163" y="325"/>
                  </a:cubicBezTo>
                  <a:cubicBezTo>
                    <a:pt x="163" y="330"/>
                    <a:pt x="159" y="333"/>
                    <a:pt x="155" y="333"/>
                  </a:cubicBezTo>
                  <a:lnTo>
                    <a:pt x="139" y="333"/>
                  </a:lnTo>
                  <a:cubicBezTo>
                    <a:pt x="134" y="333"/>
                    <a:pt x="131" y="330"/>
                    <a:pt x="131" y="325"/>
                  </a:cubicBezTo>
                  <a:cubicBezTo>
                    <a:pt x="131" y="321"/>
                    <a:pt x="134" y="317"/>
                    <a:pt x="139" y="317"/>
                  </a:cubicBezTo>
                  <a:close/>
                  <a:moveTo>
                    <a:pt x="187" y="317"/>
                  </a:moveTo>
                  <a:lnTo>
                    <a:pt x="203" y="317"/>
                  </a:lnTo>
                  <a:cubicBezTo>
                    <a:pt x="207" y="317"/>
                    <a:pt x="211" y="321"/>
                    <a:pt x="211" y="325"/>
                  </a:cubicBezTo>
                  <a:cubicBezTo>
                    <a:pt x="211" y="330"/>
                    <a:pt x="207" y="333"/>
                    <a:pt x="203" y="333"/>
                  </a:cubicBezTo>
                  <a:lnTo>
                    <a:pt x="187" y="333"/>
                  </a:lnTo>
                  <a:cubicBezTo>
                    <a:pt x="182" y="333"/>
                    <a:pt x="179" y="330"/>
                    <a:pt x="179" y="325"/>
                  </a:cubicBezTo>
                  <a:cubicBezTo>
                    <a:pt x="179" y="321"/>
                    <a:pt x="182" y="317"/>
                    <a:pt x="187" y="317"/>
                  </a:cubicBezTo>
                  <a:close/>
                  <a:moveTo>
                    <a:pt x="235" y="317"/>
                  </a:moveTo>
                  <a:lnTo>
                    <a:pt x="251" y="317"/>
                  </a:lnTo>
                  <a:cubicBezTo>
                    <a:pt x="255" y="317"/>
                    <a:pt x="259" y="321"/>
                    <a:pt x="259" y="325"/>
                  </a:cubicBezTo>
                  <a:cubicBezTo>
                    <a:pt x="259" y="330"/>
                    <a:pt x="255" y="333"/>
                    <a:pt x="251" y="333"/>
                  </a:cubicBezTo>
                  <a:lnTo>
                    <a:pt x="235" y="333"/>
                  </a:lnTo>
                  <a:cubicBezTo>
                    <a:pt x="230" y="333"/>
                    <a:pt x="227" y="330"/>
                    <a:pt x="227" y="325"/>
                  </a:cubicBezTo>
                  <a:cubicBezTo>
                    <a:pt x="227" y="321"/>
                    <a:pt x="230" y="317"/>
                    <a:pt x="235" y="317"/>
                  </a:cubicBezTo>
                  <a:close/>
                  <a:moveTo>
                    <a:pt x="283" y="317"/>
                  </a:moveTo>
                  <a:lnTo>
                    <a:pt x="299" y="317"/>
                  </a:lnTo>
                  <a:cubicBezTo>
                    <a:pt x="303" y="317"/>
                    <a:pt x="307" y="321"/>
                    <a:pt x="307" y="325"/>
                  </a:cubicBezTo>
                  <a:cubicBezTo>
                    <a:pt x="307" y="330"/>
                    <a:pt x="303" y="333"/>
                    <a:pt x="299" y="333"/>
                  </a:cubicBezTo>
                  <a:lnTo>
                    <a:pt x="283" y="333"/>
                  </a:lnTo>
                  <a:cubicBezTo>
                    <a:pt x="278" y="333"/>
                    <a:pt x="275" y="330"/>
                    <a:pt x="275" y="325"/>
                  </a:cubicBezTo>
                  <a:cubicBezTo>
                    <a:pt x="275" y="321"/>
                    <a:pt x="278" y="317"/>
                    <a:pt x="283" y="317"/>
                  </a:cubicBezTo>
                  <a:close/>
                  <a:moveTo>
                    <a:pt x="331" y="317"/>
                  </a:moveTo>
                  <a:lnTo>
                    <a:pt x="347" y="317"/>
                  </a:lnTo>
                  <a:cubicBezTo>
                    <a:pt x="351" y="317"/>
                    <a:pt x="355" y="321"/>
                    <a:pt x="355" y="325"/>
                  </a:cubicBezTo>
                  <a:cubicBezTo>
                    <a:pt x="355" y="330"/>
                    <a:pt x="351" y="333"/>
                    <a:pt x="347" y="333"/>
                  </a:cubicBezTo>
                  <a:lnTo>
                    <a:pt x="331" y="333"/>
                  </a:lnTo>
                  <a:cubicBezTo>
                    <a:pt x="326" y="333"/>
                    <a:pt x="323" y="330"/>
                    <a:pt x="323" y="325"/>
                  </a:cubicBezTo>
                  <a:cubicBezTo>
                    <a:pt x="323" y="321"/>
                    <a:pt x="326" y="317"/>
                    <a:pt x="331" y="317"/>
                  </a:cubicBezTo>
                  <a:close/>
                  <a:moveTo>
                    <a:pt x="379" y="317"/>
                  </a:moveTo>
                  <a:lnTo>
                    <a:pt x="395" y="317"/>
                  </a:lnTo>
                  <a:cubicBezTo>
                    <a:pt x="399" y="317"/>
                    <a:pt x="403" y="321"/>
                    <a:pt x="403" y="325"/>
                  </a:cubicBezTo>
                  <a:cubicBezTo>
                    <a:pt x="403" y="330"/>
                    <a:pt x="399" y="333"/>
                    <a:pt x="395" y="333"/>
                  </a:cubicBezTo>
                  <a:lnTo>
                    <a:pt x="379" y="333"/>
                  </a:lnTo>
                  <a:cubicBezTo>
                    <a:pt x="374" y="333"/>
                    <a:pt x="371" y="330"/>
                    <a:pt x="371" y="325"/>
                  </a:cubicBezTo>
                  <a:cubicBezTo>
                    <a:pt x="371" y="321"/>
                    <a:pt x="374" y="317"/>
                    <a:pt x="379" y="317"/>
                  </a:cubicBezTo>
                  <a:close/>
                  <a:moveTo>
                    <a:pt x="427" y="317"/>
                  </a:moveTo>
                  <a:lnTo>
                    <a:pt x="443" y="317"/>
                  </a:lnTo>
                  <a:cubicBezTo>
                    <a:pt x="447" y="317"/>
                    <a:pt x="451" y="321"/>
                    <a:pt x="451" y="325"/>
                  </a:cubicBezTo>
                  <a:cubicBezTo>
                    <a:pt x="451" y="330"/>
                    <a:pt x="447" y="333"/>
                    <a:pt x="443" y="333"/>
                  </a:cubicBezTo>
                  <a:lnTo>
                    <a:pt x="427" y="333"/>
                  </a:lnTo>
                  <a:cubicBezTo>
                    <a:pt x="422" y="333"/>
                    <a:pt x="419" y="330"/>
                    <a:pt x="419" y="325"/>
                  </a:cubicBezTo>
                  <a:cubicBezTo>
                    <a:pt x="419" y="321"/>
                    <a:pt x="422" y="317"/>
                    <a:pt x="427" y="317"/>
                  </a:cubicBezTo>
                  <a:close/>
                  <a:moveTo>
                    <a:pt x="475" y="317"/>
                  </a:moveTo>
                  <a:lnTo>
                    <a:pt x="491" y="317"/>
                  </a:lnTo>
                  <a:cubicBezTo>
                    <a:pt x="495" y="317"/>
                    <a:pt x="499" y="321"/>
                    <a:pt x="499" y="325"/>
                  </a:cubicBezTo>
                  <a:cubicBezTo>
                    <a:pt x="499" y="330"/>
                    <a:pt x="495" y="333"/>
                    <a:pt x="491" y="333"/>
                  </a:cubicBezTo>
                  <a:lnTo>
                    <a:pt x="475" y="333"/>
                  </a:lnTo>
                  <a:cubicBezTo>
                    <a:pt x="470" y="333"/>
                    <a:pt x="467" y="330"/>
                    <a:pt x="467" y="325"/>
                  </a:cubicBezTo>
                  <a:cubicBezTo>
                    <a:pt x="467" y="321"/>
                    <a:pt x="470" y="317"/>
                    <a:pt x="475" y="317"/>
                  </a:cubicBezTo>
                  <a:close/>
                  <a:moveTo>
                    <a:pt x="523" y="317"/>
                  </a:moveTo>
                  <a:lnTo>
                    <a:pt x="539" y="317"/>
                  </a:lnTo>
                  <a:cubicBezTo>
                    <a:pt x="543" y="317"/>
                    <a:pt x="547" y="321"/>
                    <a:pt x="547" y="325"/>
                  </a:cubicBezTo>
                  <a:cubicBezTo>
                    <a:pt x="547" y="330"/>
                    <a:pt x="543" y="333"/>
                    <a:pt x="539" y="333"/>
                  </a:cubicBezTo>
                  <a:lnTo>
                    <a:pt x="523" y="333"/>
                  </a:lnTo>
                  <a:cubicBezTo>
                    <a:pt x="518" y="333"/>
                    <a:pt x="515" y="330"/>
                    <a:pt x="515" y="325"/>
                  </a:cubicBezTo>
                  <a:cubicBezTo>
                    <a:pt x="515" y="321"/>
                    <a:pt x="518" y="317"/>
                    <a:pt x="523" y="317"/>
                  </a:cubicBezTo>
                  <a:close/>
                  <a:moveTo>
                    <a:pt x="571" y="317"/>
                  </a:moveTo>
                  <a:lnTo>
                    <a:pt x="587" y="317"/>
                  </a:lnTo>
                  <a:cubicBezTo>
                    <a:pt x="591" y="317"/>
                    <a:pt x="595" y="321"/>
                    <a:pt x="595" y="325"/>
                  </a:cubicBezTo>
                  <a:cubicBezTo>
                    <a:pt x="595" y="330"/>
                    <a:pt x="591" y="333"/>
                    <a:pt x="587" y="333"/>
                  </a:cubicBezTo>
                  <a:lnTo>
                    <a:pt x="571" y="333"/>
                  </a:lnTo>
                  <a:cubicBezTo>
                    <a:pt x="566" y="333"/>
                    <a:pt x="563" y="330"/>
                    <a:pt x="563" y="325"/>
                  </a:cubicBezTo>
                  <a:cubicBezTo>
                    <a:pt x="563" y="321"/>
                    <a:pt x="566" y="317"/>
                    <a:pt x="571" y="317"/>
                  </a:cubicBezTo>
                  <a:close/>
                  <a:moveTo>
                    <a:pt x="619" y="317"/>
                  </a:moveTo>
                  <a:lnTo>
                    <a:pt x="635" y="317"/>
                  </a:lnTo>
                  <a:cubicBezTo>
                    <a:pt x="639" y="317"/>
                    <a:pt x="643" y="321"/>
                    <a:pt x="643" y="325"/>
                  </a:cubicBezTo>
                  <a:cubicBezTo>
                    <a:pt x="643" y="330"/>
                    <a:pt x="639" y="333"/>
                    <a:pt x="635" y="333"/>
                  </a:cubicBezTo>
                  <a:lnTo>
                    <a:pt x="619" y="333"/>
                  </a:lnTo>
                  <a:cubicBezTo>
                    <a:pt x="614" y="333"/>
                    <a:pt x="611" y="330"/>
                    <a:pt x="611" y="325"/>
                  </a:cubicBezTo>
                  <a:cubicBezTo>
                    <a:pt x="611" y="321"/>
                    <a:pt x="614" y="317"/>
                    <a:pt x="619" y="317"/>
                  </a:cubicBezTo>
                  <a:close/>
                  <a:moveTo>
                    <a:pt x="655" y="322"/>
                  </a:moveTo>
                  <a:lnTo>
                    <a:pt x="655" y="306"/>
                  </a:lnTo>
                  <a:cubicBezTo>
                    <a:pt x="655" y="301"/>
                    <a:pt x="659" y="298"/>
                    <a:pt x="663" y="298"/>
                  </a:cubicBezTo>
                  <a:cubicBezTo>
                    <a:pt x="667" y="298"/>
                    <a:pt x="671" y="301"/>
                    <a:pt x="671" y="306"/>
                  </a:cubicBezTo>
                  <a:lnTo>
                    <a:pt x="671" y="322"/>
                  </a:lnTo>
                  <a:cubicBezTo>
                    <a:pt x="671" y="326"/>
                    <a:pt x="667" y="330"/>
                    <a:pt x="663" y="330"/>
                  </a:cubicBezTo>
                  <a:cubicBezTo>
                    <a:pt x="659" y="330"/>
                    <a:pt x="655" y="326"/>
                    <a:pt x="655" y="322"/>
                  </a:cubicBezTo>
                  <a:close/>
                  <a:moveTo>
                    <a:pt x="655" y="274"/>
                  </a:moveTo>
                  <a:lnTo>
                    <a:pt x="655" y="258"/>
                  </a:lnTo>
                  <a:cubicBezTo>
                    <a:pt x="655" y="253"/>
                    <a:pt x="659" y="250"/>
                    <a:pt x="663" y="250"/>
                  </a:cubicBezTo>
                  <a:cubicBezTo>
                    <a:pt x="667" y="250"/>
                    <a:pt x="671" y="253"/>
                    <a:pt x="671" y="258"/>
                  </a:cubicBezTo>
                  <a:lnTo>
                    <a:pt x="671" y="274"/>
                  </a:lnTo>
                  <a:cubicBezTo>
                    <a:pt x="671" y="278"/>
                    <a:pt x="667" y="282"/>
                    <a:pt x="663" y="282"/>
                  </a:cubicBezTo>
                  <a:cubicBezTo>
                    <a:pt x="659" y="282"/>
                    <a:pt x="655" y="278"/>
                    <a:pt x="655" y="274"/>
                  </a:cubicBezTo>
                  <a:close/>
                  <a:moveTo>
                    <a:pt x="655" y="226"/>
                  </a:moveTo>
                  <a:lnTo>
                    <a:pt x="655" y="210"/>
                  </a:lnTo>
                  <a:cubicBezTo>
                    <a:pt x="655" y="205"/>
                    <a:pt x="659" y="202"/>
                    <a:pt x="663" y="202"/>
                  </a:cubicBezTo>
                  <a:cubicBezTo>
                    <a:pt x="667" y="202"/>
                    <a:pt x="671" y="205"/>
                    <a:pt x="671" y="210"/>
                  </a:cubicBezTo>
                  <a:lnTo>
                    <a:pt x="671" y="226"/>
                  </a:lnTo>
                  <a:cubicBezTo>
                    <a:pt x="671" y="230"/>
                    <a:pt x="667" y="234"/>
                    <a:pt x="663" y="234"/>
                  </a:cubicBezTo>
                  <a:cubicBezTo>
                    <a:pt x="659" y="234"/>
                    <a:pt x="655" y="230"/>
                    <a:pt x="655" y="226"/>
                  </a:cubicBezTo>
                  <a:close/>
                  <a:moveTo>
                    <a:pt x="655" y="178"/>
                  </a:moveTo>
                  <a:lnTo>
                    <a:pt x="655" y="162"/>
                  </a:lnTo>
                  <a:cubicBezTo>
                    <a:pt x="655" y="157"/>
                    <a:pt x="659" y="154"/>
                    <a:pt x="663" y="154"/>
                  </a:cubicBezTo>
                  <a:cubicBezTo>
                    <a:pt x="667" y="154"/>
                    <a:pt x="671" y="157"/>
                    <a:pt x="671" y="162"/>
                  </a:cubicBezTo>
                  <a:lnTo>
                    <a:pt x="671" y="178"/>
                  </a:lnTo>
                  <a:cubicBezTo>
                    <a:pt x="671" y="182"/>
                    <a:pt x="667" y="186"/>
                    <a:pt x="663" y="186"/>
                  </a:cubicBezTo>
                  <a:cubicBezTo>
                    <a:pt x="659" y="186"/>
                    <a:pt x="655" y="182"/>
                    <a:pt x="655" y="178"/>
                  </a:cubicBezTo>
                  <a:close/>
                  <a:moveTo>
                    <a:pt x="655" y="130"/>
                  </a:moveTo>
                  <a:lnTo>
                    <a:pt x="655" y="114"/>
                  </a:lnTo>
                  <a:cubicBezTo>
                    <a:pt x="655" y="109"/>
                    <a:pt x="659" y="106"/>
                    <a:pt x="663" y="106"/>
                  </a:cubicBezTo>
                  <a:cubicBezTo>
                    <a:pt x="667" y="106"/>
                    <a:pt x="671" y="109"/>
                    <a:pt x="671" y="114"/>
                  </a:cubicBezTo>
                  <a:lnTo>
                    <a:pt x="671" y="130"/>
                  </a:lnTo>
                  <a:cubicBezTo>
                    <a:pt x="671" y="134"/>
                    <a:pt x="667" y="138"/>
                    <a:pt x="663" y="138"/>
                  </a:cubicBezTo>
                  <a:cubicBezTo>
                    <a:pt x="659" y="138"/>
                    <a:pt x="655" y="134"/>
                    <a:pt x="655" y="130"/>
                  </a:cubicBezTo>
                  <a:close/>
                  <a:moveTo>
                    <a:pt x="655" y="82"/>
                  </a:moveTo>
                  <a:lnTo>
                    <a:pt x="655" y="66"/>
                  </a:lnTo>
                  <a:cubicBezTo>
                    <a:pt x="655" y="61"/>
                    <a:pt x="659" y="58"/>
                    <a:pt x="663" y="58"/>
                  </a:cubicBezTo>
                  <a:cubicBezTo>
                    <a:pt x="667" y="58"/>
                    <a:pt x="671" y="61"/>
                    <a:pt x="671" y="66"/>
                  </a:cubicBezTo>
                  <a:lnTo>
                    <a:pt x="671" y="82"/>
                  </a:lnTo>
                  <a:cubicBezTo>
                    <a:pt x="671" y="86"/>
                    <a:pt x="667" y="90"/>
                    <a:pt x="663" y="90"/>
                  </a:cubicBezTo>
                  <a:cubicBezTo>
                    <a:pt x="659" y="90"/>
                    <a:pt x="655" y="86"/>
                    <a:pt x="655" y="82"/>
                  </a:cubicBezTo>
                  <a:close/>
                  <a:moveTo>
                    <a:pt x="655" y="34"/>
                  </a:moveTo>
                  <a:lnTo>
                    <a:pt x="655" y="18"/>
                  </a:lnTo>
                  <a:cubicBezTo>
                    <a:pt x="655" y="13"/>
                    <a:pt x="659" y="10"/>
                    <a:pt x="663" y="10"/>
                  </a:cubicBezTo>
                  <a:cubicBezTo>
                    <a:pt x="667" y="10"/>
                    <a:pt x="671" y="13"/>
                    <a:pt x="671" y="18"/>
                  </a:cubicBezTo>
                  <a:lnTo>
                    <a:pt x="671" y="34"/>
                  </a:lnTo>
                  <a:cubicBezTo>
                    <a:pt x="671" y="38"/>
                    <a:pt x="667" y="42"/>
                    <a:pt x="663" y="42"/>
                  </a:cubicBezTo>
                  <a:cubicBezTo>
                    <a:pt x="659" y="42"/>
                    <a:pt x="655" y="38"/>
                    <a:pt x="655" y="34"/>
                  </a:cubicBezTo>
                  <a:close/>
                  <a:moveTo>
                    <a:pt x="641" y="16"/>
                  </a:moveTo>
                  <a:lnTo>
                    <a:pt x="625" y="16"/>
                  </a:lnTo>
                  <a:cubicBezTo>
                    <a:pt x="620" y="16"/>
                    <a:pt x="617" y="12"/>
                    <a:pt x="617" y="8"/>
                  </a:cubicBezTo>
                  <a:cubicBezTo>
                    <a:pt x="617" y="4"/>
                    <a:pt x="620" y="0"/>
                    <a:pt x="625" y="0"/>
                  </a:cubicBezTo>
                  <a:lnTo>
                    <a:pt x="641" y="0"/>
                  </a:lnTo>
                  <a:cubicBezTo>
                    <a:pt x="645" y="0"/>
                    <a:pt x="649" y="4"/>
                    <a:pt x="649" y="8"/>
                  </a:cubicBezTo>
                  <a:cubicBezTo>
                    <a:pt x="649" y="12"/>
                    <a:pt x="645" y="16"/>
                    <a:pt x="641" y="16"/>
                  </a:cubicBezTo>
                  <a:close/>
                  <a:moveTo>
                    <a:pt x="593" y="16"/>
                  </a:moveTo>
                  <a:lnTo>
                    <a:pt x="577" y="16"/>
                  </a:lnTo>
                  <a:cubicBezTo>
                    <a:pt x="572" y="16"/>
                    <a:pt x="569" y="12"/>
                    <a:pt x="569" y="8"/>
                  </a:cubicBezTo>
                  <a:cubicBezTo>
                    <a:pt x="569" y="4"/>
                    <a:pt x="572" y="0"/>
                    <a:pt x="577" y="0"/>
                  </a:cubicBezTo>
                  <a:lnTo>
                    <a:pt x="593" y="0"/>
                  </a:lnTo>
                  <a:cubicBezTo>
                    <a:pt x="597" y="0"/>
                    <a:pt x="601" y="4"/>
                    <a:pt x="601" y="8"/>
                  </a:cubicBezTo>
                  <a:cubicBezTo>
                    <a:pt x="601" y="12"/>
                    <a:pt x="597" y="16"/>
                    <a:pt x="593" y="16"/>
                  </a:cubicBezTo>
                  <a:close/>
                  <a:moveTo>
                    <a:pt x="545" y="16"/>
                  </a:moveTo>
                  <a:lnTo>
                    <a:pt x="529" y="16"/>
                  </a:lnTo>
                  <a:cubicBezTo>
                    <a:pt x="524" y="16"/>
                    <a:pt x="521" y="12"/>
                    <a:pt x="521" y="8"/>
                  </a:cubicBezTo>
                  <a:cubicBezTo>
                    <a:pt x="521" y="4"/>
                    <a:pt x="524" y="0"/>
                    <a:pt x="529" y="0"/>
                  </a:cubicBezTo>
                  <a:lnTo>
                    <a:pt x="545" y="0"/>
                  </a:lnTo>
                  <a:cubicBezTo>
                    <a:pt x="549" y="0"/>
                    <a:pt x="553" y="4"/>
                    <a:pt x="553" y="8"/>
                  </a:cubicBezTo>
                  <a:cubicBezTo>
                    <a:pt x="553" y="12"/>
                    <a:pt x="549" y="16"/>
                    <a:pt x="545" y="16"/>
                  </a:cubicBezTo>
                  <a:close/>
                  <a:moveTo>
                    <a:pt x="497" y="16"/>
                  </a:moveTo>
                  <a:lnTo>
                    <a:pt x="481" y="16"/>
                  </a:lnTo>
                  <a:cubicBezTo>
                    <a:pt x="476" y="16"/>
                    <a:pt x="473" y="12"/>
                    <a:pt x="473" y="8"/>
                  </a:cubicBezTo>
                  <a:cubicBezTo>
                    <a:pt x="473" y="4"/>
                    <a:pt x="476" y="0"/>
                    <a:pt x="481" y="0"/>
                  </a:cubicBezTo>
                  <a:lnTo>
                    <a:pt x="497" y="0"/>
                  </a:lnTo>
                  <a:cubicBezTo>
                    <a:pt x="501" y="0"/>
                    <a:pt x="505" y="4"/>
                    <a:pt x="505" y="8"/>
                  </a:cubicBezTo>
                  <a:cubicBezTo>
                    <a:pt x="505" y="12"/>
                    <a:pt x="501" y="16"/>
                    <a:pt x="497" y="16"/>
                  </a:cubicBezTo>
                  <a:close/>
                  <a:moveTo>
                    <a:pt x="449" y="16"/>
                  </a:moveTo>
                  <a:lnTo>
                    <a:pt x="433" y="16"/>
                  </a:lnTo>
                  <a:cubicBezTo>
                    <a:pt x="428" y="16"/>
                    <a:pt x="425" y="12"/>
                    <a:pt x="425" y="8"/>
                  </a:cubicBezTo>
                  <a:cubicBezTo>
                    <a:pt x="425" y="4"/>
                    <a:pt x="428" y="0"/>
                    <a:pt x="433" y="0"/>
                  </a:cubicBezTo>
                  <a:lnTo>
                    <a:pt x="449" y="0"/>
                  </a:lnTo>
                  <a:cubicBezTo>
                    <a:pt x="453" y="0"/>
                    <a:pt x="457" y="4"/>
                    <a:pt x="457" y="8"/>
                  </a:cubicBezTo>
                  <a:cubicBezTo>
                    <a:pt x="457" y="12"/>
                    <a:pt x="453" y="16"/>
                    <a:pt x="449" y="16"/>
                  </a:cubicBezTo>
                  <a:close/>
                  <a:moveTo>
                    <a:pt x="401" y="16"/>
                  </a:moveTo>
                  <a:lnTo>
                    <a:pt x="385" y="16"/>
                  </a:lnTo>
                  <a:cubicBezTo>
                    <a:pt x="380" y="16"/>
                    <a:pt x="377" y="12"/>
                    <a:pt x="377" y="8"/>
                  </a:cubicBezTo>
                  <a:cubicBezTo>
                    <a:pt x="377" y="4"/>
                    <a:pt x="380" y="0"/>
                    <a:pt x="385" y="0"/>
                  </a:cubicBezTo>
                  <a:lnTo>
                    <a:pt x="401" y="0"/>
                  </a:lnTo>
                  <a:cubicBezTo>
                    <a:pt x="405" y="0"/>
                    <a:pt x="409" y="4"/>
                    <a:pt x="409" y="8"/>
                  </a:cubicBezTo>
                  <a:cubicBezTo>
                    <a:pt x="409" y="12"/>
                    <a:pt x="405" y="16"/>
                    <a:pt x="401" y="16"/>
                  </a:cubicBezTo>
                  <a:close/>
                  <a:moveTo>
                    <a:pt x="353" y="16"/>
                  </a:moveTo>
                  <a:lnTo>
                    <a:pt x="337" y="16"/>
                  </a:lnTo>
                  <a:cubicBezTo>
                    <a:pt x="332" y="16"/>
                    <a:pt x="329" y="12"/>
                    <a:pt x="329" y="8"/>
                  </a:cubicBezTo>
                  <a:cubicBezTo>
                    <a:pt x="329" y="4"/>
                    <a:pt x="332" y="0"/>
                    <a:pt x="337" y="0"/>
                  </a:cubicBezTo>
                  <a:lnTo>
                    <a:pt x="353" y="0"/>
                  </a:lnTo>
                  <a:cubicBezTo>
                    <a:pt x="357" y="0"/>
                    <a:pt x="361" y="4"/>
                    <a:pt x="361" y="8"/>
                  </a:cubicBezTo>
                  <a:cubicBezTo>
                    <a:pt x="361" y="12"/>
                    <a:pt x="357" y="16"/>
                    <a:pt x="353" y="16"/>
                  </a:cubicBezTo>
                  <a:close/>
                  <a:moveTo>
                    <a:pt x="305" y="16"/>
                  </a:moveTo>
                  <a:lnTo>
                    <a:pt x="289" y="16"/>
                  </a:lnTo>
                  <a:cubicBezTo>
                    <a:pt x="284" y="16"/>
                    <a:pt x="281" y="12"/>
                    <a:pt x="281" y="8"/>
                  </a:cubicBezTo>
                  <a:cubicBezTo>
                    <a:pt x="281" y="4"/>
                    <a:pt x="284" y="0"/>
                    <a:pt x="289" y="0"/>
                  </a:cubicBezTo>
                  <a:lnTo>
                    <a:pt x="305" y="0"/>
                  </a:lnTo>
                  <a:cubicBezTo>
                    <a:pt x="309" y="0"/>
                    <a:pt x="313" y="4"/>
                    <a:pt x="313" y="8"/>
                  </a:cubicBezTo>
                  <a:cubicBezTo>
                    <a:pt x="313" y="12"/>
                    <a:pt x="309" y="16"/>
                    <a:pt x="305" y="16"/>
                  </a:cubicBezTo>
                  <a:close/>
                  <a:moveTo>
                    <a:pt x="257" y="16"/>
                  </a:moveTo>
                  <a:lnTo>
                    <a:pt x="241" y="16"/>
                  </a:lnTo>
                  <a:cubicBezTo>
                    <a:pt x="236" y="16"/>
                    <a:pt x="233" y="12"/>
                    <a:pt x="233" y="8"/>
                  </a:cubicBezTo>
                  <a:cubicBezTo>
                    <a:pt x="233" y="4"/>
                    <a:pt x="236" y="0"/>
                    <a:pt x="241" y="0"/>
                  </a:cubicBezTo>
                  <a:lnTo>
                    <a:pt x="257" y="0"/>
                  </a:lnTo>
                  <a:cubicBezTo>
                    <a:pt x="261" y="0"/>
                    <a:pt x="265" y="4"/>
                    <a:pt x="265" y="8"/>
                  </a:cubicBezTo>
                  <a:cubicBezTo>
                    <a:pt x="265" y="12"/>
                    <a:pt x="261" y="16"/>
                    <a:pt x="257" y="16"/>
                  </a:cubicBezTo>
                  <a:close/>
                  <a:moveTo>
                    <a:pt x="209" y="16"/>
                  </a:moveTo>
                  <a:lnTo>
                    <a:pt x="193" y="16"/>
                  </a:lnTo>
                  <a:cubicBezTo>
                    <a:pt x="188" y="16"/>
                    <a:pt x="185" y="12"/>
                    <a:pt x="185" y="8"/>
                  </a:cubicBezTo>
                  <a:cubicBezTo>
                    <a:pt x="185" y="4"/>
                    <a:pt x="188" y="0"/>
                    <a:pt x="193" y="0"/>
                  </a:cubicBezTo>
                  <a:lnTo>
                    <a:pt x="209" y="0"/>
                  </a:lnTo>
                  <a:cubicBezTo>
                    <a:pt x="213" y="0"/>
                    <a:pt x="217" y="4"/>
                    <a:pt x="217" y="8"/>
                  </a:cubicBezTo>
                  <a:cubicBezTo>
                    <a:pt x="217" y="12"/>
                    <a:pt x="213" y="16"/>
                    <a:pt x="209" y="16"/>
                  </a:cubicBezTo>
                  <a:close/>
                  <a:moveTo>
                    <a:pt x="161" y="16"/>
                  </a:moveTo>
                  <a:lnTo>
                    <a:pt x="145" y="16"/>
                  </a:lnTo>
                  <a:cubicBezTo>
                    <a:pt x="140" y="16"/>
                    <a:pt x="137" y="12"/>
                    <a:pt x="137" y="8"/>
                  </a:cubicBezTo>
                  <a:cubicBezTo>
                    <a:pt x="137" y="4"/>
                    <a:pt x="140" y="0"/>
                    <a:pt x="145" y="0"/>
                  </a:cubicBezTo>
                  <a:lnTo>
                    <a:pt x="161" y="0"/>
                  </a:lnTo>
                  <a:cubicBezTo>
                    <a:pt x="165" y="0"/>
                    <a:pt x="169" y="4"/>
                    <a:pt x="169" y="8"/>
                  </a:cubicBezTo>
                  <a:cubicBezTo>
                    <a:pt x="169" y="12"/>
                    <a:pt x="165" y="16"/>
                    <a:pt x="161" y="16"/>
                  </a:cubicBezTo>
                  <a:close/>
                  <a:moveTo>
                    <a:pt x="113" y="16"/>
                  </a:moveTo>
                  <a:lnTo>
                    <a:pt x="97" y="16"/>
                  </a:lnTo>
                  <a:cubicBezTo>
                    <a:pt x="92" y="16"/>
                    <a:pt x="89" y="12"/>
                    <a:pt x="89" y="8"/>
                  </a:cubicBezTo>
                  <a:cubicBezTo>
                    <a:pt x="89" y="4"/>
                    <a:pt x="92" y="0"/>
                    <a:pt x="97" y="0"/>
                  </a:cubicBezTo>
                  <a:lnTo>
                    <a:pt x="113" y="0"/>
                  </a:lnTo>
                  <a:cubicBezTo>
                    <a:pt x="117" y="0"/>
                    <a:pt x="121" y="4"/>
                    <a:pt x="121" y="8"/>
                  </a:cubicBezTo>
                  <a:cubicBezTo>
                    <a:pt x="121" y="12"/>
                    <a:pt x="117" y="16"/>
                    <a:pt x="113" y="16"/>
                  </a:cubicBezTo>
                  <a:close/>
                  <a:moveTo>
                    <a:pt x="65" y="16"/>
                  </a:moveTo>
                  <a:lnTo>
                    <a:pt x="49" y="16"/>
                  </a:lnTo>
                  <a:cubicBezTo>
                    <a:pt x="44" y="16"/>
                    <a:pt x="41" y="12"/>
                    <a:pt x="41" y="8"/>
                  </a:cubicBezTo>
                  <a:cubicBezTo>
                    <a:pt x="41" y="4"/>
                    <a:pt x="44" y="0"/>
                    <a:pt x="49" y="0"/>
                  </a:cubicBezTo>
                  <a:lnTo>
                    <a:pt x="65" y="0"/>
                  </a:lnTo>
                  <a:cubicBezTo>
                    <a:pt x="69" y="0"/>
                    <a:pt x="73" y="4"/>
                    <a:pt x="73" y="8"/>
                  </a:cubicBezTo>
                  <a:cubicBezTo>
                    <a:pt x="73" y="12"/>
                    <a:pt x="69" y="16"/>
                    <a:pt x="65" y="16"/>
                  </a:cubicBezTo>
                  <a:close/>
                  <a:moveTo>
                    <a:pt x="17" y="16"/>
                  </a:moveTo>
                  <a:lnTo>
                    <a:pt x="8" y="16"/>
                  </a:lnTo>
                  <a:cubicBezTo>
                    <a:pt x="4" y="16"/>
                    <a:pt x="0" y="12"/>
                    <a:pt x="0" y="8"/>
                  </a:cubicBezTo>
                  <a:cubicBezTo>
                    <a:pt x="0" y="4"/>
                    <a:pt x="4" y="0"/>
                    <a:pt x="8" y="0"/>
                  </a:cubicBezTo>
                  <a:lnTo>
                    <a:pt x="17" y="0"/>
                  </a:lnTo>
                  <a:cubicBezTo>
                    <a:pt x="21" y="0"/>
                    <a:pt x="25" y="4"/>
                    <a:pt x="25" y="8"/>
                  </a:cubicBezTo>
                  <a:cubicBezTo>
                    <a:pt x="25" y="12"/>
                    <a:pt x="21" y="16"/>
                    <a:pt x="17" y="16"/>
                  </a:cubicBezTo>
                  <a:close/>
                </a:path>
              </a:pathLst>
            </a:custGeom>
            <a:solidFill>
              <a:srgbClr val="000000"/>
            </a:solidFill>
            <a:ln w="15875">
              <a:solidFill>
                <a:srgbClr val="000000"/>
              </a:solidFill>
              <a:bevel/>
              <a:headEnd/>
              <a:tailEnd/>
            </a:ln>
          </p:spPr>
          <p:txBody>
            <a:bodyPr/>
            <a:lstStyle/>
            <a:p>
              <a:endParaRPr lang="nb-NO"/>
            </a:p>
          </p:txBody>
        </p:sp>
        <p:sp>
          <p:nvSpPr>
            <p:cNvPr id="75912" name="Rectangle 147">
              <a:extLst>
                <a:ext uri="{FF2B5EF4-FFF2-40B4-BE49-F238E27FC236}">
                  <a16:creationId xmlns:a16="http://schemas.microsoft.com/office/drawing/2014/main" id="{C03710D0-6B27-1631-2718-E69D1DD85D1A}"/>
                </a:ext>
              </a:extLst>
            </p:cNvPr>
            <p:cNvSpPr>
              <a:spLocks noChangeArrowheads="1"/>
            </p:cNvSpPr>
            <p:nvPr/>
          </p:nvSpPr>
          <p:spPr bwMode="auto">
            <a:xfrm>
              <a:off x="4036" y="1930"/>
              <a:ext cx="233" cy="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400"/>
                <a:t>OXOX</a:t>
              </a:r>
            </a:p>
          </p:txBody>
        </p:sp>
      </p:grpSp>
      <p:grpSp>
        <p:nvGrpSpPr>
          <p:cNvPr id="75842" name="Group 148">
            <a:extLst>
              <a:ext uri="{FF2B5EF4-FFF2-40B4-BE49-F238E27FC236}">
                <a16:creationId xmlns:a16="http://schemas.microsoft.com/office/drawing/2014/main" id="{CA04F72B-1C3A-EE31-FB53-05C79164EBEB}"/>
              </a:ext>
            </a:extLst>
          </p:cNvPr>
          <p:cNvGrpSpPr>
            <a:grpSpLocks/>
          </p:cNvGrpSpPr>
          <p:nvPr/>
        </p:nvGrpSpPr>
        <p:grpSpPr bwMode="auto">
          <a:xfrm>
            <a:off x="7942263" y="4843463"/>
            <a:ext cx="811212" cy="333375"/>
            <a:chOff x="3518" y="2145"/>
            <a:chExt cx="359" cy="148"/>
          </a:xfrm>
        </p:grpSpPr>
        <p:sp>
          <p:nvSpPr>
            <p:cNvPr id="75909" name="Freeform 149">
              <a:extLst>
                <a:ext uri="{FF2B5EF4-FFF2-40B4-BE49-F238E27FC236}">
                  <a16:creationId xmlns:a16="http://schemas.microsoft.com/office/drawing/2014/main" id="{514A920D-0E48-29D3-31AD-534330026414}"/>
                </a:ext>
              </a:extLst>
            </p:cNvPr>
            <p:cNvSpPr>
              <a:spLocks/>
            </p:cNvSpPr>
            <p:nvPr/>
          </p:nvSpPr>
          <p:spPr bwMode="auto">
            <a:xfrm>
              <a:off x="3518" y="2145"/>
              <a:ext cx="359" cy="148"/>
            </a:xfrm>
            <a:custGeom>
              <a:avLst/>
              <a:gdLst>
                <a:gd name="T0" fmla="*/ 324 w 360"/>
                <a:gd name="T1" fmla="*/ 148 h 148"/>
                <a:gd name="T2" fmla="*/ 0 w 360"/>
                <a:gd name="T3" fmla="*/ 148 h 148"/>
                <a:gd name="T4" fmla="*/ 0 w 360"/>
                <a:gd name="T5" fmla="*/ 0 h 148"/>
                <a:gd name="T6" fmla="*/ 180 w 360"/>
                <a:gd name="T7" fmla="*/ 0 h 148"/>
                <a:gd name="T8" fmla="*/ 324 w 360"/>
                <a:gd name="T9" fmla="*/ 74 h 148"/>
                <a:gd name="T10" fmla="*/ 324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75910" name="Rectangle 150">
              <a:extLst>
                <a:ext uri="{FF2B5EF4-FFF2-40B4-BE49-F238E27FC236}">
                  <a16:creationId xmlns:a16="http://schemas.microsoft.com/office/drawing/2014/main" id="{9DE94F88-4204-567A-20B3-F7623D26A220}"/>
                </a:ext>
              </a:extLst>
            </p:cNvPr>
            <p:cNvSpPr>
              <a:spLocks noChangeArrowheads="1"/>
            </p:cNvSpPr>
            <p:nvPr/>
          </p:nvSpPr>
          <p:spPr bwMode="auto">
            <a:xfrm>
              <a:off x="3618" y="216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700">
                  <a:solidFill>
                    <a:srgbClr val="000000"/>
                  </a:solidFill>
                </a:rPr>
                <a:t>20</a:t>
              </a:r>
              <a:endParaRPr lang="en-GB" altLang="nb-NO" sz="1700"/>
            </a:p>
          </p:txBody>
        </p:sp>
      </p:grpSp>
      <p:grpSp>
        <p:nvGrpSpPr>
          <p:cNvPr id="75843" name="Group 151">
            <a:extLst>
              <a:ext uri="{FF2B5EF4-FFF2-40B4-BE49-F238E27FC236}">
                <a16:creationId xmlns:a16="http://schemas.microsoft.com/office/drawing/2014/main" id="{7D00FBB3-F122-BCCD-4A27-C4B061D7A647}"/>
              </a:ext>
            </a:extLst>
          </p:cNvPr>
          <p:cNvGrpSpPr>
            <a:grpSpLocks/>
          </p:cNvGrpSpPr>
          <p:nvPr/>
        </p:nvGrpSpPr>
        <p:grpSpPr bwMode="auto">
          <a:xfrm>
            <a:off x="9720263" y="4883150"/>
            <a:ext cx="722312" cy="319088"/>
            <a:chOff x="4271" y="3065"/>
            <a:chExt cx="320" cy="141"/>
          </a:xfrm>
        </p:grpSpPr>
        <p:sp>
          <p:nvSpPr>
            <p:cNvPr id="75907" name="Freeform 152">
              <a:extLst>
                <a:ext uri="{FF2B5EF4-FFF2-40B4-BE49-F238E27FC236}">
                  <a16:creationId xmlns:a16="http://schemas.microsoft.com/office/drawing/2014/main" id="{F3649188-D32B-0F65-F4BE-156B8E274E16}"/>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908" name="Text Box 153">
              <a:extLst>
                <a:ext uri="{FF2B5EF4-FFF2-40B4-BE49-F238E27FC236}">
                  <a16:creationId xmlns:a16="http://schemas.microsoft.com/office/drawing/2014/main" id="{E568B3B0-0010-4486-265E-6651DBB9F6FA}"/>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5844" name="Group 154">
            <a:extLst>
              <a:ext uri="{FF2B5EF4-FFF2-40B4-BE49-F238E27FC236}">
                <a16:creationId xmlns:a16="http://schemas.microsoft.com/office/drawing/2014/main" id="{BB992200-C039-18C5-0F1A-786DCA72B730}"/>
              </a:ext>
            </a:extLst>
          </p:cNvPr>
          <p:cNvGrpSpPr>
            <a:grpSpLocks/>
          </p:cNvGrpSpPr>
          <p:nvPr/>
        </p:nvGrpSpPr>
        <p:grpSpPr bwMode="auto">
          <a:xfrm>
            <a:off x="5343525" y="4640263"/>
            <a:ext cx="723900" cy="317500"/>
            <a:chOff x="4271" y="3065"/>
            <a:chExt cx="320" cy="141"/>
          </a:xfrm>
        </p:grpSpPr>
        <p:sp>
          <p:nvSpPr>
            <p:cNvPr id="75905" name="Freeform 155">
              <a:extLst>
                <a:ext uri="{FF2B5EF4-FFF2-40B4-BE49-F238E27FC236}">
                  <a16:creationId xmlns:a16="http://schemas.microsoft.com/office/drawing/2014/main" id="{DA27226B-E8E7-3DF3-6F5B-EBC34492A6D6}"/>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906" name="Text Box 156">
              <a:extLst>
                <a:ext uri="{FF2B5EF4-FFF2-40B4-BE49-F238E27FC236}">
                  <a16:creationId xmlns:a16="http://schemas.microsoft.com/office/drawing/2014/main" id="{696476D0-6D4A-04E9-1009-B32E3A08B7C6}"/>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5845" name="Group 157">
            <a:extLst>
              <a:ext uri="{FF2B5EF4-FFF2-40B4-BE49-F238E27FC236}">
                <a16:creationId xmlns:a16="http://schemas.microsoft.com/office/drawing/2014/main" id="{1A25FE8B-6F2C-24BB-7DD0-B66B8E9BA50B}"/>
              </a:ext>
            </a:extLst>
          </p:cNvPr>
          <p:cNvGrpSpPr>
            <a:grpSpLocks noChangeAspect="1"/>
          </p:cNvGrpSpPr>
          <p:nvPr/>
        </p:nvGrpSpPr>
        <p:grpSpPr bwMode="auto">
          <a:xfrm>
            <a:off x="4933950" y="5341938"/>
            <a:ext cx="307975" cy="685800"/>
            <a:chOff x="4429" y="1747"/>
            <a:chExt cx="156" cy="349"/>
          </a:xfrm>
        </p:grpSpPr>
        <p:sp>
          <p:nvSpPr>
            <p:cNvPr id="75899" name="Line 158">
              <a:extLst>
                <a:ext uri="{FF2B5EF4-FFF2-40B4-BE49-F238E27FC236}">
                  <a16:creationId xmlns:a16="http://schemas.microsoft.com/office/drawing/2014/main" id="{60ED9F17-3C40-82C7-672D-918472887A10}"/>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00" name="Line 159">
              <a:extLst>
                <a:ext uri="{FF2B5EF4-FFF2-40B4-BE49-F238E27FC236}">
                  <a16:creationId xmlns:a16="http://schemas.microsoft.com/office/drawing/2014/main" id="{E71D0065-41E0-4110-BB30-DF00675F741F}"/>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01" name="Line 160">
              <a:extLst>
                <a:ext uri="{FF2B5EF4-FFF2-40B4-BE49-F238E27FC236}">
                  <a16:creationId xmlns:a16="http://schemas.microsoft.com/office/drawing/2014/main" id="{0A92F37B-C701-D102-99CF-43BC9DF984F9}"/>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02" name="Line 161">
              <a:extLst>
                <a:ext uri="{FF2B5EF4-FFF2-40B4-BE49-F238E27FC236}">
                  <a16:creationId xmlns:a16="http://schemas.microsoft.com/office/drawing/2014/main" id="{7015105A-DB2E-7C0A-4D52-70EADCC5F00A}"/>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03" name="Line 162">
              <a:extLst>
                <a:ext uri="{FF2B5EF4-FFF2-40B4-BE49-F238E27FC236}">
                  <a16:creationId xmlns:a16="http://schemas.microsoft.com/office/drawing/2014/main" id="{92FA7281-89A6-720E-9928-C6DF328AEF9F}"/>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904" name="Line 163">
              <a:extLst>
                <a:ext uri="{FF2B5EF4-FFF2-40B4-BE49-F238E27FC236}">
                  <a16:creationId xmlns:a16="http://schemas.microsoft.com/office/drawing/2014/main" id="{C4C95BD4-E344-4697-45B1-46C9987A5595}"/>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75846" name="Group 164">
            <a:extLst>
              <a:ext uri="{FF2B5EF4-FFF2-40B4-BE49-F238E27FC236}">
                <a16:creationId xmlns:a16="http://schemas.microsoft.com/office/drawing/2014/main" id="{D9A6AA44-66D8-A98A-C5A0-6F0F04BFC44C}"/>
              </a:ext>
            </a:extLst>
          </p:cNvPr>
          <p:cNvGrpSpPr>
            <a:grpSpLocks noChangeAspect="1"/>
          </p:cNvGrpSpPr>
          <p:nvPr/>
        </p:nvGrpSpPr>
        <p:grpSpPr bwMode="auto">
          <a:xfrm>
            <a:off x="1839913" y="5241925"/>
            <a:ext cx="309562" cy="687388"/>
            <a:chOff x="4429" y="1747"/>
            <a:chExt cx="156" cy="349"/>
          </a:xfrm>
        </p:grpSpPr>
        <p:sp>
          <p:nvSpPr>
            <p:cNvPr id="75893" name="Line 165">
              <a:extLst>
                <a:ext uri="{FF2B5EF4-FFF2-40B4-BE49-F238E27FC236}">
                  <a16:creationId xmlns:a16="http://schemas.microsoft.com/office/drawing/2014/main" id="{FFAF687F-0B7E-D4DB-ADD0-0A1590903653}"/>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4" name="Line 166">
              <a:extLst>
                <a:ext uri="{FF2B5EF4-FFF2-40B4-BE49-F238E27FC236}">
                  <a16:creationId xmlns:a16="http://schemas.microsoft.com/office/drawing/2014/main" id="{C2BF45C9-FA21-CCA0-12D3-759594AA714A}"/>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5" name="Line 167">
              <a:extLst>
                <a:ext uri="{FF2B5EF4-FFF2-40B4-BE49-F238E27FC236}">
                  <a16:creationId xmlns:a16="http://schemas.microsoft.com/office/drawing/2014/main" id="{5CEEDA5D-AE40-4121-0C86-BB6256505E0C}"/>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6" name="Line 168">
              <a:extLst>
                <a:ext uri="{FF2B5EF4-FFF2-40B4-BE49-F238E27FC236}">
                  <a16:creationId xmlns:a16="http://schemas.microsoft.com/office/drawing/2014/main" id="{672830FE-F032-94A6-FAEB-A9B18901797E}"/>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7" name="Line 169">
              <a:extLst>
                <a:ext uri="{FF2B5EF4-FFF2-40B4-BE49-F238E27FC236}">
                  <a16:creationId xmlns:a16="http://schemas.microsoft.com/office/drawing/2014/main" id="{EF92074B-A16C-6465-924F-3E876D5176DA}"/>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8" name="Line 170">
              <a:extLst>
                <a:ext uri="{FF2B5EF4-FFF2-40B4-BE49-F238E27FC236}">
                  <a16:creationId xmlns:a16="http://schemas.microsoft.com/office/drawing/2014/main" id="{67D8A83D-2124-B09C-AA5F-30A01F53503E}"/>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75847" name="Group 171">
            <a:extLst>
              <a:ext uri="{FF2B5EF4-FFF2-40B4-BE49-F238E27FC236}">
                <a16:creationId xmlns:a16="http://schemas.microsoft.com/office/drawing/2014/main" id="{6FA3E50F-FD9A-0040-6FBE-CC69295F492C}"/>
              </a:ext>
            </a:extLst>
          </p:cNvPr>
          <p:cNvGrpSpPr>
            <a:grpSpLocks/>
          </p:cNvGrpSpPr>
          <p:nvPr/>
        </p:nvGrpSpPr>
        <p:grpSpPr bwMode="auto">
          <a:xfrm>
            <a:off x="6249988" y="6202363"/>
            <a:ext cx="1050925" cy="1314450"/>
            <a:chOff x="4016" y="2879"/>
            <a:chExt cx="466" cy="582"/>
          </a:xfrm>
        </p:grpSpPr>
        <p:grpSp>
          <p:nvGrpSpPr>
            <p:cNvPr id="75883" name="Group 172">
              <a:extLst>
                <a:ext uri="{FF2B5EF4-FFF2-40B4-BE49-F238E27FC236}">
                  <a16:creationId xmlns:a16="http://schemas.microsoft.com/office/drawing/2014/main" id="{6961B008-DB2C-B420-99F5-CC500A5A85F2}"/>
                </a:ext>
              </a:extLst>
            </p:cNvPr>
            <p:cNvGrpSpPr>
              <a:grpSpLocks/>
            </p:cNvGrpSpPr>
            <p:nvPr/>
          </p:nvGrpSpPr>
          <p:grpSpPr bwMode="auto">
            <a:xfrm>
              <a:off x="4016" y="2879"/>
              <a:ext cx="465" cy="401"/>
              <a:chOff x="3882" y="847"/>
              <a:chExt cx="466" cy="401"/>
            </a:xfrm>
          </p:grpSpPr>
          <p:sp>
            <p:nvSpPr>
              <p:cNvPr id="75886" name="Rectangle 173">
                <a:extLst>
                  <a:ext uri="{FF2B5EF4-FFF2-40B4-BE49-F238E27FC236}">
                    <a16:creationId xmlns:a16="http://schemas.microsoft.com/office/drawing/2014/main" id="{999A91AF-4A01-53EA-3FCD-91490D286212}"/>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0 Sek</a:t>
                </a:r>
              </a:p>
            </p:txBody>
          </p:sp>
          <p:sp>
            <p:nvSpPr>
              <p:cNvPr id="75887" name="Rectangle 174">
                <a:extLst>
                  <a:ext uri="{FF2B5EF4-FFF2-40B4-BE49-F238E27FC236}">
                    <a16:creationId xmlns:a16="http://schemas.microsoft.com/office/drawing/2014/main" id="{0E5AEEC3-A845-BF38-753B-95B828549FDF}"/>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Uptime = 100%</a:t>
                </a:r>
              </a:p>
            </p:txBody>
          </p:sp>
          <p:sp>
            <p:nvSpPr>
              <p:cNvPr id="75888" name="Rectangle 175">
                <a:extLst>
                  <a:ext uri="{FF2B5EF4-FFF2-40B4-BE49-F238E27FC236}">
                    <a16:creationId xmlns:a16="http://schemas.microsoft.com/office/drawing/2014/main" id="{2062AB2C-9D0F-2921-713F-39A00BD71119}"/>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889" name="Rectangle 176">
                <a:extLst>
                  <a:ext uri="{FF2B5EF4-FFF2-40B4-BE49-F238E27FC236}">
                    <a16:creationId xmlns:a16="http://schemas.microsoft.com/office/drawing/2014/main" id="{49635BD3-9404-86D5-EA0D-048E7A237210}"/>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890" name="Line 177">
                <a:extLst>
                  <a:ext uri="{FF2B5EF4-FFF2-40B4-BE49-F238E27FC236}">
                    <a16:creationId xmlns:a16="http://schemas.microsoft.com/office/drawing/2014/main" id="{DECB686A-D9D0-C393-3AA8-57138C4F03CD}"/>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1" name="Line 178">
                <a:extLst>
                  <a:ext uri="{FF2B5EF4-FFF2-40B4-BE49-F238E27FC236}">
                    <a16:creationId xmlns:a16="http://schemas.microsoft.com/office/drawing/2014/main" id="{2FF36D0D-E0CA-2C59-EF67-3B95E686A697}"/>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92" name="Rectangle 179">
                <a:extLst>
                  <a:ext uri="{FF2B5EF4-FFF2-40B4-BE49-F238E27FC236}">
                    <a16:creationId xmlns:a16="http://schemas.microsoft.com/office/drawing/2014/main" id="{016F9CBD-2F2C-513F-D17A-4E3488AD38C5}"/>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Takt = 60 Sek</a:t>
                </a:r>
              </a:p>
            </p:txBody>
          </p:sp>
        </p:grpSp>
        <p:sp>
          <p:nvSpPr>
            <p:cNvPr id="75884" name="Text Box 180">
              <a:extLst>
                <a:ext uri="{FF2B5EF4-FFF2-40B4-BE49-F238E27FC236}">
                  <a16:creationId xmlns:a16="http://schemas.microsoft.com/office/drawing/2014/main" id="{D6981116-D18D-6C39-8150-69EE3E22F5F0}"/>
                </a:ext>
              </a:extLst>
            </p:cNvPr>
            <p:cNvSpPr txBox="1">
              <a:spLocks noChangeArrowheads="1"/>
            </p:cNvSpPr>
            <p:nvPr/>
          </p:nvSpPr>
          <p:spPr bwMode="auto">
            <a:xfrm>
              <a:off x="4020" y="3084"/>
              <a:ext cx="4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 skift</a:t>
              </a:r>
            </a:p>
          </p:txBody>
        </p:sp>
        <p:sp>
          <p:nvSpPr>
            <p:cNvPr id="75885" name="Text Box 181">
              <a:extLst>
                <a:ext uri="{FF2B5EF4-FFF2-40B4-BE49-F238E27FC236}">
                  <a16:creationId xmlns:a16="http://schemas.microsoft.com/office/drawing/2014/main" id="{EA103C1F-EA74-BC80-6DA9-F057F79DAB4D}"/>
                </a:ext>
              </a:extLst>
            </p:cNvPr>
            <p:cNvSpPr txBox="1">
              <a:spLocks noChangeArrowheads="1"/>
            </p:cNvSpPr>
            <p:nvPr/>
          </p:nvSpPr>
          <p:spPr bwMode="auto">
            <a:xfrm>
              <a:off x="4016" y="3228"/>
              <a:ext cx="466" cy="23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Totalt arbeid innhold = 165 sekunder</a:t>
              </a:r>
            </a:p>
          </p:txBody>
        </p:sp>
      </p:grpSp>
      <p:grpSp>
        <p:nvGrpSpPr>
          <p:cNvPr id="75848" name="Group 182">
            <a:extLst>
              <a:ext uri="{FF2B5EF4-FFF2-40B4-BE49-F238E27FC236}">
                <a16:creationId xmlns:a16="http://schemas.microsoft.com/office/drawing/2014/main" id="{5E99F92C-13CE-F687-537B-03A21BF2D45A}"/>
              </a:ext>
            </a:extLst>
          </p:cNvPr>
          <p:cNvGrpSpPr>
            <a:grpSpLocks/>
          </p:cNvGrpSpPr>
          <p:nvPr/>
        </p:nvGrpSpPr>
        <p:grpSpPr bwMode="auto">
          <a:xfrm>
            <a:off x="2587625" y="6224588"/>
            <a:ext cx="1052513" cy="957262"/>
            <a:chOff x="4016" y="2879"/>
            <a:chExt cx="466" cy="424"/>
          </a:xfrm>
        </p:grpSpPr>
        <p:grpSp>
          <p:nvGrpSpPr>
            <p:cNvPr id="75873" name="Group 183">
              <a:extLst>
                <a:ext uri="{FF2B5EF4-FFF2-40B4-BE49-F238E27FC236}">
                  <a16:creationId xmlns:a16="http://schemas.microsoft.com/office/drawing/2014/main" id="{DA45EFD3-4BC1-E40E-4F68-A946992AB445}"/>
                </a:ext>
              </a:extLst>
            </p:cNvPr>
            <p:cNvGrpSpPr>
              <a:grpSpLocks/>
            </p:cNvGrpSpPr>
            <p:nvPr/>
          </p:nvGrpSpPr>
          <p:grpSpPr bwMode="auto">
            <a:xfrm>
              <a:off x="4016" y="2879"/>
              <a:ext cx="465" cy="401"/>
              <a:chOff x="3882" y="847"/>
              <a:chExt cx="466" cy="401"/>
            </a:xfrm>
          </p:grpSpPr>
          <p:sp>
            <p:nvSpPr>
              <p:cNvPr id="75876" name="Rectangle 184">
                <a:extLst>
                  <a:ext uri="{FF2B5EF4-FFF2-40B4-BE49-F238E27FC236}">
                    <a16:creationId xmlns:a16="http://schemas.microsoft.com/office/drawing/2014/main" id="{1836B4A4-FF12-F5B7-9F24-955469AAB0E5}"/>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&lt;10 min</a:t>
                </a:r>
              </a:p>
            </p:txBody>
          </p:sp>
          <p:sp>
            <p:nvSpPr>
              <p:cNvPr id="75877" name="Rectangle 185">
                <a:extLst>
                  <a:ext uri="{FF2B5EF4-FFF2-40B4-BE49-F238E27FC236}">
                    <a16:creationId xmlns:a16="http://schemas.microsoft.com/office/drawing/2014/main" id="{E7E11A29-31A1-FF05-24B0-F41499A1030A}"/>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Uptime = 85%</a:t>
                </a:r>
              </a:p>
            </p:txBody>
          </p:sp>
          <p:sp>
            <p:nvSpPr>
              <p:cNvPr id="75878" name="Rectangle 186">
                <a:extLst>
                  <a:ext uri="{FF2B5EF4-FFF2-40B4-BE49-F238E27FC236}">
                    <a16:creationId xmlns:a16="http://schemas.microsoft.com/office/drawing/2014/main" id="{54BA6405-9019-6D85-AFC1-89B9603545A1}"/>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879" name="Rectangle 187">
                <a:extLst>
                  <a:ext uri="{FF2B5EF4-FFF2-40B4-BE49-F238E27FC236}">
                    <a16:creationId xmlns:a16="http://schemas.microsoft.com/office/drawing/2014/main" id="{EBB0FEDB-267F-3ABE-B1DC-E2654E05D738}"/>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880" name="Line 188">
                <a:extLst>
                  <a:ext uri="{FF2B5EF4-FFF2-40B4-BE49-F238E27FC236}">
                    <a16:creationId xmlns:a16="http://schemas.microsoft.com/office/drawing/2014/main" id="{EA548452-CB54-A448-C484-EDB98FE908A9}"/>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81" name="Line 189">
                <a:extLst>
                  <a:ext uri="{FF2B5EF4-FFF2-40B4-BE49-F238E27FC236}">
                    <a16:creationId xmlns:a16="http://schemas.microsoft.com/office/drawing/2014/main" id="{51639870-0926-D467-0BAF-D3769DEFFEB7}"/>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75882" name="Rectangle 190">
                <a:extLst>
                  <a:ext uri="{FF2B5EF4-FFF2-40B4-BE49-F238E27FC236}">
                    <a16:creationId xmlns:a16="http://schemas.microsoft.com/office/drawing/2014/main" id="{B1CFE0D4-3AF5-19EC-5BA6-D1578D18D374}"/>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EPE=1 skift</a:t>
                </a:r>
              </a:p>
            </p:txBody>
          </p:sp>
        </p:grpSp>
        <p:sp>
          <p:nvSpPr>
            <p:cNvPr id="75874" name="Text Box 191">
              <a:extLst>
                <a:ext uri="{FF2B5EF4-FFF2-40B4-BE49-F238E27FC236}">
                  <a16:creationId xmlns:a16="http://schemas.microsoft.com/office/drawing/2014/main" id="{451E52C7-6200-E831-F52C-3ECB3A9D386A}"/>
                </a:ext>
              </a:extLst>
            </p:cNvPr>
            <p:cNvSpPr txBox="1">
              <a:spLocks noChangeArrowheads="1"/>
            </p:cNvSpPr>
            <p:nvPr/>
          </p:nvSpPr>
          <p:spPr bwMode="auto">
            <a:xfrm>
              <a:off x="4020" y="3084"/>
              <a:ext cx="45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27600 sek.ledig.</a:t>
              </a:r>
            </a:p>
          </p:txBody>
        </p:sp>
        <p:sp>
          <p:nvSpPr>
            <p:cNvPr id="75875" name="Text Box 192">
              <a:extLst>
                <a:ext uri="{FF2B5EF4-FFF2-40B4-BE49-F238E27FC236}">
                  <a16:creationId xmlns:a16="http://schemas.microsoft.com/office/drawing/2014/main" id="{90F16805-0909-248B-AD7E-DAB1C7969E8E}"/>
                </a:ext>
              </a:extLst>
            </p:cNvPr>
            <p:cNvSpPr txBox="1">
              <a:spLocks noChangeArrowheads="1"/>
            </p:cNvSpPr>
            <p:nvPr/>
          </p:nvSpPr>
          <p:spPr bwMode="auto">
            <a:xfrm>
              <a:off x="4016" y="3228"/>
              <a:ext cx="466" cy="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endParaRPr lang="en-GB" altLang="nb-NO" sz="1100">
                <a:solidFill>
                  <a:schemeClr val="tx1"/>
                </a:solidFill>
                <a:latin typeface="Arial" panose="020B0604020202020204" pitchFamily="34" charset="0"/>
                <a:ea typeface="ＭＳ Ｐゴシック" panose="020B0600070205080204" pitchFamily="34" charset="-128"/>
              </a:endParaRPr>
            </a:p>
          </p:txBody>
        </p:sp>
      </p:grpSp>
      <p:grpSp>
        <p:nvGrpSpPr>
          <p:cNvPr id="75849" name="Group 196">
            <a:extLst>
              <a:ext uri="{FF2B5EF4-FFF2-40B4-BE49-F238E27FC236}">
                <a16:creationId xmlns:a16="http://schemas.microsoft.com/office/drawing/2014/main" id="{78281CED-45EE-989D-C133-C3A0869589DA}"/>
              </a:ext>
            </a:extLst>
          </p:cNvPr>
          <p:cNvGrpSpPr>
            <a:grpSpLocks/>
          </p:cNvGrpSpPr>
          <p:nvPr/>
        </p:nvGrpSpPr>
        <p:grpSpPr bwMode="auto">
          <a:xfrm>
            <a:off x="7546975" y="3565525"/>
            <a:ext cx="723900" cy="317500"/>
            <a:chOff x="4271" y="3065"/>
            <a:chExt cx="320" cy="141"/>
          </a:xfrm>
        </p:grpSpPr>
        <p:sp>
          <p:nvSpPr>
            <p:cNvPr id="75871" name="Freeform 197">
              <a:extLst>
                <a:ext uri="{FF2B5EF4-FFF2-40B4-BE49-F238E27FC236}">
                  <a16:creationId xmlns:a16="http://schemas.microsoft.com/office/drawing/2014/main" id="{67C44943-E6C8-F31D-FCA5-57A1F313A08C}"/>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872" name="Text Box 198">
              <a:extLst>
                <a:ext uri="{FF2B5EF4-FFF2-40B4-BE49-F238E27FC236}">
                  <a16:creationId xmlns:a16="http://schemas.microsoft.com/office/drawing/2014/main" id="{BAE0BC42-272F-25B4-8AA0-559DA3C88930}"/>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5850" name="Group 199">
            <a:extLst>
              <a:ext uri="{FF2B5EF4-FFF2-40B4-BE49-F238E27FC236}">
                <a16:creationId xmlns:a16="http://schemas.microsoft.com/office/drawing/2014/main" id="{A5A96868-A317-D0D1-6897-6DF8AB450E6B}"/>
              </a:ext>
            </a:extLst>
          </p:cNvPr>
          <p:cNvGrpSpPr>
            <a:grpSpLocks/>
          </p:cNvGrpSpPr>
          <p:nvPr/>
        </p:nvGrpSpPr>
        <p:grpSpPr bwMode="auto">
          <a:xfrm>
            <a:off x="7737475" y="3727450"/>
            <a:ext cx="722313" cy="319088"/>
            <a:chOff x="4271" y="3065"/>
            <a:chExt cx="320" cy="141"/>
          </a:xfrm>
        </p:grpSpPr>
        <p:sp>
          <p:nvSpPr>
            <p:cNvPr id="75869" name="Freeform 200">
              <a:extLst>
                <a:ext uri="{FF2B5EF4-FFF2-40B4-BE49-F238E27FC236}">
                  <a16:creationId xmlns:a16="http://schemas.microsoft.com/office/drawing/2014/main" id="{4A064FDE-4D72-3C1C-5529-D05203B54FD9}"/>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870" name="Text Box 201">
              <a:extLst>
                <a:ext uri="{FF2B5EF4-FFF2-40B4-BE49-F238E27FC236}">
                  <a16:creationId xmlns:a16="http://schemas.microsoft.com/office/drawing/2014/main" id="{72E03D7E-5360-C06E-F4B7-D5D96467D5FB}"/>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5851" name="Group 202">
            <a:extLst>
              <a:ext uri="{FF2B5EF4-FFF2-40B4-BE49-F238E27FC236}">
                <a16:creationId xmlns:a16="http://schemas.microsoft.com/office/drawing/2014/main" id="{D695CEF7-83D4-122F-FCFD-DDA81F3FE5D5}"/>
              </a:ext>
            </a:extLst>
          </p:cNvPr>
          <p:cNvGrpSpPr>
            <a:grpSpLocks/>
          </p:cNvGrpSpPr>
          <p:nvPr/>
        </p:nvGrpSpPr>
        <p:grpSpPr bwMode="auto">
          <a:xfrm>
            <a:off x="7872413" y="3917950"/>
            <a:ext cx="722312" cy="317500"/>
            <a:chOff x="4271" y="3065"/>
            <a:chExt cx="320" cy="141"/>
          </a:xfrm>
        </p:grpSpPr>
        <p:sp>
          <p:nvSpPr>
            <p:cNvPr id="75867" name="Freeform 203">
              <a:extLst>
                <a:ext uri="{FF2B5EF4-FFF2-40B4-BE49-F238E27FC236}">
                  <a16:creationId xmlns:a16="http://schemas.microsoft.com/office/drawing/2014/main" id="{65F6BEDD-3557-850C-9B74-C4EA12D8BA46}"/>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868" name="Text Box 204">
              <a:extLst>
                <a:ext uri="{FF2B5EF4-FFF2-40B4-BE49-F238E27FC236}">
                  <a16:creationId xmlns:a16="http://schemas.microsoft.com/office/drawing/2014/main" id="{F0B0E057-1FCD-CB65-BCAF-F2BC4501736F}"/>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5852" name="Group 205">
            <a:extLst>
              <a:ext uri="{FF2B5EF4-FFF2-40B4-BE49-F238E27FC236}">
                <a16:creationId xmlns:a16="http://schemas.microsoft.com/office/drawing/2014/main" id="{2FAD0E23-9B42-A929-3A5E-EE9FC72AF8DC}"/>
              </a:ext>
            </a:extLst>
          </p:cNvPr>
          <p:cNvGrpSpPr>
            <a:grpSpLocks/>
          </p:cNvGrpSpPr>
          <p:nvPr/>
        </p:nvGrpSpPr>
        <p:grpSpPr bwMode="auto">
          <a:xfrm>
            <a:off x="3998913" y="3375025"/>
            <a:ext cx="722312" cy="319088"/>
            <a:chOff x="4271" y="3065"/>
            <a:chExt cx="320" cy="141"/>
          </a:xfrm>
        </p:grpSpPr>
        <p:sp>
          <p:nvSpPr>
            <p:cNvPr id="75865" name="Freeform 206">
              <a:extLst>
                <a:ext uri="{FF2B5EF4-FFF2-40B4-BE49-F238E27FC236}">
                  <a16:creationId xmlns:a16="http://schemas.microsoft.com/office/drawing/2014/main" id="{05DA6895-D025-A4B6-D20E-F0A0ABAE3C2F}"/>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866" name="Text Box 207">
              <a:extLst>
                <a:ext uri="{FF2B5EF4-FFF2-40B4-BE49-F238E27FC236}">
                  <a16:creationId xmlns:a16="http://schemas.microsoft.com/office/drawing/2014/main" id="{5D86A944-F2C1-1A37-BAA5-25D710C22A24}"/>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Coil</a:t>
              </a:r>
            </a:p>
          </p:txBody>
        </p:sp>
      </p:grpSp>
      <p:grpSp>
        <p:nvGrpSpPr>
          <p:cNvPr id="75853" name="Group 208">
            <a:extLst>
              <a:ext uri="{FF2B5EF4-FFF2-40B4-BE49-F238E27FC236}">
                <a16:creationId xmlns:a16="http://schemas.microsoft.com/office/drawing/2014/main" id="{BD913AA2-17F4-E0A2-EEFE-0A5AB8C0543F}"/>
              </a:ext>
            </a:extLst>
          </p:cNvPr>
          <p:cNvGrpSpPr>
            <a:grpSpLocks/>
          </p:cNvGrpSpPr>
          <p:nvPr/>
        </p:nvGrpSpPr>
        <p:grpSpPr bwMode="auto">
          <a:xfrm rot="-5400000">
            <a:off x="2461419" y="4048919"/>
            <a:ext cx="723900" cy="319088"/>
            <a:chOff x="4271" y="3065"/>
            <a:chExt cx="320" cy="141"/>
          </a:xfrm>
        </p:grpSpPr>
        <p:sp>
          <p:nvSpPr>
            <p:cNvPr id="75863" name="Freeform 209">
              <a:extLst>
                <a:ext uri="{FF2B5EF4-FFF2-40B4-BE49-F238E27FC236}">
                  <a16:creationId xmlns:a16="http://schemas.microsoft.com/office/drawing/2014/main" id="{F655C915-F743-6A53-35B5-0ADA90B2116B}"/>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5864" name="Text Box 210">
              <a:extLst>
                <a:ext uri="{FF2B5EF4-FFF2-40B4-BE49-F238E27FC236}">
                  <a16:creationId xmlns:a16="http://schemas.microsoft.com/office/drawing/2014/main" id="{0E515E65-EBC2-5694-7949-D1C1D7131552}"/>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Coil</a:t>
              </a:r>
            </a:p>
          </p:txBody>
        </p:sp>
      </p:grpSp>
      <p:grpSp>
        <p:nvGrpSpPr>
          <p:cNvPr id="75854" name="Group 211">
            <a:extLst>
              <a:ext uri="{FF2B5EF4-FFF2-40B4-BE49-F238E27FC236}">
                <a16:creationId xmlns:a16="http://schemas.microsoft.com/office/drawing/2014/main" id="{485789AD-383F-9EA6-203B-1CFE16F1DC0E}"/>
              </a:ext>
            </a:extLst>
          </p:cNvPr>
          <p:cNvGrpSpPr>
            <a:grpSpLocks noChangeAspect="1"/>
          </p:cNvGrpSpPr>
          <p:nvPr/>
        </p:nvGrpSpPr>
        <p:grpSpPr bwMode="auto">
          <a:xfrm>
            <a:off x="9963150" y="5394325"/>
            <a:ext cx="896938" cy="687388"/>
            <a:chOff x="2600" y="939"/>
            <a:chExt cx="486" cy="374"/>
          </a:xfrm>
        </p:grpSpPr>
        <p:sp>
          <p:nvSpPr>
            <p:cNvPr id="75860" name="Rectangle 212">
              <a:extLst>
                <a:ext uri="{FF2B5EF4-FFF2-40B4-BE49-F238E27FC236}">
                  <a16:creationId xmlns:a16="http://schemas.microsoft.com/office/drawing/2014/main" id="{CD9AE049-C976-D8AF-95F5-9E04EBF63B02}"/>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861" name="Rectangle 213">
              <a:extLst>
                <a:ext uri="{FF2B5EF4-FFF2-40B4-BE49-F238E27FC236}">
                  <a16:creationId xmlns:a16="http://schemas.microsoft.com/office/drawing/2014/main" id="{97B46989-4216-4C32-1AEB-B9FD90BBC9BC}"/>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5862" name="Rectangle 214">
              <a:extLst>
                <a:ext uri="{FF2B5EF4-FFF2-40B4-BE49-F238E27FC236}">
                  <a16:creationId xmlns:a16="http://schemas.microsoft.com/office/drawing/2014/main" id="{22173844-9D8C-09B6-B12C-9BF225FA7F18}"/>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Shipping</a:t>
              </a:r>
            </a:p>
          </p:txBody>
        </p:sp>
      </p:grpSp>
      <p:sp>
        <p:nvSpPr>
          <p:cNvPr id="75855" name="Text Box 215">
            <a:extLst>
              <a:ext uri="{FF2B5EF4-FFF2-40B4-BE49-F238E27FC236}">
                <a16:creationId xmlns:a16="http://schemas.microsoft.com/office/drawing/2014/main" id="{1BBF68D8-6CBA-681A-EAE5-FBBB52E023D5}"/>
              </a:ext>
            </a:extLst>
          </p:cNvPr>
          <p:cNvSpPr txBox="1">
            <a:spLocks noChangeArrowheads="1"/>
          </p:cNvSpPr>
          <p:nvPr/>
        </p:nvSpPr>
        <p:spPr bwMode="auto">
          <a:xfrm>
            <a:off x="9971088" y="5594350"/>
            <a:ext cx="852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Pakking</a:t>
            </a:r>
          </a:p>
        </p:txBody>
      </p:sp>
      <p:sp>
        <p:nvSpPr>
          <p:cNvPr id="75856" name="Text Box 216">
            <a:extLst>
              <a:ext uri="{FF2B5EF4-FFF2-40B4-BE49-F238E27FC236}">
                <a16:creationId xmlns:a16="http://schemas.microsoft.com/office/drawing/2014/main" id="{0E2212C8-BB84-529B-C630-512BE7B576C2}"/>
              </a:ext>
            </a:extLst>
          </p:cNvPr>
          <p:cNvSpPr txBox="1">
            <a:spLocks noChangeArrowheads="1"/>
          </p:cNvSpPr>
          <p:nvPr/>
        </p:nvSpPr>
        <p:spPr bwMode="auto">
          <a:xfrm>
            <a:off x="6340475" y="6840538"/>
            <a:ext cx="8794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C/T: 55 sek.</a:t>
            </a:r>
          </a:p>
        </p:txBody>
      </p:sp>
      <p:sp>
        <p:nvSpPr>
          <p:cNvPr id="75857" name="Rectangle 217">
            <a:extLst>
              <a:ext uri="{FF2B5EF4-FFF2-40B4-BE49-F238E27FC236}">
                <a16:creationId xmlns:a16="http://schemas.microsoft.com/office/drawing/2014/main" id="{BF7C551D-7BA5-2391-9CAD-1BC656D0C312}"/>
              </a:ext>
            </a:extLst>
          </p:cNvPr>
          <p:cNvSpPr>
            <a:spLocks noChangeArrowheads="1"/>
          </p:cNvSpPr>
          <p:nvPr/>
        </p:nvSpPr>
        <p:spPr bwMode="gray">
          <a:xfrm>
            <a:off x="6281738" y="3138488"/>
            <a:ext cx="1162050"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5858" name="Rectangle 218">
            <a:extLst>
              <a:ext uri="{FF2B5EF4-FFF2-40B4-BE49-F238E27FC236}">
                <a16:creationId xmlns:a16="http://schemas.microsoft.com/office/drawing/2014/main" id="{71D6F85C-7A96-E6FB-E14F-100CA43D099C}"/>
              </a:ext>
            </a:extLst>
          </p:cNvPr>
          <p:cNvSpPr>
            <a:spLocks noChangeArrowheads="1"/>
          </p:cNvSpPr>
          <p:nvPr/>
        </p:nvSpPr>
        <p:spPr bwMode="gray">
          <a:xfrm>
            <a:off x="6399213" y="3278188"/>
            <a:ext cx="9445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Daglige ordre</a:t>
            </a:r>
          </a:p>
        </p:txBody>
      </p:sp>
      <p:sp>
        <p:nvSpPr>
          <p:cNvPr id="75859" name="Text Box 219">
            <a:extLst>
              <a:ext uri="{FF2B5EF4-FFF2-40B4-BE49-F238E27FC236}">
                <a16:creationId xmlns:a16="http://schemas.microsoft.com/office/drawing/2014/main" id="{75EB2A41-F75B-90E8-7F18-51C11B3D4D5C}"/>
              </a:ext>
            </a:extLst>
          </p:cNvPr>
          <p:cNvSpPr txBox="1">
            <a:spLocks noChangeArrowheads="1"/>
          </p:cNvSpPr>
          <p:nvPr/>
        </p:nvSpPr>
        <p:spPr bwMode="auto">
          <a:xfrm>
            <a:off x="4603750" y="6027738"/>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1.5 dager</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Rectangle 2" hidden="1">
            <a:extLst>
              <a:ext uri="{FF2B5EF4-FFF2-40B4-BE49-F238E27FC236}">
                <a16:creationId xmlns:a16="http://schemas.microsoft.com/office/drawing/2014/main" id="{46044BB0-B227-9724-3BC9-BD81064C1DA6}"/>
              </a:ext>
            </a:extLst>
          </p:cNvPr>
          <p:cNvGraphicFramePr>
            <a:graphicFrameLocks/>
          </p:cNvGraphicFramePr>
          <p:nvPr>
            <p:custDataLst>
              <p:tags r:id="rId1"/>
            </p:custDataLst>
          </p:nvPr>
        </p:nvGraphicFramePr>
        <p:xfrm>
          <a:off x="0" y="0"/>
          <a:ext cx="230188" cy="230188"/>
        </p:xfrm>
        <a:graphic>
          <a:graphicData uri="http://schemas.openxmlformats.org/presentationml/2006/ole">
            <mc:AlternateContent xmlns:mc="http://schemas.openxmlformats.org/markup-compatibility/2006">
              <mc:Choice xmlns:v="urn:schemas-microsoft-com:vml" Requires="v">
                <p:oleObj r:id="rId26" imgW="0" imgH="0" progId="">
                  <p:embed/>
                </p:oleObj>
              </mc:Choice>
              <mc:Fallback>
                <p:oleObj r:id="rId26" imgW="0" imgH="0" progId="">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230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26" name="AutoShape 3">
            <a:extLst>
              <a:ext uri="{FF2B5EF4-FFF2-40B4-BE49-F238E27FC236}">
                <a16:creationId xmlns:a16="http://schemas.microsoft.com/office/drawing/2014/main" id="{4D352575-BE6D-5256-79DF-21DC97C7FE8E}"/>
              </a:ext>
            </a:extLst>
          </p:cNvPr>
          <p:cNvSpPr>
            <a:spLocks noChangeArrowheads="1"/>
          </p:cNvSpPr>
          <p:nvPr>
            <p:custDataLst>
              <p:tags r:id="rId2"/>
            </p:custDataLst>
          </p:nvPr>
        </p:nvSpPr>
        <p:spPr bwMode="gray">
          <a:xfrm>
            <a:off x="2036763" y="5459413"/>
            <a:ext cx="2579687" cy="1358900"/>
          </a:xfrm>
          <a:prstGeom prst="star24">
            <a:avLst>
              <a:gd name="adj" fmla="val 37500"/>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7827" name="Rectangle 4">
            <a:extLst>
              <a:ext uri="{FF2B5EF4-FFF2-40B4-BE49-F238E27FC236}">
                <a16:creationId xmlns:a16="http://schemas.microsoft.com/office/drawing/2014/main" id="{DCD413DA-A9B2-D6B4-42B4-548FB54C17AF}"/>
              </a:ext>
            </a:extLst>
          </p:cNvPr>
          <p:cNvSpPr>
            <a:spLocks noChangeArrowheads="1"/>
          </p:cNvSpPr>
          <p:nvPr>
            <p:custDataLst>
              <p:tags r:id="rId3"/>
            </p:custDataLst>
          </p:nvPr>
        </p:nvSpPr>
        <p:spPr bwMode="gray">
          <a:xfrm>
            <a:off x="1555750" y="4905375"/>
            <a:ext cx="311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US" altLang="nb-NO" sz="2000"/>
              <a:t>EPE ____________</a:t>
            </a:r>
          </a:p>
        </p:txBody>
      </p:sp>
      <p:sp>
        <p:nvSpPr>
          <p:cNvPr id="77828" name="Line 5">
            <a:extLst>
              <a:ext uri="{FF2B5EF4-FFF2-40B4-BE49-F238E27FC236}">
                <a16:creationId xmlns:a16="http://schemas.microsoft.com/office/drawing/2014/main" id="{581F2359-6844-A87F-D2DD-7552BB2EE301}"/>
              </a:ext>
            </a:extLst>
          </p:cNvPr>
          <p:cNvSpPr>
            <a:spLocks noChangeShapeType="1"/>
          </p:cNvSpPr>
          <p:nvPr>
            <p:custDataLst>
              <p:tags r:id="rId4"/>
            </p:custDataLst>
          </p:nvPr>
        </p:nvSpPr>
        <p:spPr bwMode="gray">
          <a:xfrm>
            <a:off x="5870575" y="4865688"/>
            <a:ext cx="0" cy="26527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7829" name="Line 6">
            <a:extLst>
              <a:ext uri="{FF2B5EF4-FFF2-40B4-BE49-F238E27FC236}">
                <a16:creationId xmlns:a16="http://schemas.microsoft.com/office/drawing/2014/main" id="{74EC2726-7483-44C1-95B2-A33C4882D0D7}"/>
              </a:ext>
            </a:extLst>
          </p:cNvPr>
          <p:cNvSpPr>
            <a:spLocks noChangeShapeType="1"/>
          </p:cNvSpPr>
          <p:nvPr>
            <p:custDataLst>
              <p:tags r:id="rId5"/>
            </p:custDataLst>
          </p:nvPr>
        </p:nvSpPr>
        <p:spPr bwMode="gray">
          <a:xfrm flipH="1">
            <a:off x="5870575" y="7518400"/>
            <a:ext cx="4865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7830" name="Line 7">
            <a:extLst>
              <a:ext uri="{FF2B5EF4-FFF2-40B4-BE49-F238E27FC236}">
                <a16:creationId xmlns:a16="http://schemas.microsoft.com/office/drawing/2014/main" id="{79166AC7-1F5E-71C3-F332-03B4915A67FB}"/>
              </a:ext>
            </a:extLst>
          </p:cNvPr>
          <p:cNvSpPr>
            <a:spLocks noChangeShapeType="1"/>
          </p:cNvSpPr>
          <p:nvPr>
            <p:custDataLst>
              <p:tags r:id="rId6"/>
            </p:custDataLst>
          </p:nvPr>
        </p:nvSpPr>
        <p:spPr bwMode="gray">
          <a:xfrm flipV="1">
            <a:off x="5870575" y="5310188"/>
            <a:ext cx="4641850" cy="2208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7831" name="Freeform 8">
            <a:extLst>
              <a:ext uri="{FF2B5EF4-FFF2-40B4-BE49-F238E27FC236}">
                <a16:creationId xmlns:a16="http://schemas.microsoft.com/office/drawing/2014/main" id="{93CB6093-C6C2-225A-511E-BB3EEB146AA8}"/>
              </a:ext>
            </a:extLst>
          </p:cNvPr>
          <p:cNvSpPr>
            <a:spLocks/>
          </p:cNvSpPr>
          <p:nvPr>
            <p:custDataLst>
              <p:tags r:id="rId7"/>
            </p:custDataLst>
          </p:nvPr>
        </p:nvSpPr>
        <p:spPr bwMode="gray">
          <a:xfrm>
            <a:off x="6202363" y="4976813"/>
            <a:ext cx="1327150" cy="1766887"/>
          </a:xfrm>
          <a:custGeom>
            <a:avLst/>
            <a:gdLst>
              <a:gd name="T0" fmla="*/ 0 w 576"/>
              <a:gd name="T1" fmla="*/ 0 h 864"/>
              <a:gd name="T2" fmla="*/ 2147483647 w 576"/>
              <a:gd name="T3" fmla="*/ 2147483647 h 864"/>
              <a:gd name="T4" fmla="*/ 2147483647 w 576"/>
              <a:gd name="T5" fmla="*/ 2147483647 h 864"/>
              <a:gd name="T6" fmla="*/ 0 60000 65536"/>
              <a:gd name="T7" fmla="*/ 0 60000 65536"/>
              <a:gd name="T8" fmla="*/ 0 60000 65536"/>
              <a:gd name="T9" fmla="*/ 0 w 576"/>
              <a:gd name="T10" fmla="*/ 0 h 864"/>
              <a:gd name="T11" fmla="*/ 576 w 576"/>
              <a:gd name="T12" fmla="*/ 864 h 864"/>
            </a:gdLst>
            <a:ahLst/>
            <a:cxnLst>
              <a:cxn ang="T6">
                <a:pos x="T0" y="T1"/>
              </a:cxn>
              <a:cxn ang="T7">
                <a:pos x="T2" y="T3"/>
              </a:cxn>
              <a:cxn ang="T8">
                <a:pos x="T4" y="T5"/>
              </a:cxn>
            </a:cxnLst>
            <a:rect l="T9" t="T10" r="T11" b="T12"/>
            <a:pathLst>
              <a:path w="576" h="864">
                <a:moveTo>
                  <a:pt x="0" y="0"/>
                </a:moveTo>
                <a:cubicBezTo>
                  <a:pt x="0" y="264"/>
                  <a:pt x="0" y="528"/>
                  <a:pt x="96" y="672"/>
                </a:cubicBezTo>
                <a:cubicBezTo>
                  <a:pt x="192" y="816"/>
                  <a:pt x="384" y="840"/>
                  <a:pt x="576" y="8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p>
            <a:endParaRPr lang="nb-NO"/>
          </a:p>
        </p:txBody>
      </p:sp>
      <p:sp>
        <p:nvSpPr>
          <p:cNvPr id="77832" name="Line 9">
            <a:extLst>
              <a:ext uri="{FF2B5EF4-FFF2-40B4-BE49-F238E27FC236}">
                <a16:creationId xmlns:a16="http://schemas.microsoft.com/office/drawing/2014/main" id="{AF775498-CCA1-3184-AC8A-138DA8857C46}"/>
              </a:ext>
            </a:extLst>
          </p:cNvPr>
          <p:cNvSpPr>
            <a:spLocks noChangeShapeType="1"/>
          </p:cNvSpPr>
          <p:nvPr>
            <p:custDataLst>
              <p:tags r:id="rId8"/>
            </p:custDataLst>
          </p:nvPr>
        </p:nvSpPr>
        <p:spPr bwMode="gray">
          <a:xfrm>
            <a:off x="7529513" y="6743700"/>
            <a:ext cx="3095625" cy="442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7833" name="Freeform 10">
            <a:extLst>
              <a:ext uri="{FF2B5EF4-FFF2-40B4-BE49-F238E27FC236}">
                <a16:creationId xmlns:a16="http://schemas.microsoft.com/office/drawing/2014/main" id="{C7F4750E-B2C9-7B1B-DAF8-40B73F986C92}"/>
              </a:ext>
            </a:extLst>
          </p:cNvPr>
          <p:cNvSpPr>
            <a:spLocks/>
          </p:cNvSpPr>
          <p:nvPr>
            <p:custDataLst>
              <p:tags r:id="rId9"/>
            </p:custDataLst>
          </p:nvPr>
        </p:nvSpPr>
        <p:spPr bwMode="gray">
          <a:xfrm>
            <a:off x="6534150" y="5086350"/>
            <a:ext cx="995363" cy="1214438"/>
          </a:xfrm>
          <a:custGeom>
            <a:avLst/>
            <a:gdLst>
              <a:gd name="T0" fmla="*/ 0 w 432"/>
              <a:gd name="T1" fmla="*/ 0 h 528"/>
              <a:gd name="T2" fmla="*/ 2147483647 w 432"/>
              <a:gd name="T3" fmla="*/ 2147483647 h 528"/>
              <a:gd name="T4" fmla="*/ 2147483647 w 432"/>
              <a:gd name="T5" fmla="*/ 2147483647 h 528"/>
              <a:gd name="T6" fmla="*/ 2147483647 w 432"/>
              <a:gd name="T7" fmla="*/ 2147483647 h 528"/>
              <a:gd name="T8" fmla="*/ 0 60000 65536"/>
              <a:gd name="T9" fmla="*/ 0 60000 65536"/>
              <a:gd name="T10" fmla="*/ 0 60000 65536"/>
              <a:gd name="T11" fmla="*/ 0 60000 65536"/>
              <a:gd name="T12" fmla="*/ 0 w 432"/>
              <a:gd name="T13" fmla="*/ 0 h 528"/>
              <a:gd name="T14" fmla="*/ 432 w 432"/>
              <a:gd name="T15" fmla="*/ 528 h 528"/>
            </a:gdLst>
            <a:ahLst/>
            <a:cxnLst>
              <a:cxn ang="T8">
                <a:pos x="T0" y="T1"/>
              </a:cxn>
              <a:cxn ang="T9">
                <a:pos x="T2" y="T3"/>
              </a:cxn>
              <a:cxn ang="T10">
                <a:pos x="T4" y="T5"/>
              </a:cxn>
              <a:cxn ang="T11">
                <a:pos x="T6" y="T7"/>
              </a:cxn>
            </a:cxnLst>
            <a:rect l="T12" t="T13" r="T14" b="T15"/>
            <a:pathLst>
              <a:path w="432" h="528">
                <a:moveTo>
                  <a:pt x="0" y="0"/>
                </a:moveTo>
                <a:cubicBezTo>
                  <a:pt x="28" y="128"/>
                  <a:pt x="56" y="256"/>
                  <a:pt x="96" y="336"/>
                </a:cubicBezTo>
                <a:cubicBezTo>
                  <a:pt x="136" y="416"/>
                  <a:pt x="184" y="448"/>
                  <a:pt x="240" y="480"/>
                </a:cubicBezTo>
                <a:cubicBezTo>
                  <a:pt x="296" y="512"/>
                  <a:pt x="400" y="520"/>
                  <a:pt x="432" y="528"/>
                </a:cubicBezTo>
              </a:path>
            </a:pathLst>
          </a:custGeom>
          <a:noFill/>
          <a:ln w="190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p>
            <a:endParaRPr lang="nb-NO"/>
          </a:p>
        </p:txBody>
      </p:sp>
      <p:sp>
        <p:nvSpPr>
          <p:cNvPr id="77834" name="Freeform 11">
            <a:extLst>
              <a:ext uri="{FF2B5EF4-FFF2-40B4-BE49-F238E27FC236}">
                <a16:creationId xmlns:a16="http://schemas.microsoft.com/office/drawing/2014/main" id="{64F7DF21-EAC8-9025-FBCA-CED81B4541A0}"/>
              </a:ext>
            </a:extLst>
          </p:cNvPr>
          <p:cNvSpPr>
            <a:spLocks/>
          </p:cNvSpPr>
          <p:nvPr>
            <p:custDataLst>
              <p:tags r:id="rId10"/>
            </p:custDataLst>
          </p:nvPr>
        </p:nvSpPr>
        <p:spPr bwMode="gray">
          <a:xfrm>
            <a:off x="7529513" y="5086350"/>
            <a:ext cx="2874962" cy="1254125"/>
          </a:xfrm>
          <a:custGeom>
            <a:avLst/>
            <a:gdLst>
              <a:gd name="T0" fmla="*/ 0 w 1248"/>
              <a:gd name="T1" fmla="*/ 2147483647 h 544"/>
              <a:gd name="T2" fmla="*/ 2147483647 w 1248"/>
              <a:gd name="T3" fmla="*/ 2147483647 h 544"/>
              <a:gd name="T4" fmla="*/ 2147483647 w 1248"/>
              <a:gd name="T5" fmla="*/ 2147483647 h 544"/>
              <a:gd name="T6" fmla="*/ 2147483647 w 1248"/>
              <a:gd name="T7" fmla="*/ 2147483647 h 544"/>
              <a:gd name="T8" fmla="*/ 2147483647 w 1248"/>
              <a:gd name="T9" fmla="*/ 0 h 544"/>
              <a:gd name="T10" fmla="*/ 0 60000 65536"/>
              <a:gd name="T11" fmla="*/ 0 60000 65536"/>
              <a:gd name="T12" fmla="*/ 0 60000 65536"/>
              <a:gd name="T13" fmla="*/ 0 60000 65536"/>
              <a:gd name="T14" fmla="*/ 0 60000 65536"/>
              <a:gd name="T15" fmla="*/ 0 w 1248"/>
              <a:gd name="T16" fmla="*/ 0 h 544"/>
              <a:gd name="T17" fmla="*/ 1248 w 1248"/>
              <a:gd name="T18" fmla="*/ 544 h 544"/>
            </a:gdLst>
            <a:ahLst/>
            <a:cxnLst>
              <a:cxn ang="T10">
                <a:pos x="T0" y="T1"/>
              </a:cxn>
              <a:cxn ang="T11">
                <a:pos x="T2" y="T3"/>
              </a:cxn>
              <a:cxn ang="T12">
                <a:pos x="T4" y="T5"/>
              </a:cxn>
              <a:cxn ang="T13">
                <a:pos x="T6" y="T7"/>
              </a:cxn>
              <a:cxn ang="T14">
                <a:pos x="T8" y="T9"/>
              </a:cxn>
            </a:cxnLst>
            <a:rect l="T15" t="T16" r="T17" b="T18"/>
            <a:pathLst>
              <a:path w="1248" h="544">
                <a:moveTo>
                  <a:pt x="0" y="528"/>
                </a:moveTo>
                <a:cubicBezTo>
                  <a:pt x="56" y="536"/>
                  <a:pt x="112" y="544"/>
                  <a:pt x="192" y="528"/>
                </a:cubicBezTo>
                <a:cubicBezTo>
                  <a:pt x="272" y="512"/>
                  <a:pt x="352" y="488"/>
                  <a:pt x="480" y="432"/>
                </a:cubicBezTo>
                <a:cubicBezTo>
                  <a:pt x="608" y="376"/>
                  <a:pt x="832" y="264"/>
                  <a:pt x="960" y="192"/>
                </a:cubicBezTo>
                <a:cubicBezTo>
                  <a:pt x="1088" y="120"/>
                  <a:pt x="1168" y="60"/>
                  <a:pt x="1248" y="0"/>
                </a:cubicBezTo>
              </a:path>
            </a:pathLst>
          </a:custGeom>
          <a:noFill/>
          <a:ln w="190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p>
            <a:endParaRPr lang="nb-NO"/>
          </a:p>
        </p:txBody>
      </p:sp>
      <p:sp>
        <p:nvSpPr>
          <p:cNvPr id="77835" name="Line 12">
            <a:extLst>
              <a:ext uri="{FF2B5EF4-FFF2-40B4-BE49-F238E27FC236}">
                <a16:creationId xmlns:a16="http://schemas.microsoft.com/office/drawing/2014/main" id="{1D64E11D-D5B2-547D-1E8A-2B22D6806C2C}"/>
              </a:ext>
            </a:extLst>
          </p:cNvPr>
          <p:cNvSpPr>
            <a:spLocks noChangeShapeType="1"/>
          </p:cNvSpPr>
          <p:nvPr>
            <p:custDataLst>
              <p:tags r:id="rId11"/>
            </p:custDataLst>
          </p:nvPr>
        </p:nvSpPr>
        <p:spPr bwMode="gray">
          <a:xfrm>
            <a:off x="7529513" y="5086350"/>
            <a:ext cx="0" cy="2652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7836" name="Text Box 13">
            <a:extLst>
              <a:ext uri="{FF2B5EF4-FFF2-40B4-BE49-F238E27FC236}">
                <a16:creationId xmlns:a16="http://schemas.microsoft.com/office/drawing/2014/main" id="{BD51F844-AEB0-34CC-16E4-9A21AFD3340E}"/>
              </a:ext>
            </a:extLst>
          </p:cNvPr>
          <p:cNvSpPr txBox="1">
            <a:spLocks noChangeArrowheads="1"/>
          </p:cNvSpPr>
          <p:nvPr>
            <p:custDataLst>
              <p:tags r:id="rId12"/>
            </p:custDataLst>
          </p:nvPr>
        </p:nvSpPr>
        <p:spPr bwMode="gray">
          <a:xfrm>
            <a:off x="6578600" y="7581900"/>
            <a:ext cx="195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“OPTIMUM”</a:t>
            </a:r>
          </a:p>
          <a:p>
            <a:r>
              <a:rPr lang="en-US" altLang="nb-NO" sz="2300" b="1">
                <a:solidFill>
                  <a:schemeClr val="tx1"/>
                </a:solidFill>
                <a:latin typeface="Arial" panose="020B0604020202020204" pitchFamily="34" charset="0"/>
                <a:ea typeface="ＭＳ Ｐゴシック" panose="020B0600070205080204" pitchFamily="34" charset="-128"/>
              </a:rPr>
              <a:t>Lot str</a:t>
            </a:r>
          </a:p>
        </p:txBody>
      </p:sp>
      <p:sp>
        <p:nvSpPr>
          <p:cNvPr id="77837" name="Text Box 14">
            <a:extLst>
              <a:ext uri="{FF2B5EF4-FFF2-40B4-BE49-F238E27FC236}">
                <a16:creationId xmlns:a16="http://schemas.microsoft.com/office/drawing/2014/main" id="{72295DF6-04C8-AD31-0906-6047CEAFD94D}"/>
              </a:ext>
            </a:extLst>
          </p:cNvPr>
          <p:cNvSpPr txBox="1">
            <a:spLocks noChangeArrowheads="1"/>
          </p:cNvSpPr>
          <p:nvPr>
            <p:custDataLst>
              <p:tags r:id="rId13"/>
            </p:custDataLst>
          </p:nvPr>
        </p:nvSpPr>
        <p:spPr bwMode="gray">
          <a:xfrm>
            <a:off x="5813425" y="4383088"/>
            <a:ext cx="2266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Kostnad per del</a:t>
            </a:r>
          </a:p>
        </p:txBody>
      </p:sp>
      <p:sp>
        <p:nvSpPr>
          <p:cNvPr id="77838" name="Text Box 15">
            <a:extLst>
              <a:ext uri="{FF2B5EF4-FFF2-40B4-BE49-F238E27FC236}">
                <a16:creationId xmlns:a16="http://schemas.microsoft.com/office/drawing/2014/main" id="{58D79055-8CB4-1EAF-DF0E-70BC49B05F7C}"/>
              </a:ext>
            </a:extLst>
          </p:cNvPr>
          <p:cNvSpPr txBox="1">
            <a:spLocks noChangeArrowheads="1"/>
          </p:cNvSpPr>
          <p:nvPr>
            <p:custDataLst>
              <p:tags r:id="rId14"/>
            </p:custDataLst>
          </p:nvPr>
        </p:nvSpPr>
        <p:spPr bwMode="gray">
          <a:xfrm>
            <a:off x="10348913" y="6488113"/>
            <a:ext cx="187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Endrings-</a:t>
            </a:r>
          </a:p>
          <a:p>
            <a:r>
              <a:rPr lang="en-US" altLang="nb-NO" sz="2300">
                <a:solidFill>
                  <a:schemeClr val="tx1"/>
                </a:solidFill>
                <a:latin typeface="Arial" panose="020B0604020202020204" pitchFamily="34" charset="0"/>
                <a:ea typeface="ＭＳ Ｐゴシック" panose="020B0600070205080204" pitchFamily="34" charset="-128"/>
              </a:rPr>
              <a:t>kostnad</a:t>
            </a:r>
          </a:p>
        </p:txBody>
      </p:sp>
      <p:sp>
        <p:nvSpPr>
          <p:cNvPr id="77839" name="Text Box 16">
            <a:extLst>
              <a:ext uri="{FF2B5EF4-FFF2-40B4-BE49-F238E27FC236}">
                <a16:creationId xmlns:a16="http://schemas.microsoft.com/office/drawing/2014/main" id="{106E81FD-8346-C118-B5A9-D94F69727A6A}"/>
              </a:ext>
            </a:extLst>
          </p:cNvPr>
          <p:cNvSpPr txBox="1">
            <a:spLocks noChangeArrowheads="1"/>
          </p:cNvSpPr>
          <p:nvPr>
            <p:custDataLst>
              <p:tags r:id="rId15"/>
            </p:custDataLst>
          </p:nvPr>
        </p:nvSpPr>
        <p:spPr bwMode="gray">
          <a:xfrm>
            <a:off x="10385425" y="5383213"/>
            <a:ext cx="14811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Lager kostnad</a:t>
            </a:r>
          </a:p>
        </p:txBody>
      </p:sp>
      <p:sp>
        <p:nvSpPr>
          <p:cNvPr id="77840" name="Text Box 17">
            <a:extLst>
              <a:ext uri="{FF2B5EF4-FFF2-40B4-BE49-F238E27FC236}">
                <a16:creationId xmlns:a16="http://schemas.microsoft.com/office/drawing/2014/main" id="{061195C0-09C1-3403-CFC4-A1F5CE2E37EB}"/>
              </a:ext>
            </a:extLst>
          </p:cNvPr>
          <p:cNvSpPr txBox="1">
            <a:spLocks noChangeArrowheads="1"/>
          </p:cNvSpPr>
          <p:nvPr>
            <p:custDataLst>
              <p:tags r:id="rId16"/>
            </p:custDataLst>
          </p:nvPr>
        </p:nvSpPr>
        <p:spPr bwMode="gray">
          <a:xfrm>
            <a:off x="9186863" y="4546600"/>
            <a:ext cx="1201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Total</a:t>
            </a:r>
          </a:p>
          <a:p>
            <a:r>
              <a:rPr lang="en-US" altLang="nb-NO" sz="2300">
                <a:solidFill>
                  <a:schemeClr val="tx1"/>
                </a:solidFill>
                <a:latin typeface="Arial" panose="020B0604020202020204" pitchFamily="34" charset="0"/>
                <a:ea typeface="ＭＳ Ｐゴシック" panose="020B0600070205080204" pitchFamily="34" charset="-128"/>
              </a:rPr>
              <a:t>kostnad</a:t>
            </a:r>
          </a:p>
        </p:txBody>
      </p:sp>
      <p:sp>
        <p:nvSpPr>
          <p:cNvPr id="77841" name="Text Box 18">
            <a:extLst>
              <a:ext uri="{FF2B5EF4-FFF2-40B4-BE49-F238E27FC236}">
                <a16:creationId xmlns:a16="http://schemas.microsoft.com/office/drawing/2014/main" id="{BE0DE5D8-BD42-545D-44A2-6281A8B8EE28}"/>
              </a:ext>
            </a:extLst>
          </p:cNvPr>
          <p:cNvSpPr txBox="1">
            <a:spLocks noChangeArrowheads="1"/>
          </p:cNvSpPr>
          <p:nvPr>
            <p:custDataLst>
              <p:tags r:id="rId17"/>
            </p:custDataLst>
          </p:nvPr>
        </p:nvSpPr>
        <p:spPr bwMode="gray">
          <a:xfrm>
            <a:off x="1677988" y="6840538"/>
            <a:ext cx="3616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Ved å redusere omstillingstider, er det mulig å kjøre mindre batcher og bære mindre lager</a:t>
            </a:r>
          </a:p>
        </p:txBody>
      </p:sp>
      <p:sp>
        <p:nvSpPr>
          <p:cNvPr id="77842" name="AutoShape 19">
            <a:extLst>
              <a:ext uri="{FF2B5EF4-FFF2-40B4-BE49-F238E27FC236}">
                <a16:creationId xmlns:a16="http://schemas.microsoft.com/office/drawing/2014/main" id="{AC5ED8BE-8E87-7931-7CA1-50E895A5A773}"/>
              </a:ext>
            </a:extLst>
          </p:cNvPr>
          <p:cNvSpPr>
            <a:spLocks noChangeArrowheads="1"/>
          </p:cNvSpPr>
          <p:nvPr>
            <p:custDataLst>
              <p:tags r:id="rId18"/>
            </p:custDataLst>
          </p:nvPr>
        </p:nvSpPr>
        <p:spPr bwMode="gray">
          <a:xfrm flipH="1">
            <a:off x="5789613" y="7723188"/>
            <a:ext cx="855662" cy="422275"/>
          </a:xfrm>
          <a:prstGeom prst="rightArrow">
            <a:avLst>
              <a:gd name="adj1" fmla="val 50000"/>
              <a:gd name="adj2" fmla="val 50658"/>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77843" name="Rectangle 20">
            <a:extLst>
              <a:ext uri="{FF2B5EF4-FFF2-40B4-BE49-F238E27FC236}">
                <a16:creationId xmlns:a16="http://schemas.microsoft.com/office/drawing/2014/main" id="{CE504530-03E4-D96F-8345-88D4FB63EC2F}"/>
              </a:ext>
            </a:extLst>
          </p:cNvPr>
          <p:cNvSpPr>
            <a:spLocks noChangeArrowheads="1"/>
          </p:cNvSpPr>
          <p:nvPr>
            <p:custDataLst>
              <p:tags r:id="rId19"/>
            </p:custDataLst>
          </p:nvPr>
        </p:nvSpPr>
        <p:spPr bwMode="gray">
          <a:xfrm>
            <a:off x="2495550" y="5961063"/>
            <a:ext cx="1698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US" altLang="nb-NO" sz="2000"/>
              <a:t>Omstilling</a:t>
            </a:r>
          </a:p>
        </p:txBody>
      </p:sp>
      <p:sp>
        <p:nvSpPr>
          <p:cNvPr id="77844" name="Text Box 21">
            <a:extLst>
              <a:ext uri="{FF2B5EF4-FFF2-40B4-BE49-F238E27FC236}">
                <a16:creationId xmlns:a16="http://schemas.microsoft.com/office/drawing/2014/main" id="{2086E980-BAD0-DD2A-EB49-D2D3FD8CB428}"/>
              </a:ext>
            </a:extLst>
          </p:cNvPr>
          <p:cNvSpPr txBox="1">
            <a:spLocks noChangeArrowheads="1"/>
          </p:cNvSpPr>
          <p:nvPr>
            <p:custDataLst>
              <p:tags r:id="rId20"/>
            </p:custDataLst>
          </p:nvPr>
        </p:nvSpPr>
        <p:spPr bwMode="gray">
          <a:xfrm>
            <a:off x="7323138" y="7277100"/>
            <a:ext cx="4651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accent2"/>
                </a:solidFill>
                <a:latin typeface="Arial" panose="020B0604020202020204" pitchFamily="34" charset="0"/>
                <a:ea typeface="ＭＳ Ｐゴシック" panose="020B0600070205080204" pitchFamily="34" charset="-128"/>
              </a:rPr>
              <a:t>X</a:t>
            </a:r>
          </a:p>
        </p:txBody>
      </p:sp>
      <p:sp>
        <p:nvSpPr>
          <p:cNvPr id="77845" name="Text Box 22">
            <a:extLst>
              <a:ext uri="{FF2B5EF4-FFF2-40B4-BE49-F238E27FC236}">
                <a16:creationId xmlns:a16="http://schemas.microsoft.com/office/drawing/2014/main" id="{2EDB637B-9125-8329-A705-08E13AC6ED97}"/>
              </a:ext>
            </a:extLst>
          </p:cNvPr>
          <p:cNvSpPr txBox="1">
            <a:spLocks noChangeArrowheads="1"/>
          </p:cNvSpPr>
          <p:nvPr>
            <p:custDataLst>
              <p:tags r:id="rId21"/>
            </p:custDataLst>
          </p:nvPr>
        </p:nvSpPr>
        <p:spPr bwMode="gray">
          <a:xfrm>
            <a:off x="9507538" y="7581900"/>
            <a:ext cx="13652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Lot str</a:t>
            </a:r>
          </a:p>
        </p:txBody>
      </p:sp>
      <p:sp>
        <p:nvSpPr>
          <p:cNvPr id="116758" name="Rectangle 23">
            <a:extLst>
              <a:ext uri="{FF2B5EF4-FFF2-40B4-BE49-F238E27FC236}">
                <a16:creationId xmlns:a16="http://schemas.microsoft.com/office/drawing/2014/main" id="{F4A1F9ED-9826-150F-C25D-42CAC93CA5C3}"/>
              </a:ext>
            </a:extLst>
          </p:cNvPr>
          <p:cNvSpPr>
            <a:spLocks noGrp="1" noChangeArrowheads="1"/>
          </p:cNvSpPr>
          <p:nvPr>
            <p:ph type="title"/>
            <p:custDataLst>
              <p:tags r:id="rId22"/>
            </p:custDataLst>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en-US" altLang="nb-NO" sz="4000">
                <a:latin typeface="Garamond" panose="02020404030301010803" pitchFamily="18" charset="0"/>
                <a:ea typeface="ＭＳ Ｐゴシック" panose="020B0600070205080204" pitchFamily="34" charset="-128"/>
              </a:rPr>
              <a:t>Retningslinje 7 – Utvikle muligheten til å produsere “hver produkt hver dag” oppover i flyten fra “pacemaker”</a:t>
            </a:r>
          </a:p>
        </p:txBody>
      </p:sp>
      <p:sp>
        <p:nvSpPr>
          <p:cNvPr id="77847" name="Text Box 24">
            <a:extLst>
              <a:ext uri="{FF2B5EF4-FFF2-40B4-BE49-F238E27FC236}">
                <a16:creationId xmlns:a16="http://schemas.microsoft.com/office/drawing/2014/main" id="{3B692F66-E7AD-546B-2F98-720CBFEA2CB8}"/>
              </a:ext>
            </a:extLst>
          </p:cNvPr>
          <p:cNvSpPr txBox="1">
            <a:spLocks noChangeArrowheads="1"/>
          </p:cNvSpPr>
          <p:nvPr>
            <p:custDataLst>
              <p:tags r:id="rId23"/>
            </p:custDataLst>
          </p:nvPr>
        </p:nvSpPr>
        <p:spPr bwMode="gray">
          <a:xfrm>
            <a:off x="1169988" y="1984375"/>
            <a:ext cx="10283825" cy="1920875"/>
          </a:xfrm>
          <a:prstGeom prst="rect">
            <a:avLst/>
          </a:prstGeom>
          <a:solidFill>
            <a:schemeClr val="folHlink"/>
          </a:solidFill>
          <a:ln w="9525">
            <a:solidFill>
              <a:schemeClr val="tx1"/>
            </a:solidFill>
            <a:miter lim="800000"/>
            <a:headEnd/>
            <a:tailEnd/>
          </a:ln>
        </p:spPr>
        <p:txBody>
          <a:bodyPr lIns="66343" tIns="66343" rIns="66343" bIns="66343"/>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Ved å sortere omstillingstider og kjøre mindre batcher i en oppstrømsprosess, vil de prosessene være i stand til å svare på endringer nedstrøms raskere. Deretter trenger de mindre lager i supermarkedet. EPE står for “every part every  . . .” hvor du kan skrive en tid, f.eks. en uke, dag, skift, time, pitch eller takt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2">
            <a:extLst>
              <a:ext uri="{FF2B5EF4-FFF2-40B4-BE49-F238E27FC236}">
                <a16:creationId xmlns:a16="http://schemas.microsoft.com/office/drawing/2014/main" id="{EC0B5C0F-3E68-780D-14DE-7EC1B1CAC30A}"/>
              </a:ext>
            </a:extLst>
          </p:cNvPr>
          <p:cNvGrpSpPr>
            <a:grpSpLocks noChangeAspect="1"/>
          </p:cNvGrpSpPr>
          <p:nvPr/>
        </p:nvGrpSpPr>
        <p:grpSpPr bwMode="auto">
          <a:xfrm>
            <a:off x="6278563" y="5461000"/>
            <a:ext cx="896937" cy="688975"/>
            <a:chOff x="2600" y="939"/>
            <a:chExt cx="486" cy="374"/>
          </a:xfrm>
        </p:grpSpPr>
        <p:sp>
          <p:nvSpPr>
            <p:cNvPr id="80086" name="Rectangle 3">
              <a:extLst>
                <a:ext uri="{FF2B5EF4-FFF2-40B4-BE49-F238E27FC236}">
                  <a16:creationId xmlns:a16="http://schemas.microsoft.com/office/drawing/2014/main" id="{C4A1BC84-7B84-CB16-C6A7-B612CF07F214}"/>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87" name="Rectangle 4">
              <a:extLst>
                <a:ext uri="{FF2B5EF4-FFF2-40B4-BE49-F238E27FC236}">
                  <a16:creationId xmlns:a16="http://schemas.microsoft.com/office/drawing/2014/main" id="{057CBBEF-8D10-7DDA-2512-3D4829C9D0D6}"/>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88" name="Rectangle 5">
              <a:extLst>
                <a:ext uri="{FF2B5EF4-FFF2-40B4-BE49-F238E27FC236}">
                  <a16:creationId xmlns:a16="http://schemas.microsoft.com/office/drawing/2014/main" id="{D0106E29-8499-465B-3AB6-BEE1EB084B6A}"/>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Weld+Assy</a:t>
              </a:r>
            </a:p>
          </p:txBody>
        </p:sp>
      </p:grpSp>
      <p:sp>
        <p:nvSpPr>
          <p:cNvPr id="79874" name="Line 6">
            <a:extLst>
              <a:ext uri="{FF2B5EF4-FFF2-40B4-BE49-F238E27FC236}">
                <a16:creationId xmlns:a16="http://schemas.microsoft.com/office/drawing/2014/main" id="{2BB992DB-D975-0F6F-1197-CA81A6E6F42E}"/>
              </a:ext>
            </a:extLst>
          </p:cNvPr>
          <p:cNvSpPr>
            <a:spLocks noChangeShapeType="1"/>
          </p:cNvSpPr>
          <p:nvPr/>
        </p:nvSpPr>
        <p:spPr bwMode="gray">
          <a:xfrm>
            <a:off x="8251825" y="4062413"/>
            <a:ext cx="1647825"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75" name="Line 7">
            <a:extLst>
              <a:ext uri="{FF2B5EF4-FFF2-40B4-BE49-F238E27FC236}">
                <a16:creationId xmlns:a16="http://schemas.microsoft.com/office/drawing/2014/main" id="{239866D3-55FD-E3A5-0ACD-7163BC3DC3C2}"/>
              </a:ext>
            </a:extLst>
          </p:cNvPr>
          <p:cNvSpPr>
            <a:spLocks noChangeShapeType="1"/>
          </p:cNvSpPr>
          <p:nvPr/>
        </p:nvSpPr>
        <p:spPr bwMode="gray">
          <a:xfrm>
            <a:off x="6491288" y="3049588"/>
            <a:ext cx="1476375" cy="825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76" name="Line 8">
            <a:extLst>
              <a:ext uri="{FF2B5EF4-FFF2-40B4-BE49-F238E27FC236}">
                <a16:creationId xmlns:a16="http://schemas.microsoft.com/office/drawing/2014/main" id="{11188126-CD62-D9E1-1286-577A57711BC4}"/>
              </a:ext>
            </a:extLst>
          </p:cNvPr>
          <p:cNvSpPr>
            <a:spLocks noChangeShapeType="1"/>
          </p:cNvSpPr>
          <p:nvPr/>
        </p:nvSpPr>
        <p:spPr bwMode="gray">
          <a:xfrm>
            <a:off x="7177088" y="5053013"/>
            <a:ext cx="8509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77" name="Line 9">
            <a:extLst>
              <a:ext uri="{FF2B5EF4-FFF2-40B4-BE49-F238E27FC236}">
                <a16:creationId xmlns:a16="http://schemas.microsoft.com/office/drawing/2014/main" id="{FC4176A1-80E8-5925-DC2C-55DEB82A5927}"/>
              </a:ext>
            </a:extLst>
          </p:cNvPr>
          <p:cNvSpPr>
            <a:spLocks noChangeShapeType="1"/>
          </p:cNvSpPr>
          <p:nvPr/>
        </p:nvSpPr>
        <p:spPr bwMode="gray">
          <a:xfrm>
            <a:off x="3455988" y="4854575"/>
            <a:ext cx="159702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78" name="Line 10">
            <a:extLst>
              <a:ext uri="{FF2B5EF4-FFF2-40B4-BE49-F238E27FC236}">
                <a16:creationId xmlns:a16="http://schemas.microsoft.com/office/drawing/2014/main" id="{9FA556A7-3A97-B4C3-4FC8-DABD7B021278}"/>
              </a:ext>
            </a:extLst>
          </p:cNvPr>
          <p:cNvSpPr>
            <a:spLocks noChangeShapeType="1"/>
          </p:cNvSpPr>
          <p:nvPr/>
        </p:nvSpPr>
        <p:spPr bwMode="gray">
          <a:xfrm flipV="1">
            <a:off x="4732338" y="3175000"/>
            <a:ext cx="1063625" cy="2968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79" name="Line 11">
            <a:extLst>
              <a:ext uri="{FF2B5EF4-FFF2-40B4-BE49-F238E27FC236}">
                <a16:creationId xmlns:a16="http://schemas.microsoft.com/office/drawing/2014/main" id="{20B915C3-3AA8-B2EE-79BD-BA0DD3BABBE4}"/>
              </a:ext>
            </a:extLst>
          </p:cNvPr>
          <p:cNvSpPr>
            <a:spLocks noChangeShapeType="1"/>
          </p:cNvSpPr>
          <p:nvPr/>
        </p:nvSpPr>
        <p:spPr bwMode="gray">
          <a:xfrm>
            <a:off x="6359525" y="5675313"/>
            <a:ext cx="74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0" name="Line 12">
            <a:extLst>
              <a:ext uri="{FF2B5EF4-FFF2-40B4-BE49-F238E27FC236}">
                <a16:creationId xmlns:a16="http://schemas.microsoft.com/office/drawing/2014/main" id="{3ABC09FC-F450-DECC-8255-D2F50F71B7F9}"/>
              </a:ext>
            </a:extLst>
          </p:cNvPr>
          <p:cNvSpPr>
            <a:spLocks noChangeShapeType="1"/>
          </p:cNvSpPr>
          <p:nvPr/>
        </p:nvSpPr>
        <p:spPr bwMode="gray">
          <a:xfrm flipV="1">
            <a:off x="6359525"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1" name="Line 13">
            <a:extLst>
              <a:ext uri="{FF2B5EF4-FFF2-40B4-BE49-F238E27FC236}">
                <a16:creationId xmlns:a16="http://schemas.microsoft.com/office/drawing/2014/main" id="{AAFCDC88-91C1-8358-1DB3-342BD8938D16}"/>
              </a:ext>
            </a:extLst>
          </p:cNvPr>
          <p:cNvSpPr>
            <a:spLocks noChangeShapeType="1"/>
          </p:cNvSpPr>
          <p:nvPr/>
        </p:nvSpPr>
        <p:spPr bwMode="gray">
          <a:xfrm>
            <a:off x="7105650"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2" name="Line 14">
            <a:extLst>
              <a:ext uri="{FF2B5EF4-FFF2-40B4-BE49-F238E27FC236}">
                <a16:creationId xmlns:a16="http://schemas.microsoft.com/office/drawing/2014/main" id="{C8F5CF4E-F721-5631-79E5-9D048600D32B}"/>
              </a:ext>
            </a:extLst>
          </p:cNvPr>
          <p:cNvSpPr>
            <a:spLocks noChangeShapeType="1"/>
          </p:cNvSpPr>
          <p:nvPr/>
        </p:nvSpPr>
        <p:spPr bwMode="gray">
          <a:xfrm>
            <a:off x="6511925" y="5789613"/>
            <a:ext cx="44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3" name="Line 15">
            <a:extLst>
              <a:ext uri="{FF2B5EF4-FFF2-40B4-BE49-F238E27FC236}">
                <a16:creationId xmlns:a16="http://schemas.microsoft.com/office/drawing/2014/main" id="{38293BF7-0F13-D2EC-94C9-C5098104F49E}"/>
              </a:ext>
            </a:extLst>
          </p:cNvPr>
          <p:cNvSpPr>
            <a:spLocks noChangeShapeType="1"/>
          </p:cNvSpPr>
          <p:nvPr/>
        </p:nvSpPr>
        <p:spPr bwMode="gray">
          <a:xfrm>
            <a:off x="65119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4" name="Line 16">
            <a:extLst>
              <a:ext uri="{FF2B5EF4-FFF2-40B4-BE49-F238E27FC236}">
                <a16:creationId xmlns:a16="http://schemas.microsoft.com/office/drawing/2014/main" id="{EDEBEE1D-BA3F-5A9C-015F-AA214100DA47}"/>
              </a:ext>
            </a:extLst>
          </p:cNvPr>
          <p:cNvSpPr>
            <a:spLocks noChangeShapeType="1"/>
          </p:cNvSpPr>
          <p:nvPr/>
        </p:nvSpPr>
        <p:spPr bwMode="gray">
          <a:xfrm>
            <a:off x="6359525" y="6073775"/>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5" name="Line 17">
            <a:extLst>
              <a:ext uri="{FF2B5EF4-FFF2-40B4-BE49-F238E27FC236}">
                <a16:creationId xmlns:a16="http://schemas.microsoft.com/office/drawing/2014/main" id="{CCFEC009-1C6C-D9EE-D3B0-1953966667B9}"/>
              </a:ext>
            </a:extLst>
          </p:cNvPr>
          <p:cNvSpPr>
            <a:spLocks noChangeShapeType="1"/>
          </p:cNvSpPr>
          <p:nvPr/>
        </p:nvSpPr>
        <p:spPr bwMode="gray">
          <a:xfrm>
            <a:off x="6956425" y="6073775"/>
            <a:ext cx="14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86" name="Line 18">
            <a:extLst>
              <a:ext uri="{FF2B5EF4-FFF2-40B4-BE49-F238E27FC236}">
                <a16:creationId xmlns:a16="http://schemas.microsoft.com/office/drawing/2014/main" id="{625E586A-F229-4672-AEF3-7826250326E9}"/>
              </a:ext>
            </a:extLst>
          </p:cNvPr>
          <p:cNvSpPr>
            <a:spLocks noChangeShapeType="1"/>
          </p:cNvSpPr>
          <p:nvPr/>
        </p:nvSpPr>
        <p:spPr bwMode="gray">
          <a:xfrm>
            <a:off x="69564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79887" name="Group 19">
            <a:extLst>
              <a:ext uri="{FF2B5EF4-FFF2-40B4-BE49-F238E27FC236}">
                <a16:creationId xmlns:a16="http://schemas.microsoft.com/office/drawing/2014/main" id="{E8A5F2F8-57D1-2711-F583-145E20ECC42C}"/>
              </a:ext>
            </a:extLst>
          </p:cNvPr>
          <p:cNvGrpSpPr>
            <a:grpSpLocks/>
          </p:cNvGrpSpPr>
          <p:nvPr/>
        </p:nvGrpSpPr>
        <p:grpSpPr bwMode="auto">
          <a:xfrm rot="10800000">
            <a:off x="6657975" y="5816600"/>
            <a:ext cx="153988" cy="90488"/>
            <a:chOff x="1968" y="78"/>
            <a:chExt cx="193" cy="162"/>
          </a:xfrm>
        </p:grpSpPr>
        <p:sp>
          <p:nvSpPr>
            <p:cNvPr id="80084" name="Arc 20">
              <a:extLst>
                <a:ext uri="{FF2B5EF4-FFF2-40B4-BE49-F238E27FC236}">
                  <a16:creationId xmlns:a16="http://schemas.microsoft.com/office/drawing/2014/main" id="{14778937-EAEF-4A20-DFBD-117A8B4AA0B1}"/>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lIns="93296" tIns="46648" rIns="93296" bIns="46648" anchor="ctr"/>
            <a:lstStyle/>
            <a:p>
              <a:endParaRPr lang="nb-NO"/>
            </a:p>
          </p:txBody>
        </p:sp>
        <p:sp>
          <p:nvSpPr>
            <p:cNvPr id="80085" name="Oval 21">
              <a:extLst>
                <a:ext uri="{FF2B5EF4-FFF2-40B4-BE49-F238E27FC236}">
                  <a16:creationId xmlns:a16="http://schemas.microsoft.com/office/drawing/2014/main" id="{BB3F4A6A-D511-961E-8E9C-0E7E0B0E5BAF}"/>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79888" name="Group 22">
            <a:extLst>
              <a:ext uri="{FF2B5EF4-FFF2-40B4-BE49-F238E27FC236}">
                <a16:creationId xmlns:a16="http://schemas.microsoft.com/office/drawing/2014/main" id="{EACA1669-3078-C736-7B7D-70DA496810BC}"/>
              </a:ext>
            </a:extLst>
          </p:cNvPr>
          <p:cNvGrpSpPr>
            <a:grpSpLocks/>
          </p:cNvGrpSpPr>
          <p:nvPr/>
        </p:nvGrpSpPr>
        <p:grpSpPr bwMode="auto">
          <a:xfrm rot="5400000">
            <a:off x="6539706" y="5928520"/>
            <a:ext cx="117475" cy="119062"/>
            <a:chOff x="1968" y="78"/>
            <a:chExt cx="193" cy="162"/>
          </a:xfrm>
        </p:grpSpPr>
        <p:sp>
          <p:nvSpPr>
            <p:cNvPr id="80082" name="Arc 23">
              <a:extLst>
                <a:ext uri="{FF2B5EF4-FFF2-40B4-BE49-F238E27FC236}">
                  <a16:creationId xmlns:a16="http://schemas.microsoft.com/office/drawing/2014/main" id="{FED0661C-0993-D911-2A8A-7F645BB316C6}"/>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93296" tIns="46648" rIns="93296" bIns="46648" anchor="ctr"/>
            <a:lstStyle/>
            <a:p>
              <a:endParaRPr lang="nb-NO"/>
            </a:p>
          </p:txBody>
        </p:sp>
        <p:sp>
          <p:nvSpPr>
            <p:cNvPr id="80083" name="Oval 24">
              <a:extLst>
                <a:ext uri="{FF2B5EF4-FFF2-40B4-BE49-F238E27FC236}">
                  <a16:creationId xmlns:a16="http://schemas.microsoft.com/office/drawing/2014/main" id="{7AFF7AB0-56E7-ED54-741F-EB8C28820EE3}"/>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79889" name="Group 25">
            <a:extLst>
              <a:ext uri="{FF2B5EF4-FFF2-40B4-BE49-F238E27FC236}">
                <a16:creationId xmlns:a16="http://schemas.microsoft.com/office/drawing/2014/main" id="{07BE7E01-B946-2C21-032A-35FCA1B31E8E}"/>
              </a:ext>
            </a:extLst>
          </p:cNvPr>
          <p:cNvGrpSpPr>
            <a:grpSpLocks/>
          </p:cNvGrpSpPr>
          <p:nvPr/>
        </p:nvGrpSpPr>
        <p:grpSpPr bwMode="auto">
          <a:xfrm rot="16200000" flipH="1">
            <a:off x="6807994" y="5901531"/>
            <a:ext cx="117475" cy="119063"/>
            <a:chOff x="1968" y="78"/>
            <a:chExt cx="193" cy="162"/>
          </a:xfrm>
        </p:grpSpPr>
        <p:sp>
          <p:nvSpPr>
            <p:cNvPr id="80080" name="Arc 26">
              <a:extLst>
                <a:ext uri="{FF2B5EF4-FFF2-40B4-BE49-F238E27FC236}">
                  <a16:creationId xmlns:a16="http://schemas.microsoft.com/office/drawing/2014/main" id="{203BCB5E-9313-7E25-C1D6-B828E8BAB39A}"/>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93296" tIns="46648" rIns="93296" bIns="46648" anchor="ctr"/>
            <a:lstStyle/>
            <a:p>
              <a:endParaRPr lang="nb-NO"/>
            </a:p>
          </p:txBody>
        </p:sp>
        <p:sp>
          <p:nvSpPr>
            <p:cNvPr id="80081" name="Oval 27">
              <a:extLst>
                <a:ext uri="{FF2B5EF4-FFF2-40B4-BE49-F238E27FC236}">
                  <a16:creationId xmlns:a16="http://schemas.microsoft.com/office/drawing/2014/main" id="{C418BA1A-97E8-9C79-17F4-7B93D25430BC}"/>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79890" name="Line 28">
            <a:extLst>
              <a:ext uri="{FF2B5EF4-FFF2-40B4-BE49-F238E27FC236}">
                <a16:creationId xmlns:a16="http://schemas.microsoft.com/office/drawing/2014/main" id="{B9A5BDB6-D9A0-73DA-9267-C985808A03A1}"/>
              </a:ext>
            </a:extLst>
          </p:cNvPr>
          <p:cNvSpPr>
            <a:spLocks noChangeShapeType="1"/>
          </p:cNvSpPr>
          <p:nvPr/>
        </p:nvSpPr>
        <p:spPr bwMode="gray">
          <a:xfrm>
            <a:off x="6116638" y="8607425"/>
            <a:ext cx="1274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91" name="Line 29">
            <a:extLst>
              <a:ext uri="{FF2B5EF4-FFF2-40B4-BE49-F238E27FC236}">
                <a16:creationId xmlns:a16="http://schemas.microsoft.com/office/drawing/2014/main" id="{9A3F50CD-BD0D-0CC5-4A29-0C2E0A5F7D62}"/>
              </a:ext>
            </a:extLst>
          </p:cNvPr>
          <p:cNvSpPr>
            <a:spLocks noChangeShapeType="1"/>
          </p:cNvSpPr>
          <p:nvPr/>
        </p:nvSpPr>
        <p:spPr bwMode="gray">
          <a:xfrm>
            <a:off x="6116638"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92" name="Line 30">
            <a:extLst>
              <a:ext uri="{FF2B5EF4-FFF2-40B4-BE49-F238E27FC236}">
                <a16:creationId xmlns:a16="http://schemas.microsoft.com/office/drawing/2014/main" id="{37D9B51A-4199-E07B-51D2-B584F51AE224}"/>
              </a:ext>
            </a:extLst>
          </p:cNvPr>
          <p:cNvSpPr>
            <a:spLocks noChangeShapeType="1"/>
          </p:cNvSpPr>
          <p:nvPr/>
        </p:nvSpPr>
        <p:spPr bwMode="gray">
          <a:xfrm>
            <a:off x="7391400"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93" name="Rectangle 31">
            <a:extLst>
              <a:ext uri="{FF2B5EF4-FFF2-40B4-BE49-F238E27FC236}">
                <a16:creationId xmlns:a16="http://schemas.microsoft.com/office/drawing/2014/main" id="{E9239768-4946-E44B-41F3-B3C59D2C1651}"/>
              </a:ext>
            </a:extLst>
          </p:cNvPr>
          <p:cNvSpPr>
            <a:spLocks noChangeArrowheads="1"/>
          </p:cNvSpPr>
          <p:nvPr/>
        </p:nvSpPr>
        <p:spPr bwMode="gray">
          <a:xfrm>
            <a:off x="10582275" y="7802563"/>
            <a:ext cx="1490663" cy="987425"/>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894" name="Text Box 32">
            <a:extLst>
              <a:ext uri="{FF2B5EF4-FFF2-40B4-BE49-F238E27FC236}">
                <a16:creationId xmlns:a16="http://schemas.microsoft.com/office/drawing/2014/main" id="{08AED290-5B47-F1E3-BFA3-1DD25EB3C482}"/>
              </a:ext>
            </a:extLst>
          </p:cNvPr>
          <p:cNvSpPr txBox="1">
            <a:spLocks noChangeArrowheads="1"/>
          </p:cNvSpPr>
          <p:nvPr/>
        </p:nvSpPr>
        <p:spPr bwMode="gray">
          <a:xfrm>
            <a:off x="10587038" y="7816850"/>
            <a:ext cx="15319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704" tIns="62351" rIns="124704" bIns="62351">
            <a:spAutoFit/>
          </a:bodyPr>
          <a:lstStyle>
            <a:lvl1pPr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100">
                <a:solidFill>
                  <a:schemeClr val="tx1"/>
                </a:solidFill>
                <a:latin typeface="Arial" panose="020B0604020202020204" pitchFamily="34" charset="0"/>
                <a:ea typeface="ＭＳ Ｐゴシック" panose="020B0600070205080204" pitchFamily="34" charset="-128"/>
              </a:rPr>
              <a:t>Produksjons-ledetid </a:t>
            </a:r>
          </a:p>
          <a:p>
            <a:r>
              <a:rPr lang="en-GB" altLang="nb-NO" sz="1100">
                <a:solidFill>
                  <a:schemeClr val="tx1"/>
                </a:solidFill>
                <a:latin typeface="Arial" panose="020B0604020202020204" pitchFamily="34" charset="0"/>
                <a:ea typeface="ＭＳ Ｐゴシック" panose="020B0600070205080204" pitchFamily="34" charset="-128"/>
              </a:rPr>
              <a:t>= 5 dager</a:t>
            </a:r>
          </a:p>
        </p:txBody>
      </p:sp>
      <p:sp>
        <p:nvSpPr>
          <p:cNvPr id="79895" name="Text Box 33">
            <a:extLst>
              <a:ext uri="{FF2B5EF4-FFF2-40B4-BE49-F238E27FC236}">
                <a16:creationId xmlns:a16="http://schemas.microsoft.com/office/drawing/2014/main" id="{61C5F9C9-3D67-46F9-8EEA-7AF42B93284F}"/>
              </a:ext>
            </a:extLst>
          </p:cNvPr>
          <p:cNvSpPr txBox="1">
            <a:spLocks noChangeArrowheads="1"/>
          </p:cNvSpPr>
          <p:nvPr/>
        </p:nvSpPr>
        <p:spPr bwMode="gray">
          <a:xfrm>
            <a:off x="10790238" y="8310563"/>
            <a:ext cx="11033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704" tIns="62351" rIns="124704" bIns="62351">
            <a:spAutoFit/>
          </a:bodyPr>
          <a:lstStyle>
            <a:lvl1pPr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100">
                <a:solidFill>
                  <a:schemeClr val="tx1"/>
                </a:solidFill>
                <a:latin typeface="Arial" panose="020B0604020202020204" pitchFamily="34" charset="0"/>
                <a:ea typeface="ＭＳ Ｐゴシック" panose="020B0600070205080204" pitchFamily="34" charset="-128"/>
              </a:rPr>
              <a:t>Verditilført tid </a:t>
            </a:r>
          </a:p>
          <a:p>
            <a:r>
              <a:rPr lang="en-GB" altLang="nb-NO" sz="1100">
                <a:solidFill>
                  <a:schemeClr val="tx1"/>
                </a:solidFill>
                <a:latin typeface="Arial" panose="020B0604020202020204" pitchFamily="34" charset="0"/>
                <a:ea typeface="ＭＳ Ｐゴシック" panose="020B0600070205080204" pitchFamily="34" charset="-128"/>
              </a:rPr>
              <a:t>= 166 sek</a:t>
            </a:r>
          </a:p>
        </p:txBody>
      </p:sp>
      <p:sp>
        <p:nvSpPr>
          <p:cNvPr id="79896" name="Line 34">
            <a:extLst>
              <a:ext uri="{FF2B5EF4-FFF2-40B4-BE49-F238E27FC236}">
                <a16:creationId xmlns:a16="http://schemas.microsoft.com/office/drawing/2014/main" id="{28667550-6113-418D-41F8-897FC04E3766}"/>
              </a:ext>
            </a:extLst>
          </p:cNvPr>
          <p:cNvSpPr>
            <a:spLocks noChangeShapeType="1"/>
          </p:cNvSpPr>
          <p:nvPr/>
        </p:nvSpPr>
        <p:spPr bwMode="gray">
          <a:xfrm>
            <a:off x="10582275" y="8310563"/>
            <a:ext cx="1490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97" name="Line 35">
            <a:extLst>
              <a:ext uri="{FF2B5EF4-FFF2-40B4-BE49-F238E27FC236}">
                <a16:creationId xmlns:a16="http://schemas.microsoft.com/office/drawing/2014/main" id="{FBD7DA22-C0AB-37CA-7B58-405675B17721}"/>
              </a:ext>
            </a:extLst>
          </p:cNvPr>
          <p:cNvSpPr>
            <a:spLocks noChangeShapeType="1"/>
          </p:cNvSpPr>
          <p:nvPr/>
        </p:nvSpPr>
        <p:spPr bwMode="gray">
          <a:xfrm>
            <a:off x="7391400" y="8310563"/>
            <a:ext cx="319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98" name="Line 36">
            <a:extLst>
              <a:ext uri="{FF2B5EF4-FFF2-40B4-BE49-F238E27FC236}">
                <a16:creationId xmlns:a16="http://schemas.microsoft.com/office/drawing/2014/main" id="{D2D3C02E-118D-6D2B-0C6D-4CD8CC88906C}"/>
              </a:ext>
            </a:extLst>
          </p:cNvPr>
          <p:cNvSpPr>
            <a:spLocks noChangeShapeType="1"/>
          </p:cNvSpPr>
          <p:nvPr/>
        </p:nvSpPr>
        <p:spPr bwMode="gray">
          <a:xfrm>
            <a:off x="3775075" y="8310563"/>
            <a:ext cx="2341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899" name="Line 37">
            <a:extLst>
              <a:ext uri="{FF2B5EF4-FFF2-40B4-BE49-F238E27FC236}">
                <a16:creationId xmlns:a16="http://schemas.microsoft.com/office/drawing/2014/main" id="{E67C7154-193D-A992-4D86-32228C293A43}"/>
              </a:ext>
            </a:extLst>
          </p:cNvPr>
          <p:cNvSpPr>
            <a:spLocks noChangeShapeType="1"/>
          </p:cNvSpPr>
          <p:nvPr/>
        </p:nvSpPr>
        <p:spPr bwMode="gray">
          <a:xfrm>
            <a:off x="1436688" y="8310563"/>
            <a:ext cx="1062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00" name="Line 38">
            <a:extLst>
              <a:ext uri="{FF2B5EF4-FFF2-40B4-BE49-F238E27FC236}">
                <a16:creationId xmlns:a16="http://schemas.microsoft.com/office/drawing/2014/main" id="{233BE705-6DDC-E829-51F5-F03C3A5E0C82}"/>
              </a:ext>
            </a:extLst>
          </p:cNvPr>
          <p:cNvSpPr>
            <a:spLocks noChangeShapeType="1"/>
          </p:cNvSpPr>
          <p:nvPr/>
        </p:nvSpPr>
        <p:spPr bwMode="gray">
          <a:xfrm>
            <a:off x="2498725" y="8607425"/>
            <a:ext cx="1276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01" name="Line 39">
            <a:extLst>
              <a:ext uri="{FF2B5EF4-FFF2-40B4-BE49-F238E27FC236}">
                <a16:creationId xmlns:a16="http://schemas.microsoft.com/office/drawing/2014/main" id="{55303D30-6F53-4D36-DA36-7F4E4B676CE8}"/>
              </a:ext>
            </a:extLst>
          </p:cNvPr>
          <p:cNvSpPr>
            <a:spLocks noChangeShapeType="1"/>
          </p:cNvSpPr>
          <p:nvPr/>
        </p:nvSpPr>
        <p:spPr bwMode="gray">
          <a:xfrm>
            <a:off x="2498725"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02" name="Line 40">
            <a:extLst>
              <a:ext uri="{FF2B5EF4-FFF2-40B4-BE49-F238E27FC236}">
                <a16:creationId xmlns:a16="http://schemas.microsoft.com/office/drawing/2014/main" id="{BCE13B4A-9A56-95F5-DDE5-91E4B79626DF}"/>
              </a:ext>
            </a:extLst>
          </p:cNvPr>
          <p:cNvSpPr>
            <a:spLocks noChangeShapeType="1"/>
          </p:cNvSpPr>
          <p:nvPr/>
        </p:nvSpPr>
        <p:spPr bwMode="gray">
          <a:xfrm>
            <a:off x="3775075"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03" name="Text Box 41">
            <a:extLst>
              <a:ext uri="{FF2B5EF4-FFF2-40B4-BE49-F238E27FC236}">
                <a16:creationId xmlns:a16="http://schemas.microsoft.com/office/drawing/2014/main" id="{004F96A3-3621-B2BF-AF37-0026197C59F0}"/>
              </a:ext>
            </a:extLst>
          </p:cNvPr>
          <p:cNvSpPr txBox="1">
            <a:spLocks noChangeArrowheads="1"/>
          </p:cNvSpPr>
          <p:nvPr/>
        </p:nvSpPr>
        <p:spPr bwMode="gray">
          <a:xfrm>
            <a:off x="1484313" y="8015288"/>
            <a:ext cx="9731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1.5 dager</a:t>
            </a:r>
          </a:p>
        </p:txBody>
      </p:sp>
      <p:sp>
        <p:nvSpPr>
          <p:cNvPr id="79904" name="Text Box 42">
            <a:extLst>
              <a:ext uri="{FF2B5EF4-FFF2-40B4-BE49-F238E27FC236}">
                <a16:creationId xmlns:a16="http://schemas.microsoft.com/office/drawing/2014/main" id="{D05D1482-EA3A-380C-7F86-A94348338301}"/>
              </a:ext>
            </a:extLst>
          </p:cNvPr>
          <p:cNvSpPr txBox="1">
            <a:spLocks noChangeArrowheads="1"/>
          </p:cNvSpPr>
          <p:nvPr/>
        </p:nvSpPr>
        <p:spPr bwMode="gray">
          <a:xfrm>
            <a:off x="2498725" y="8310563"/>
            <a:ext cx="12763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 sek</a:t>
            </a:r>
          </a:p>
        </p:txBody>
      </p:sp>
      <p:sp>
        <p:nvSpPr>
          <p:cNvPr id="79905" name="Text Box 43">
            <a:extLst>
              <a:ext uri="{FF2B5EF4-FFF2-40B4-BE49-F238E27FC236}">
                <a16:creationId xmlns:a16="http://schemas.microsoft.com/office/drawing/2014/main" id="{D7F8C239-324A-9898-AD34-3AEA68AD73E3}"/>
              </a:ext>
            </a:extLst>
          </p:cNvPr>
          <p:cNvSpPr txBox="1">
            <a:spLocks noChangeArrowheads="1"/>
          </p:cNvSpPr>
          <p:nvPr/>
        </p:nvSpPr>
        <p:spPr bwMode="gray">
          <a:xfrm>
            <a:off x="3775075" y="8015288"/>
            <a:ext cx="23415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1.5 dager</a:t>
            </a:r>
          </a:p>
        </p:txBody>
      </p:sp>
      <p:sp>
        <p:nvSpPr>
          <p:cNvPr id="79906" name="Text Box 44">
            <a:extLst>
              <a:ext uri="{FF2B5EF4-FFF2-40B4-BE49-F238E27FC236}">
                <a16:creationId xmlns:a16="http://schemas.microsoft.com/office/drawing/2014/main" id="{98EEE1E8-F979-8399-8F5A-2139A6188AD4}"/>
              </a:ext>
            </a:extLst>
          </p:cNvPr>
          <p:cNvSpPr txBox="1">
            <a:spLocks noChangeArrowheads="1"/>
          </p:cNvSpPr>
          <p:nvPr/>
        </p:nvSpPr>
        <p:spPr bwMode="gray">
          <a:xfrm>
            <a:off x="6116638" y="8310563"/>
            <a:ext cx="12747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165 sek</a:t>
            </a:r>
          </a:p>
        </p:txBody>
      </p:sp>
      <p:sp>
        <p:nvSpPr>
          <p:cNvPr id="79907" name="Text Box 45">
            <a:extLst>
              <a:ext uri="{FF2B5EF4-FFF2-40B4-BE49-F238E27FC236}">
                <a16:creationId xmlns:a16="http://schemas.microsoft.com/office/drawing/2014/main" id="{7C40D826-CCDB-7CE1-57F7-C58AA346DAC0}"/>
              </a:ext>
            </a:extLst>
          </p:cNvPr>
          <p:cNvSpPr txBox="1">
            <a:spLocks noChangeArrowheads="1"/>
          </p:cNvSpPr>
          <p:nvPr/>
        </p:nvSpPr>
        <p:spPr bwMode="gray">
          <a:xfrm>
            <a:off x="7391400" y="8015288"/>
            <a:ext cx="31924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2 dager</a:t>
            </a:r>
          </a:p>
        </p:txBody>
      </p:sp>
      <p:sp>
        <p:nvSpPr>
          <p:cNvPr id="79908" name="Text Box 46">
            <a:extLst>
              <a:ext uri="{FF2B5EF4-FFF2-40B4-BE49-F238E27FC236}">
                <a16:creationId xmlns:a16="http://schemas.microsoft.com/office/drawing/2014/main" id="{4BFA6F5D-5011-CFBC-FF27-25819ADC1834}"/>
              </a:ext>
            </a:extLst>
          </p:cNvPr>
          <p:cNvSpPr txBox="1">
            <a:spLocks noChangeArrowheads="1"/>
          </p:cNvSpPr>
          <p:nvPr/>
        </p:nvSpPr>
        <p:spPr bwMode="gray">
          <a:xfrm>
            <a:off x="1238250" y="5373688"/>
            <a:ext cx="638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Coils</a:t>
            </a:r>
          </a:p>
        </p:txBody>
      </p:sp>
      <p:sp>
        <p:nvSpPr>
          <p:cNvPr id="79909" name="Text Box 47">
            <a:extLst>
              <a:ext uri="{FF2B5EF4-FFF2-40B4-BE49-F238E27FC236}">
                <a16:creationId xmlns:a16="http://schemas.microsoft.com/office/drawing/2014/main" id="{450916FD-DA86-87C6-4992-6E6843A73605}"/>
              </a:ext>
            </a:extLst>
          </p:cNvPr>
          <p:cNvSpPr txBox="1">
            <a:spLocks noChangeArrowheads="1"/>
          </p:cNvSpPr>
          <p:nvPr/>
        </p:nvSpPr>
        <p:spPr bwMode="gray">
          <a:xfrm>
            <a:off x="1052513" y="6003925"/>
            <a:ext cx="13160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(ved stamping</a:t>
            </a:r>
            <a:br>
              <a:rPr lang="en-GB" altLang="nb-NO" sz="1300">
                <a:solidFill>
                  <a:schemeClr val="tx1"/>
                </a:solidFill>
                <a:latin typeface="Arial" panose="020B0604020202020204" pitchFamily="34" charset="0"/>
                <a:ea typeface="ＭＳ Ｐゴシック" panose="020B0600070205080204" pitchFamily="34" charset="-128"/>
              </a:rPr>
            </a:br>
            <a:r>
              <a:rPr lang="en-GB" altLang="nb-NO" sz="1300">
                <a:solidFill>
                  <a:schemeClr val="tx1"/>
                </a:solidFill>
                <a:latin typeface="Arial" panose="020B0604020202020204" pitchFamily="34" charset="0"/>
                <a:ea typeface="ＭＳ Ｐゴシック" panose="020B0600070205080204" pitchFamily="34" charset="-128"/>
              </a:rPr>
              <a:t>prosessen)</a:t>
            </a:r>
          </a:p>
        </p:txBody>
      </p:sp>
      <p:sp>
        <p:nvSpPr>
          <p:cNvPr id="79910" name="Line 48">
            <a:extLst>
              <a:ext uri="{FF2B5EF4-FFF2-40B4-BE49-F238E27FC236}">
                <a16:creationId xmlns:a16="http://schemas.microsoft.com/office/drawing/2014/main" id="{E497B5EB-8D2B-DB6A-3F94-4B4BA1FA5018}"/>
              </a:ext>
            </a:extLst>
          </p:cNvPr>
          <p:cNvSpPr>
            <a:spLocks noChangeShapeType="1"/>
          </p:cNvSpPr>
          <p:nvPr/>
        </p:nvSpPr>
        <p:spPr bwMode="gray">
          <a:xfrm>
            <a:off x="6008688" y="4854575"/>
            <a:ext cx="319087"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11" name="Line 49">
            <a:extLst>
              <a:ext uri="{FF2B5EF4-FFF2-40B4-BE49-F238E27FC236}">
                <a16:creationId xmlns:a16="http://schemas.microsoft.com/office/drawing/2014/main" id="{E0BF640C-3DA6-C6AA-A4C6-6A4F43A16353}"/>
              </a:ext>
            </a:extLst>
          </p:cNvPr>
          <p:cNvSpPr>
            <a:spLocks noChangeShapeType="1"/>
          </p:cNvSpPr>
          <p:nvPr/>
        </p:nvSpPr>
        <p:spPr bwMode="gray">
          <a:xfrm flipH="1" flipV="1">
            <a:off x="6327775" y="4854575"/>
            <a:ext cx="0" cy="493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12" name="Line 50">
            <a:extLst>
              <a:ext uri="{FF2B5EF4-FFF2-40B4-BE49-F238E27FC236}">
                <a16:creationId xmlns:a16="http://schemas.microsoft.com/office/drawing/2014/main" id="{FDEFF411-FEA0-513C-F6E7-D6EAA4BF76C6}"/>
              </a:ext>
            </a:extLst>
          </p:cNvPr>
          <p:cNvSpPr>
            <a:spLocks noChangeShapeType="1"/>
          </p:cNvSpPr>
          <p:nvPr/>
        </p:nvSpPr>
        <p:spPr bwMode="gray">
          <a:xfrm>
            <a:off x="5159375" y="4854575"/>
            <a:ext cx="20955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13" name="Line 51">
            <a:extLst>
              <a:ext uri="{FF2B5EF4-FFF2-40B4-BE49-F238E27FC236}">
                <a16:creationId xmlns:a16="http://schemas.microsoft.com/office/drawing/2014/main" id="{A8AA1175-B54F-D892-FB44-AB74C024F4C5}"/>
              </a:ext>
            </a:extLst>
          </p:cNvPr>
          <p:cNvSpPr>
            <a:spLocks noChangeShapeType="1"/>
          </p:cNvSpPr>
          <p:nvPr/>
        </p:nvSpPr>
        <p:spPr bwMode="gray">
          <a:xfrm flipV="1">
            <a:off x="5159375" y="4854575"/>
            <a:ext cx="0" cy="8921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14" name="Line 52">
            <a:extLst>
              <a:ext uri="{FF2B5EF4-FFF2-40B4-BE49-F238E27FC236}">
                <a16:creationId xmlns:a16="http://schemas.microsoft.com/office/drawing/2014/main" id="{AC1DEA4D-7A93-E042-9137-83D89BA0B4A0}"/>
              </a:ext>
            </a:extLst>
          </p:cNvPr>
          <p:cNvSpPr>
            <a:spLocks noChangeShapeType="1"/>
          </p:cNvSpPr>
          <p:nvPr/>
        </p:nvSpPr>
        <p:spPr bwMode="gray">
          <a:xfrm>
            <a:off x="5159375" y="5746750"/>
            <a:ext cx="954088"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79915" name="Group 53">
            <a:extLst>
              <a:ext uri="{FF2B5EF4-FFF2-40B4-BE49-F238E27FC236}">
                <a16:creationId xmlns:a16="http://schemas.microsoft.com/office/drawing/2014/main" id="{4D9AECC0-5072-63EB-5C97-CE4E70E0D6C1}"/>
              </a:ext>
            </a:extLst>
          </p:cNvPr>
          <p:cNvGrpSpPr>
            <a:grpSpLocks/>
          </p:cNvGrpSpPr>
          <p:nvPr/>
        </p:nvGrpSpPr>
        <p:grpSpPr bwMode="auto">
          <a:xfrm>
            <a:off x="2497138" y="4164013"/>
            <a:ext cx="638175" cy="788987"/>
            <a:chOff x="1106" y="1844"/>
            <a:chExt cx="283" cy="350"/>
          </a:xfrm>
        </p:grpSpPr>
        <p:sp>
          <p:nvSpPr>
            <p:cNvPr id="80075" name="Line 54">
              <a:extLst>
                <a:ext uri="{FF2B5EF4-FFF2-40B4-BE49-F238E27FC236}">
                  <a16:creationId xmlns:a16="http://schemas.microsoft.com/office/drawing/2014/main" id="{CF703A15-9E47-843A-45C8-8516A082F4FE}"/>
                </a:ext>
              </a:extLst>
            </p:cNvPr>
            <p:cNvSpPr>
              <a:spLocks noChangeShapeType="1"/>
            </p:cNvSpPr>
            <p:nvPr/>
          </p:nvSpPr>
          <p:spPr bwMode="gray">
            <a:xfrm flipH="1">
              <a:off x="1342"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0076" name="Line 55">
              <a:extLst>
                <a:ext uri="{FF2B5EF4-FFF2-40B4-BE49-F238E27FC236}">
                  <a16:creationId xmlns:a16="http://schemas.microsoft.com/office/drawing/2014/main" id="{C556FCB7-DEC6-1C82-7598-BDE20F9687F3}"/>
                </a:ext>
              </a:extLst>
            </p:cNvPr>
            <p:cNvSpPr>
              <a:spLocks noChangeShapeType="1"/>
            </p:cNvSpPr>
            <p:nvPr/>
          </p:nvSpPr>
          <p:spPr bwMode="gray">
            <a:xfrm>
              <a:off x="1153" y="2062"/>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0077" name="Line 56">
              <a:extLst>
                <a:ext uri="{FF2B5EF4-FFF2-40B4-BE49-F238E27FC236}">
                  <a16:creationId xmlns:a16="http://schemas.microsoft.com/office/drawing/2014/main" id="{A0BA83A9-2F9F-2424-72D7-8ACF0EB90B3C}"/>
                </a:ext>
              </a:extLst>
            </p:cNvPr>
            <p:cNvSpPr>
              <a:spLocks noChangeShapeType="1"/>
            </p:cNvSpPr>
            <p:nvPr/>
          </p:nvSpPr>
          <p:spPr bwMode="gray">
            <a:xfrm>
              <a:off x="1106"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0078" name="Line 57">
              <a:extLst>
                <a:ext uri="{FF2B5EF4-FFF2-40B4-BE49-F238E27FC236}">
                  <a16:creationId xmlns:a16="http://schemas.microsoft.com/office/drawing/2014/main" id="{A3B4BB3A-2DD3-B565-135C-0B1A9C7BA67B}"/>
                </a:ext>
              </a:extLst>
            </p:cNvPr>
            <p:cNvSpPr>
              <a:spLocks noChangeShapeType="1"/>
            </p:cNvSpPr>
            <p:nvPr/>
          </p:nvSpPr>
          <p:spPr bwMode="gray">
            <a:xfrm>
              <a:off x="1248" y="2062"/>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0079" name="Line 58">
              <a:extLst>
                <a:ext uri="{FF2B5EF4-FFF2-40B4-BE49-F238E27FC236}">
                  <a16:creationId xmlns:a16="http://schemas.microsoft.com/office/drawing/2014/main" id="{0FF38129-FA4D-2EE7-16AD-12FCDD1D9939}"/>
                </a:ext>
              </a:extLst>
            </p:cNvPr>
            <p:cNvSpPr>
              <a:spLocks noChangeShapeType="1"/>
            </p:cNvSpPr>
            <p:nvPr/>
          </p:nvSpPr>
          <p:spPr bwMode="gray">
            <a:xfrm>
              <a:off x="1153" y="2194"/>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79916" name="Line 59">
            <a:extLst>
              <a:ext uri="{FF2B5EF4-FFF2-40B4-BE49-F238E27FC236}">
                <a16:creationId xmlns:a16="http://schemas.microsoft.com/office/drawing/2014/main" id="{D471D459-FABF-D76B-1AC5-04158F7A21F8}"/>
              </a:ext>
            </a:extLst>
          </p:cNvPr>
          <p:cNvSpPr>
            <a:spLocks noChangeShapeType="1"/>
          </p:cNvSpPr>
          <p:nvPr/>
        </p:nvSpPr>
        <p:spPr bwMode="gray">
          <a:xfrm flipV="1">
            <a:off x="2178050" y="4754563"/>
            <a:ext cx="427038" cy="496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17" name="Line 60">
            <a:extLst>
              <a:ext uri="{FF2B5EF4-FFF2-40B4-BE49-F238E27FC236}">
                <a16:creationId xmlns:a16="http://schemas.microsoft.com/office/drawing/2014/main" id="{EDD89668-20E5-3881-2A76-877903C5CA15}"/>
              </a:ext>
            </a:extLst>
          </p:cNvPr>
          <p:cNvSpPr>
            <a:spLocks noChangeShapeType="1"/>
          </p:cNvSpPr>
          <p:nvPr/>
        </p:nvSpPr>
        <p:spPr bwMode="gray">
          <a:xfrm flipV="1">
            <a:off x="3135313" y="3733800"/>
            <a:ext cx="762000" cy="230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18" name="AutoShape 61">
            <a:extLst>
              <a:ext uri="{FF2B5EF4-FFF2-40B4-BE49-F238E27FC236}">
                <a16:creationId xmlns:a16="http://schemas.microsoft.com/office/drawing/2014/main" id="{6CF284B8-4C99-5218-2AE3-C2AF4590DFCF}"/>
              </a:ext>
            </a:extLst>
          </p:cNvPr>
          <p:cNvSpPr>
            <a:spLocks noChangeArrowheads="1"/>
          </p:cNvSpPr>
          <p:nvPr/>
        </p:nvSpPr>
        <p:spPr bwMode="gray">
          <a:xfrm flipV="1">
            <a:off x="3987800" y="4684713"/>
            <a:ext cx="425450" cy="395287"/>
          </a:xfrm>
          <a:prstGeom prst="triangle">
            <a:avLst>
              <a:gd name="adj" fmla="val 50000"/>
            </a:avLst>
          </a:prstGeom>
          <a:solidFill>
            <a:schemeClr val="bg1"/>
          </a:solidFill>
          <a:ln w="9525">
            <a:solidFill>
              <a:schemeClr val="tx1"/>
            </a:solidFill>
            <a:miter lim="800000"/>
            <a:headEnd/>
            <a:tailEnd/>
          </a:ln>
        </p:spPr>
        <p:txBody>
          <a:bodyPr rot="10800000"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19" name="Line 62">
            <a:extLst>
              <a:ext uri="{FF2B5EF4-FFF2-40B4-BE49-F238E27FC236}">
                <a16:creationId xmlns:a16="http://schemas.microsoft.com/office/drawing/2014/main" id="{EE5688D8-04E1-AB64-6B57-7B36D46C3C61}"/>
              </a:ext>
            </a:extLst>
          </p:cNvPr>
          <p:cNvSpPr>
            <a:spLocks noChangeShapeType="1"/>
          </p:cNvSpPr>
          <p:nvPr/>
        </p:nvSpPr>
        <p:spPr bwMode="gray">
          <a:xfrm>
            <a:off x="3455988" y="4854575"/>
            <a:ext cx="0" cy="49371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0" name="Line 63">
            <a:extLst>
              <a:ext uri="{FF2B5EF4-FFF2-40B4-BE49-F238E27FC236}">
                <a16:creationId xmlns:a16="http://schemas.microsoft.com/office/drawing/2014/main" id="{785BD2BE-6D90-62F8-71BA-8880542C6913}"/>
              </a:ext>
            </a:extLst>
          </p:cNvPr>
          <p:cNvSpPr>
            <a:spLocks noChangeShapeType="1"/>
          </p:cNvSpPr>
          <p:nvPr/>
        </p:nvSpPr>
        <p:spPr bwMode="gray">
          <a:xfrm>
            <a:off x="5053013" y="4854575"/>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1" name="Text Box 64">
            <a:extLst>
              <a:ext uri="{FF2B5EF4-FFF2-40B4-BE49-F238E27FC236}">
                <a16:creationId xmlns:a16="http://schemas.microsoft.com/office/drawing/2014/main" id="{BE416D77-6C78-4565-AE0E-C6F3540AF567}"/>
              </a:ext>
            </a:extLst>
          </p:cNvPr>
          <p:cNvSpPr txBox="1">
            <a:spLocks noChangeArrowheads="1"/>
          </p:cNvSpPr>
          <p:nvPr/>
        </p:nvSpPr>
        <p:spPr bwMode="gray">
          <a:xfrm>
            <a:off x="3860800" y="4351338"/>
            <a:ext cx="7223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400">
                <a:solidFill>
                  <a:schemeClr val="tx1"/>
                </a:solidFill>
                <a:latin typeface="Arial" panose="020B0604020202020204" pitchFamily="34" charset="0"/>
                <a:ea typeface="ＭＳ Ｐゴシック" panose="020B0600070205080204" pitchFamily="34" charset="-128"/>
              </a:rPr>
              <a:t>batch</a:t>
            </a:r>
          </a:p>
        </p:txBody>
      </p:sp>
      <p:sp>
        <p:nvSpPr>
          <p:cNvPr id="79922" name="Line 65">
            <a:extLst>
              <a:ext uri="{FF2B5EF4-FFF2-40B4-BE49-F238E27FC236}">
                <a16:creationId xmlns:a16="http://schemas.microsoft.com/office/drawing/2014/main" id="{F4448367-42B5-C370-0EF7-FF9D4B43D160}"/>
              </a:ext>
            </a:extLst>
          </p:cNvPr>
          <p:cNvSpPr>
            <a:spLocks noChangeShapeType="1"/>
          </p:cNvSpPr>
          <p:nvPr/>
        </p:nvSpPr>
        <p:spPr bwMode="gray">
          <a:xfrm>
            <a:off x="8985250" y="5053013"/>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3" name="Line 66">
            <a:extLst>
              <a:ext uri="{FF2B5EF4-FFF2-40B4-BE49-F238E27FC236}">
                <a16:creationId xmlns:a16="http://schemas.microsoft.com/office/drawing/2014/main" id="{D394DB87-7AB5-19B5-8D2A-62121FE329EC}"/>
              </a:ext>
            </a:extLst>
          </p:cNvPr>
          <p:cNvSpPr>
            <a:spLocks noChangeShapeType="1"/>
          </p:cNvSpPr>
          <p:nvPr/>
        </p:nvSpPr>
        <p:spPr bwMode="gray">
          <a:xfrm>
            <a:off x="7177088" y="5053013"/>
            <a:ext cx="0" cy="29527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4" name="Line 67">
            <a:extLst>
              <a:ext uri="{FF2B5EF4-FFF2-40B4-BE49-F238E27FC236}">
                <a16:creationId xmlns:a16="http://schemas.microsoft.com/office/drawing/2014/main" id="{842DF22D-0AEF-3CA3-7204-58B8C607CCDE}"/>
              </a:ext>
            </a:extLst>
          </p:cNvPr>
          <p:cNvSpPr>
            <a:spLocks noChangeShapeType="1"/>
          </p:cNvSpPr>
          <p:nvPr/>
        </p:nvSpPr>
        <p:spPr bwMode="gray">
          <a:xfrm>
            <a:off x="8667750" y="5053013"/>
            <a:ext cx="3175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5" name="Line 68">
            <a:extLst>
              <a:ext uri="{FF2B5EF4-FFF2-40B4-BE49-F238E27FC236}">
                <a16:creationId xmlns:a16="http://schemas.microsoft.com/office/drawing/2014/main" id="{E217BA27-3BC7-D3AA-E329-011310FD1D08}"/>
              </a:ext>
            </a:extLst>
          </p:cNvPr>
          <p:cNvSpPr>
            <a:spLocks noChangeShapeType="1"/>
          </p:cNvSpPr>
          <p:nvPr/>
        </p:nvSpPr>
        <p:spPr bwMode="gray">
          <a:xfrm>
            <a:off x="9091613" y="5645150"/>
            <a:ext cx="8509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6" name="Line 69">
            <a:extLst>
              <a:ext uri="{FF2B5EF4-FFF2-40B4-BE49-F238E27FC236}">
                <a16:creationId xmlns:a16="http://schemas.microsoft.com/office/drawing/2014/main" id="{5D64D3D8-3C1C-102B-4997-30601A7030B7}"/>
              </a:ext>
            </a:extLst>
          </p:cNvPr>
          <p:cNvSpPr>
            <a:spLocks noChangeShapeType="1"/>
          </p:cNvSpPr>
          <p:nvPr/>
        </p:nvSpPr>
        <p:spPr bwMode="gray">
          <a:xfrm>
            <a:off x="9091613" y="5053013"/>
            <a:ext cx="0" cy="59213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7" name="Line 70">
            <a:extLst>
              <a:ext uri="{FF2B5EF4-FFF2-40B4-BE49-F238E27FC236}">
                <a16:creationId xmlns:a16="http://schemas.microsoft.com/office/drawing/2014/main" id="{EA9BEA8D-FB8F-E052-EC36-EBC1916BB9B3}"/>
              </a:ext>
            </a:extLst>
          </p:cNvPr>
          <p:cNvSpPr>
            <a:spLocks noChangeShapeType="1"/>
          </p:cNvSpPr>
          <p:nvPr/>
        </p:nvSpPr>
        <p:spPr bwMode="gray">
          <a:xfrm flipH="1">
            <a:off x="9091613" y="5053013"/>
            <a:ext cx="533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8" name="Line 71">
            <a:extLst>
              <a:ext uri="{FF2B5EF4-FFF2-40B4-BE49-F238E27FC236}">
                <a16:creationId xmlns:a16="http://schemas.microsoft.com/office/drawing/2014/main" id="{1B7CCA91-B159-B9AF-33BE-6CB7E39E2937}"/>
              </a:ext>
            </a:extLst>
          </p:cNvPr>
          <p:cNvSpPr>
            <a:spLocks noChangeShapeType="1"/>
          </p:cNvSpPr>
          <p:nvPr/>
        </p:nvSpPr>
        <p:spPr bwMode="gray">
          <a:xfrm>
            <a:off x="7389813" y="5743575"/>
            <a:ext cx="13843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79929" name="Freeform 72">
            <a:extLst>
              <a:ext uri="{FF2B5EF4-FFF2-40B4-BE49-F238E27FC236}">
                <a16:creationId xmlns:a16="http://schemas.microsoft.com/office/drawing/2014/main" id="{3263F3B3-C1BF-26E8-6599-620210D18372}"/>
              </a:ext>
            </a:extLst>
          </p:cNvPr>
          <p:cNvSpPr>
            <a:spLocks/>
          </p:cNvSpPr>
          <p:nvPr/>
        </p:nvSpPr>
        <p:spPr bwMode="gray">
          <a:xfrm>
            <a:off x="1893888" y="2700338"/>
            <a:ext cx="3773487" cy="107950"/>
          </a:xfrm>
          <a:custGeom>
            <a:avLst/>
            <a:gdLst>
              <a:gd name="T0" fmla="*/ 2147483647 w 1788"/>
              <a:gd name="T1" fmla="*/ 2147483647 h 55"/>
              <a:gd name="T2" fmla="*/ 2147483647 w 1788"/>
              <a:gd name="T3" fmla="*/ 0 h 55"/>
              <a:gd name="T4" fmla="*/ 2147483647 w 1788"/>
              <a:gd name="T5" fmla="*/ 2147483647 h 55"/>
              <a:gd name="T6" fmla="*/ 0 w 1788"/>
              <a:gd name="T7" fmla="*/ 2147483647 h 55"/>
              <a:gd name="T8" fmla="*/ 0 60000 65536"/>
              <a:gd name="T9" fmla="*/ 0 60000 65536"/>
              <a:gd name="T10" fmla="*/ 0 60000 65536"/>
              <a:gd name="T11" fmla="*/ 0 60000 65536"/>
              <a:gd name="T12" fmla="*/ 0 w 1788"/>
              <a:gd name="T13" fmla="*/ 0 h 55"/>
              <a:gd name="T14" fmla="*/ 1788 w 1788"/>
              <a:gd name="T15" fmla="*/ 55 h 55"/>
            </a:gdLst>
            <a:ahLst/>
            <a:cxnLst>
              <a:cxn ang="T8">
                <a:pos x="T0" y="T1"/>
              </a:cxn>
              <a:cxn ang="T9">
                <a:pos x="T2" y="T3"/>
              </a:cxn>
              <a:cxn ang="T10">
                <a:pos x="T4" y="T5"/>
              </a:cxn>
              <a:cxn ang="T11">
                <a:pos x="T6" y="T7"/>
              </a:cxn>
            </a:cxnLst>
            <a:rect l="T12" t="T13" r="T14" b="T15"/>
            <a:pathLst>
              <a:path w="1788" h="55">
                <a:moveTo>
                  <a:pt x="1788" y="14"/>
                </a:moveTo>
                <a:lnTo>
                  <a:pt x="858" y="0"/>
                </a:lnTo>
                <a:lnTo>
                  <a:pt x="1002" y="48"/>
                </a:lnTo>
                <a:lnTo>
                  <a:pt x="0" y="5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9930" name="Freeform 73">
            <a:extLst>
              <a:ext uri="{FF2B5EF4-FFF2-40B4-BE49-F238E27FC236}">
                <a16:creationId xmlns:a16="http://schemas.microsoft.com/office/drawing/2014/main" id="{771C3959-1566-CFB5-C839-0753C6742AB7}"/>
              </a:ext>
            </a:extLst>
          </p:cNvPr>
          <p:cNvSpPr>
            <a:spLocks/>
          </p:cNvSpPr>
          <p:nvPr/>
        </p:nvSpPr>
        <p:spPr bwMode="gray">
          <a:xfrm>
            <a:off x="1690688" y="2159000"/>
            <a:ext cx="3748087" cy="192088"/>
          </a:xfrm>
          <a:custGeom>
            <a:avLst/>
            <a:gdLst>
              <a:gd name="T0" fmla="*/ 2147483647 w 1692"/>
              <a:gd name="T1" fmla="*/ 2147483647 h 85"/>
              <a:gd name="T2" fmla="*/ 2147483647 w 1692"/>
              <a:gd name="T3" fmla="*/ 0 h 85"/>
              <a:gd name="T4" fmla="*/ 2147483647 w 1692"/>
              <a:gd name="T5" fmla="*/ 2147483647 h 85"/>
              <a:gd name="T6" fmla="*/ 0 w 1692"/>
              <a:gd name="T7" fmla="*/ 2147483647 h 85"/>
              <a:gd name="T8" fmla="*/ 0 60000 65536"/>
              <a:gd name="T9" fmla="*/ 0 60000 65536"/>
              <a:gd name="T10" fmla="*/ 0 60000 65536"/>
              <a:gd name="T11" fmla="*/ 0 60000 65536"/>
              <a:gd name="T12" fmla="*/ 0 w 1692"/>
              <a:gd name="T13" fmla="*/ 0 h 85"/>
              <a:gd name="T14" fmla="*/ 1692 w 1692"/>
              <a:gd name="T15" fmla="*/ 85 h 85"/>
            </a:gdLst>
            <a:ahLst/>
            <a:cxnLst>
              <a:cxn ang="T8">
                <a:pos x="T0" y="T1"/>
              </a:cxn>
              <a:cxn ang="T9">
                <a:pos x="T2" y="T3"/>
              </a:cxn>
              <a:cxn ang="T10">
                <a:pos x="T4" y="T5"/>
              </a:cxn>
              <a:cxn ang="T11">
                <a:pos x="T6" y="T7"/>
              </a:cxn>
            </a:cxnLst>
            <a:rect l="T12" t="T13" r="T14" b="T15"/>
            <a:pathLst>
              <a:path w="1692" h="85">
                <a:moveTo>
                  <a:pt x="1692" y="9"/>
                </a:moveTo>
                <a:lnTo>
                  <a:pt x="288" y="0"/>
                </a:lnTo>
                <a:lnTo>
                  <a:pt x="384" y="84"/>
                </a:lnTo>
                <a:lnTo>
                  <a:pt x="0" y="8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9931" name="Rectangle 74">
            <a:extLst>
              <a:ext uri="{FF2B5EF4-FFF2-40B4-BE49-F238E27FC236}">
                <a16:creationId xmlns:a16="http://schemas.microsoft.com/office/drawing/2014/main" id="{C482D9A9-DE2D-7D92-776E-2B023FBDD3B7}"/>
              </a:ext>
            </a:extLst>
          </p:cNvPr>
          <p:cNvSpPr>
            <a:spLocks noChangeArrowheads="1"/>
          </p:cNvSpPr>
          <p:nvPr/>
        </p:nvSpPr>
        <p:spPr bwMode="gray">
          <a:xfrm>
            <a:off x="4578350" y="1973263"/>
            <a:ext cx="2025650" cy="10922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32" name="Rectangle 75">
            <a:extLst>
              <a:ext uri="{FF2B5EF4-FFF2-40B4-BE49-F238E27FC236}">
                <a16:creationId xmlns:a16="http://schemas.microsoft.com/office/drawing/2014/main" id="{1EC833D8-DB5D-310F-69F4-59B53E20302A}"/>
              </a:ext>
            </a:extLst>
          </p:cNvPr>
          <p:cNvSpPr>
            <a:spLocks noChangeArrowheads="1"/>
          </p:cNvSpPr>
          <p:nvPr/>
        </p:nvSpPr>
        <p:spPr bwMode="gray">
          <a:xfrm>
            <a:off x="4754563" y="2154238"/>
            <a:ext cx="16779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Produksjonskontroll</a:t>
            </a:r>
          </a:p>
        </p:txBody>
      </p:sp>
      <p:sp>
        <p:nvSpPr>
          <p:cNvPr id="79933" name="Line 76">
            <a:extLst>
              <a:ext uri="{FF2B5EF4-FFF2-40B4-BE49-F238E27FC236}">
                <a16:creationId xmlns:a16="http://schemas.microsoft.com/office/drawing/2014/main" id="{F296B187-BA07-1AD4-1C26-F6B2E01E0295}"/>
              </a:ext>
            </a:extLst>
          </p:cNvPr>
          <p:cNvSpPr>
            <a:spLocks noChangeShapeType="1"/>
          </p:cNvSpPr>
          <p:nvPr/>
        </p:nvSpPr>
        <p:spPr bwMode="gray">
          <a:xfrm>
            <a:off x="4578350" y="2522538"/>
            <a:ext cx="202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nb-NO"/>
          </a:p>
        </p:txBody>
      </p:sp>
      <p:sp>
        <p:nvSpPr>
          <p:cNvPr id="79934" name="Rectangle 77">
            <a:extLst>
              <a:ext uri="{FF2B5EF4-FFF2-40B4-BE49-F238E27FC236}">
                <a16:creationId xmlns:a16="http://schemas.microsoft.com/office/drawing/2014/main" id="{9C8B8875-F367-F451-C110-979473EC6404}"/>
              </a:ext>
            </a:extLst>
          </p:cNvPr>
          <p:cNvSpPr>
            <a:spLocks noChangeArrowheads="1"/>
          </p:cNvSpPr>
          <p:nvPr/>
        </p:nvSpPr>
        <p:spPr bwMode="gray">
          <a:xfrm>
            <a:off x="2754313" y="1973263"/>
            <a:ext cx="1546225"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35" name="Rectangle 78">
            <a:extLst>
              <a:ext uri="{FF2B5EF4-FFF2-40B4-BE49-F238E27FC236}">
                <a16:creationId xmlns:a16="http://schemas.microsoft.com/office/drawing/2014/main" id="{C5C98BAE-3014-2D4C-39FA-793901A46775}"/>
              </a:ext>
            </a:extLst>
          </p:cNvPr>
          <p:cNvSpPr>
            <a:spLocks noChangeArrowheads="1"/>
          </p:cNvSpPr>
          <p:nvPr/>
        </p:nvSpPr>
        <p:spPr bwMode="gray">
          <a:xfrm>
            <a:off x="2690813" y="2022475"/>
            <a:ext cx="16779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100"/>
              <a:t>6-ukers </a:t>
            </a:r>
            <a:br>
              <a:rPr lang="en-GB" altLang="nb-NO" sz="1100"/>
            </a:br>
            <a:r>
              <a:rPr lang="en-GB" altLang="nb-NO" sz="1100"/>
              <a:t>varsel</a:t>
            </a:r>
          </a:p>
        </p:txBody>
      </p:sp>
      <p:sp>
        <p:nvSpPr>
          <p:cNvPr id="79936" name="Rectangle 79">
            <a:extLst>
              <a:ext uri="{FF2B5EF4-FFF2-40B4-BE49-F238E27FC236}">
                <a16:creationId xmlns:a16="http://schemas.microsoft.com/office/drawing/2014/main" id="{F4C79DFB-23C0-122B-2D3D-4B478959E887}"/>
              </a:ext>
            </a:extLst>
          </p:cNvPr>
          <p:cNvSpPr>
            <a:spLocks noChangeArrowheads="1"/>
          </p:cNvSpPr>
          <p:nvPr/>
        </p:nvSpPr>
        <p:spPr bwMode="gray">
          <a:xfrm>
            <a:off x="2327275" y="2643188"/>
            <a:ext cx="1063625" cy="473075"/>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37" name="Rectangle 80">
            <a:extLst>
              <a:ext uri="{FF2B5EF4-FFF2-40B4-BE49-F238E27FC236}">
                <a16:creationId xmlns:a16="http://schemas.microsoft.com/office/drawing/2014/main" id="{4F0F77B3-718C-E666-1483-56163E2CD813}"/>
              </a:ext>
            </a:extLst>
          </p:cNvPr>
          <p:cNvSpPr>
            <a:spLocks noChangeArrowheads="1"/>
          </p:cNvSpPr>
          <p:nvPr/>
        </p:nvSpPr>
        <p:spPr bwMode="gray">
          <a:xfrm>
            <a:off x="2427288" y="2786063"/>
            <a:ext cx="8651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 ordre</a:t>
            </a:r>
          </a:p>
        </p:txBody>
      </p:sp>
      <p:sp>
        <p:nvSpPr>
          <p:cNvPr id="79938" name="Freeform 81">
            <a:extLst>
              <a:ext uri="{FF2B5EF4-FFF2-40B4-BE49-F238E27FC236}">
                <a16:creationId xmlns:a16="http://schemas.microsoft.com/office/drawing/2014/main" id="{E3CFEEB5-2E26-FD71-303B-03DEFA9A784A}"/>
              </a:ext>
            </a:extLst>
          </p:cNvPr>
          <p:cNvSpPr>
            <a:spLocks/>
          </p:cNvSpPr>
          <p:nvPr/>
        </p:nvSpPr>
        <p:spPr bwMode="gray">
          <a:xfrm flipV="1">
            <a:off x="6589713" y="2511425"/>
            <a:ext cx="4619625" cy="296863"/>
          </a:xfrm>
          <a:custGeom>
            <a:avLst/>
            <a:gdLst>
              <a:gd name="T0" fmla="*/ 2147483647 w 912"/>
              <a:gd name="T1" fmla="*/ 2147483647 h 70"/>
              <a:gd name="T2" fmla="*/ 2147483647 w 912"/>
              <a:gd name="T3" fmla="*/ 2147483647 h 70"/>
              <a:gd name="T4" fmla="*/ 2147483647 w 912"/>
              <a:gd name="T5" fmla="*/ 0 h 70"/>
              <a:gd name="T6" fmla="*/ 0 w 912"/>
              <a:gd name="T7" fmla="*/ 0 h 70"/>
              <a:gd name="T8" fmla="*/ 0 60000 65536"/>
              <a:gd name="T9" fmla="*/ 0 60000 65536"/>
              <a:gd name="T10" fmla="*/ 0 60000 65536"/>
              <a:gd name="T11" fmla="*/ 0 60000 65536"/>
              <a:gd name="T12" fmla="*/ 0 w 912"/>
              <a:gd name="T13" fmla="*/ 0 h 70"/>
              <a:gd name="T14" fmla="*/ 912 w 912"/>
              <a:gd name="T15" fmla="*/ 70 h 70"/>
            </a:gdLst>
            <a:ahLst/>
            <a:cxnLst>
              <a:cxn ang="T8">
                <a:pos x="T0" y="T1"/>
              </a:cxn>
              <a:cxn ang="T9">
                <a:pos x="T2" y="T3"/>
              </a:cxn>
              <a:cxn ang="T10">
                <a:pos x="T4" y="T5"/>
              </a:cxn>
              <a:cxn ang="T11">
                <a:pos x="T6" y="T7"/>
              </a:cxn>
            </a:cxnLst>
            <a:rect l="T12" t="T13" r="T14" b="T15"/>
            <a:pathLst>
              <a:path w="912" h="70">
                <a:moveTo>
                  <a:pt x="912" y="60"/>
                </a:moveTo>
                <a:lnTo>
                  <a:pt x="563" y="70"/>
                </a:lnTo>
                <a:lnTo>
                  <a:pt x="636" y="0"/>
                </a:lnTo>
                <a:lnTo>
                  <a:pt x="0"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9939" name="Freeform 82">
            <a:extLst>
              <a:ext uri="{FF2B5EF4-FFF2-40B4-BE49-F238E27FC236}">
                <a16:creationId xmlns:a16="http://schemas.microsoft.com/office/drawing/2014/main" id="{FB4EDCC2-E52E-DE51-0530-CB63124E7E3F}"/>
              </a:ext>
            </a:extLst>
          </p:cNvPr>
          <p:cNvSpPr>
            <a:spLocks/>
          </p:cNvSpPr>
          <p:nvPr/>
        </p:nvSpPr>
        <p:spPr bwMode="gray">
          <a:xfrm>
            <a:off x="6589713" y="2212975"/>
            <a:ext cx="4622800" cy="138113"/>
          </a:xfrm>
          <a:custGeom>
            <a:avLst/>
            <a:gdLst>
              <a:gd name="T0" fmla="*/ 2147483647 w 1692"/>
              <a:gd name="T1" fmla="*/ 2147483647 h 85"/>
              <a:gd name="T2" fmla="*/ 2147483647 w 1692"/>
              <a:gd name="T3" fmla="*/ 0 h 85"/>
              <a:gd name="T4" fmla="*/ 2147483647 w 1692"/>
              <a:gd name="T5" fmla="*/ 2147483647 h 85"/>
              <a:gd name="T6" fmla="*/ 0 w 1692"/>
              <a:gd name="T7" fmla="*/ 2147483647 h 85"/>
              <a:gd name="T8" fmla="*/ 0 60000 65536"/>
              <a:gd name="T9" fmla="*/ 0 60000 65536"/>
              <a:gd name="T10" fmla="*/ 0 60000 65536"/>
              <a:gd name="T11" fmla="*/ 0 60000 65536"/>
              <a:gd name="T12" fmla="*/ 0 w 1692"/>
              <a:gd name="T13" fmla="*/ 0 h 85"/>
              <a:gd name="T14" fmla="*/ 1692 w 1692"/>
              <a:gd name="T15" fmla="*/ 85 h 85"/>
            </a:gdLst>
            <a:ahLst/>
            <a:cxnLst>
              <a:cxn ang="T8">
                <a:pos x="T0" y="T1"/>
              </a:cxn>
              <a:cxn ang="T9">
                <a:pos x="T2" y="T3"/>
              </a:cxn>
              <a:cxn ang="T10">
                <a:pos x="T4" y="T5"/>
              </a:cxn>
              <a:cxn ang="T11">
                <a:pos x="T6" y="T7"/>
              </a:cxn>
            </a:cxnLst>
            <a:rect l="T12" t="T13" r="T14" b="T15"/>
            <a:pathLst>
              <a:path w="1692" h="85">
                <a:moveTo>
                  <a:pt x="1692" y="9"/>
                </a:moveTo>
                <a:lnTo>
                  <a:pt x="288" y="0"/>
                </a:lnTo>
                <a:lnTo>
                  <a:pt x="384" y="84"/>
                </a:lnTo>
                <a:lnTo>
                  <a:pt x="0" y="8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79940" name="Rectangle 83">
            <a:extLst>
              <a:ext uri="{FF2B5EF4-FFF2-40B4-BE49-F238E27FC236}">
                <a16:creationId xmlns:a16="http://schemas.microsoft.com/office/drawing/2014/main" id="{6611E8B5-AC37-99A3-E816-F17FFBC17263}"/>
              </a:ext>
            </a:extLst>
          </p:cNvPr>
          <p:cNvSpPr>
            <a:spLocks noChangeArrowheads="1"/>
          </p:cNvSpPr>
          <p:nvPr/>
        </p:nvSpPr>
        <p:spPr bwMode="gray">
          <a:xfrm>
            <a:off x="7848600" y="1951038"/>
            <a:ext cx="1547813" cy="471487"/>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41" name="Rectangle 84">
            <a:extLst>
              <a:ext uri="{FF2B5EF4-FFF2-40B4-BE49-F238E27FC236}">
                <a16:creationId xmlns:a16="http://schemas.microsoft.com/office/drawing/2014/main" id="{EB20DED2-6822-512B-127C-928E66E0B3AD}"/>
              </a:ext>
            </a:extLst>
          </p:cNvPr>
          <p:cNvSpPr>
            <a:spLocks noChangeArrowheads="1"/>
          </p:cNvSpPr>
          <p:nvPr/>
        </p:nvSpPr>
        <p:spPr bwMode="gray">
          <a:xfrm>
            <a:off x="7785100" y="1998663"/>
            <a:ext cx="1679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100"/>
              <a:t>90-/60-/30-dagers </a:t>
            </a:r>
          </a:p>
          <a:p>
            <a:pPr eaLnBrk="1" hangingPunct="1">
              <a:spcBef>
                <a:spcPct val="20000"/>
              </a:spcBef>
              <a:buClr>
                <a:schemeClr val="accent2"/>
              </a:buClr>
            </a:pPr>
            <a:r>
              <a:rPr lang="en-GB" altLang="nb-NO" sz="1100"/>
              <a:t>varsel</a:t>
            </a:r>
          </a:p>
        </p:txBody>
      </p:sp>
      <p:sp>
        <p:nvSpPr>
          <p:cNvPr id="79942" name="Rectangle 85">
            <a:extLst>
              <a:ext uri="{FF2B5EF4-FFF2-40B4-BE49-F238E27FC236}">
                <a16:creationId xmlns:a16="http://schemas.microsoft.com/office/drawing/2014/main" id="{07B87381-FB8E-500F-5494-481AAECA9D97}"/>
              </a:ext>
            </a:extLst>
          </p:cNvPr>
          <p:cNvSpPr>
            <a:spLocks noChangeArrowheads="1"/>
          </p:cNvSpPr>
          <p:nvPr/>
        </p:nvSpPr>
        <p:spPr bwMode="gray">
          <a:xfrm>
            <a:off x="7545388" y="2668588"/>
            <a:ext cx="1163637"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43" name="Rectangle 86">
            <a:extLst>
              <a:ext uri="{FF2B5EF4-FFF2-40B4-BE49-F238E27FC236}">
                <a16:creationId xmlns:a16="http://schemas.microsoft.com/office/drawing/2014/main" id="{1E3455BE-1B7A-F1E1-7611-6CB3CD0E35ED}"/>
              </a:ext>
            </a:extLst>
          </p:cNvPr>
          <p:cNvSpPr>
            <a:spLocks noChangeArrowheads="1"/>
          </p:cNvSpPr>
          <p:nvPr/>
        </p:nvSpPr>
        <p:spPr bwMode="gray">
          <a:xfrm>
            <a:off x="7635875" y="2808288"/>
            <a:ext cx="946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Daglige ordre</a:t>
            </a:r>
          </a:p>
        </p:txBody>
      </p:sp>
      <p:grpSp>
        <p:nvGrpSpPr>
          <p:cNvPr id="79944" name="Group 87">
            <a:extLst>
              <a:ext uri="{FF2B5EF4-FFF2-40B4-BE49-F238E27FC236}">
                <a16:creationId xmlns:a16="http://schemas.microsoft.com/office/drawing/2014/main" id="{F551A225-4B17-C47E-087E-840C591B8B19}"/>
              </a:ext>
            </a:extLst>
          </p:cNvPr>
          <p:cNvGrpSpPr>
            <a:grpSpLocks/>
          </p:cNvGrpSpPr>
          <p:nvPr/>
        </p:nvGrpSpPr>
        <p:grpSpPr bwMode="auto">
          <a:xfrm>
            <a:off x="4984750" y="6445250"/>
            <a:ext cx="1250950" cy="598488"/>
            <a:chOff x="2123" y="2759"/>
            <a:chExt cx="549" cy="235"/>
          </a:xfrm>
        </p:grpSpPr>
        <p:sp>
          <p:nvSpPr>
            <p:cNvPr id="80073" name="AutoShape 88">
              <a:extLst>
                <a:ext uri="{FF2B5EF4-FFF2-40B4-BE49-F238E27FC236}">
                  <a16:creationId xmlns:a16="http://schemas.microsoft.com/office/drawing/2014/main" id="{E0F0B244-D883-B131-E598-428C09738A66}"/>
                </a:ext>
              </a:extLst>
            </p:cNvPr>
            <p:cNvSpPr>
              <a:spLocks noChangeArrowheads="1"/>
            </p:cNvSpPr>
            <p:nvPr/>
          </p:nvSpPr>
          <p:spPr bwMode="gray">
            <a:xfrm>
              <a:off x="2123" y="2759"/>
              <a:ext cx="549" cy="235"/>
            </a:xfrm>
            <a:prstGeom prst="star16">
              <a:avLst>
                <a:gd name="adj" fmla="val 42310"/>
              </a:avLst>
            </a:prstGeom>
            <a:solidFill>
              <a:schemeClr val="folHlink"/>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0074" name="Rectangle 89">
              <a:extLst>
                <a:ext uri="{FF2B5EF4-FFF2-40B4-BE49-F238E27FC236}">
                  <a16:creationId xmlns:a16="http://schemas.microsoft.com/office/drawing/2014/main" id="{C91D187C-709A-C729-AAEC-2CC6AA0A854B}"/>
                </a:ext>
              </a:extLst>
            </p:cNvPr>
            <p:cNvSpPr>
              <a:spLocks noChangeArrowheads="1"/>
            </p:cNvSpPr>
            <p:nvPr/>
          </p:nvSpPr>
          <p:spPr bwMode="gray">
            <a:xfrm>
              <a:off x="2212" y="2794"/>
              <a:ext cx="396" cy="17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Weld</a:t>
              </a:r>
            </a:p>
            <a:p>
              <a:pPr eaLnBrk="1" hangingPunct="1">
                <a:spcBef>
                  <a:spcPct val="20000"/>
                </a:spcBef>
                <a:buClr>
                  <a:schemeClr val="accent2"/>
                </a:buClr>
              </a:pPr>
              <a:r>
                <a:rPr lang="en-GB" altLang="nb-NO" sz="1300"/>
                <a:t>omstilling</a:t>
              </a:r>
            </a:p>
          </p:txBody>
        </p:sp>
      </p:grpSp>
      <p:sp>
        <p:nvSpPr>
          <p:cNvPr id="79945" name="AutoShape 91">
            <a:extLst>
              <a:ext uri="{FF2B5EF4-FFF2-40B4-BE49-F238E27FC236}">
                <a16:creationId xmlns:a16="http://schemas.microsoft.com/office/drawing/2014/main" id="{613A9225-E5F2-EF13-575E-C77228E1512C}"/>
              </a:ext>
            </a:extLst>
          </p:cNvPr>
          <p:cNvSpPr>
            <a:spLocks noChangeArrowheads="1"/>
          </p:cNvSpPr>
          <p:nvPr/>
        </p:nvSpPr>
        <p:spPr bwMode="gray">
          <a:xfrm>
            <a:off x="4984750" y="7110413"/>
            <a:ext cx="1292225" cy="584200"/>
          </a:xfrm>
          <a:prstGeom prst="star16">
            <a:avLst>
              <a:gd name="adj" fmla="val 42310"/>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46" name="Rectangle 92">
            <a:extLst>
              <a:ext uri="{FF2B5EF4-FFF2-40B4-BE49-F238E27FC236}">
                <a16:creationId xmlns:a16="http://schemas.microsoft.com/office/drawing/2014/main" id="{9C0E8CE0-AE28-B295-B086-94E1DC9B79BA}"/>
              </a:ext>
            </a:extLst>
          </p:cNvPr>
          <p:cNvSpPr>
            <a:spLocks noChangeArrowheads="1"/>
          </p:cNvSpPr>
          <p:nvPr/>
        </p:nvSpPr>
        <p:spPr bwMode="gray">
          <a:xfrm>
            <a:off x="5238750" y="7215188"/>
            <a:ext cx="8397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Welder</a:t>
            </a:r>
          </a:p>
          <a:p>
            <a:pPr eaLnBrk="1" hangingPunct="1">
              <a:spcBef>
                <a:spcPct val="20000"/>
              </a:spcBef>
              <a:buClr>
                <a:schemeClr val="accent2"/>
              </a:buClr>
            </a:pPr>
            <a:r>
              <a:rPr lang="en-GB" altLang="nb-NO" sz="1300"/>
              <a:t>oppetid</a:t>
            </a:r>
          </a:p>
        </p:txBody>
      </p:sp>
      <p:sp>
        <p:nvSpPr>
          <p:cNvPr id="79947" name="AutoShape 94">
            <a:extLst>
              <a:ext uri="{FF2B5EF4-FFF2-40B4-BE49-F238E27FC236}">
                <a16:creationId xmlns:a16="http://schemas.microsoft.com/office/drawing/2014/main" id="{4D2AA7F0-6686-5B78-7164-4CAF3321D775}"/>
              </a:ext>
            </a:extLst>
          </p:cNvPr>
          <p:cNvSpPr>
            <a:spLocks noChangeArrowheads="1"/>
          </p:cNvSpPr>
          <p:nvPr/>
        </p:nvSpPr>
        <p:spPr bwMode="gray">
          <a:xfrm>
            <a:off x="7458075" y="6305550"/>
            <a:ext cx="1320800" cy="630238"/>
          </a:xfrm>
          <a:prstGeom prst="star16">
            <a:avLst>
              <a:gd name="adj" fmla="val 42310"/>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48" name="Rectangle 95">
            <a:extLst>
              <a:ext uri="{FF2B5EF4-FFF2-40B4-BE49-F238E27FC236}">
                <a16:creationId xmlns:a16="http://schemas.microsoft.com/office/drawing/2014/main" id="{A55E2AC9-49EB-36DE-5EAD-31B5A1C3A9D1}"/>
              </a:ext>
            </a:extLst>
          </p:cNvPr>
          <p:cNvSpPr>
            <a:spLocks noChangeArrowheads="1"/>
          </p:cNvSpPr>
          <p:nvPr/>
        </p:nvSpPr>
        <p:spPr bwMode="gray">
          <a:xfrm>
            <a:off x="7696200" y="6410325"/>
            <a:ext cx="8397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300"/>
              <a:t>Eliminer</a:t>
            </a:r>
          </a:p>
          <a:p>
            <a:pPr eaLnBrk="1" hangingPunct="1">
              <a:spcBef>
                <a:spcPct val="20000"/>
              </a:spcBef>
              <a:buClr>
                <a:schemeClr val="accent2"/>
              </a:buClr>
            </a:pPr>
            <a:r>
              <a:rPr lang="nb-NO" altLang="nb-NO" sz="1300"/>
              <a:t>sløseri</a:t>
            </a:r>
          </a:p>
        </p:txBody>
      </p:sp>
      <p:sp>
        <p:nvSpPr>
          <p:cNvPr id="118861" name="Rectangle 96">
            <a:extLst>
              <a:ext uri="{FF2B5EF4-FFF2-40B4-BE49-F238E27FC236}">
                <a16:creationId xmlns:a16="http://schemas.microsoft.com/office/drawing/2014/main" id="{A46DABFE-76D8-338B-A519-3CDB89FF322C}"/>
              </a:ext>
            </a:extLst>
          </p:cNvPr>
          <p:cNvSpPr>
            <a:spLocks noGrp="1" noChangeArrowheads="1"/>
          </p:cNvSpPr>
          <p:nvPr>
            <p:ph type="title"/>
            <p:custDataLst>
              <p:tags r:id="rId1"/>
            </p:custDataLst>
          </p:nvPr>
        </p:nvSpPr>
        <p:spPr bwMode="gray">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en-GB" altLang="nb-NO" sz="4300">
                <a:latin typeface="Garamond" panose="02020404030301010803" pitchFamily="18" charset="0"/>
                <a:ea typeface="ＭＳ Ｐゴシック" panose="020B0600070205080204" pitchFamily="34" charset="-128"/>
              </a:rPr>
              <a:t>Fullstendig bilde på fremtidig tilstandskart</a:t>
            </a:r>
          </a:p>
        </p:txBody>
      </p:sp>
      <p:grpSp>
        <p:nvGrpSpPr>
          <p:cNvPr id="79950" name="Group 97">
            <a:extLst>
              <a:ext uri="{FF2B5EF4-FFF2-40B4-BE49-F238E27FC236}">
                <a16:creationId xmlns:a16="http://schemas.microsoft.com/office/drawing/2014/main" id="{B2E75CE5-BDD4-B063-07C5-674A4CFA06E8}"/>
              </a:ext>
            </a:extLst>
          </p:cNvPr>
          <p:cNvGrpSpPr>
            <a:grpSpLocks noChangeAspect="1"/>
          </p:cNvGrpSpPr>
          <p:nvPr/>
        </p:nvGrpSpPr>
        <p:grpSpPr bwMode="auto">
          <a:xfrm>
            <a:off x="2652713" y="5480050"/>
            <a:ext cx="896937" cy="688975"/>
            <a:chOff x="2600" y="939"/>
            <a:chExt cx="486" cy="374"/>
          </a:xfrm>
        </p:grpSpPr>
        <p:sp>
          <p:nvSpPr>
            <p:cNvPr id="80070" name="Rectangle 98">
              <a:extLst>
                <a:ext uri="{FF2B5EF4-FFF2-40B4-BE49-F238E27FC236}">
                  <a16:creationId xmlns:a16="http://schemas.microsoft.com/office/drawing/2014/main" id="{0C0757A2-9030-2DE5-5EFE-672116E4D621}"/>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71" name="Rectangle 99">
              <a:extLst>
                <a:ext uri="{FF2B5EF4-FFF2-40B4-BE49-F238E27FC236}">
                  <a16:creationId xmlns:a16="http://schemas.microsoft.com/office/drawing/2014/main" id="{4B447A15-CCF2-B710-2DA8-D03E2D415799}"/>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72" name="Rectangle 100">
              <a:extLst>
                <a:ext uri="{FF2B5EF4-FFF2-40B4-BE49-F238E27FC236}">
                  <a16:creationId xmlns:a16="http://schemas.microsoft.com/office/drawing/2014/main" id="{037915C3-6401-017F-5946-B496B7EE7C72}"/>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Stamping</a:t>
              </a:r>
            </a:p>
          </p:txBody>
        </p:sp>
      </p:grpSp>
      <p:grpSp>
        <p:nvGrpSpPr>
          <p:cNvPr id="79951" name="Group 101">
            <a:extLst>
              <a:ext uri="{FF2B5EF4-FFF2-40B4-BE49-F238E27FC236}">
                <a16:creationId xmlns:a16="http://schemas.microsoft.com/office/drawing/2014/main" id="{329B4254-634F-E0C5-7476-3249BB54B04D}"/>
              </a:ext>
            </a:extLst>
          </p:cNvPr>
          <p:cNvGrpSpPr>
            <a:grpSpLocks/>
          </p:cNvGrpSpPr>
          <p:nvPr/>
        </p:nvGrpSpPr>
        <p:grpSpPr bwMode="auto">
          <a:xfrm>
            <a:off x="11220450" y="2011363"/>
            <a:ext cx="869950" cy="725487"/>
            <a:chOff x="3251" y="859"/>
            <a:chExt cx="385" cy="321"/>
          </a:xfrm>
        </p:grpSpPr>
        <p:sp>
          <p:nvSpPr>
            <p:cNvPr id="80068" name="Freeform 102">
              <a:extLst>
                <a:ext uri="{FF2B5EF4-FFF2-40B4-BE49-F238E27FC236}">
                  <a16:creationId xmlns:a16="http://schemas.microsoft.com/office/drawing/2014/main" id="{50BFC306-B3C7-A618-E6A8-E26E8263244E}"/>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69" name="Rectangle 103">
              <a:extLst>
                <a:ext uri="{FF2B5EF4-FFF2-40B4-BE49-F238E27FC236}">
                  <a16:creationId xmlns:a16="http://schemas.microsoft.com/office/drawing/2014/main" id="{C5D54391-3605-9ABD-334F-386387266439}"/>
                </a:ext>
              </a:extLst>
            </p:cNvPr>
            <p:cNvSpPr>
              <a:spLocks noChangeAspect="1" noChangeArrowheads="1"/>
            </p:cNvSpPr>
            <p:nvPr/>
          </p:nvSpPr>
          <p:spPr bwMode="auto">
            <a:xfrm>
              <a:off x="3325" y="981"/>
              <a:ext cx="15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t>Kunde</a:t>
              </a:r>
            </a:p>
          </p:txBody>
        </p:sp>
      </p:grpSp>
      <p:grpSp>
        <p:nvGrpSpPr>
          <p:cNvPr id="79952" name="Group 104">
            <a:extLst>
              <a:ext uri="{FF2B5EF4-FFF2-40B4-BE49-F238E27FC236}">
                <a16:creationId xmlns:a16="http://schemas.microsoft.com/office/drawing/2014/main" id="{1C61BC4D-549E-102D-0720-70CF28F4ADE7}"/>
              </a:ext>
            </a:extLst>
          </p:cNvPr>
          <p:cNvGrpSpPr>
            <a:grpSpLocks noChangeAspect="1"/>
          </p:cNvGrpSpPr>
          <p:nvPr/>
        </p:nvGrpSpPr>
        <p:grpSpPr bwMode="auto">
          <a:xfrm>
            <a:off x="8880475" y="5359400"/>
            <a:ext cx="307975" cy="687388"/>
            <a:chOff x="4429" y="1747"/>
            <a:chExt cx="156" cy="349"/>
          </a:xfrm>
        </p:grpSpPr>
        <p:sp>
          <p:nvSpPr>
            <p:cNvPr id="80062" name="Line 105">
              <a:extLst>
                <a:ext uri="{FF2B5EF4-FFF2-40B4-BE49-F238E27FC236}">
                  <a16:creationId xmlns:a16="http://schemas.microsoft.com/office/drawing/2014/main" id="{245F4F31-F154-42FB-5406-6D503339DCDB}"/>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3" name="Line 106">
              <a:extLst>
                <a:ext uri="{FF2B5EF4-FFF2-40B4-BE49-F238E27FC236}">
                  <a16:creationId xmlns:a16="http://schemas.microsoft.com/office/drawing/2014/main" id="{F7893E9E-F2E3-3D95-3B75-EF4A367FC669}"/>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4" name="Line 107">
              <a:extLst>
                <a:ext uri="{FF2B5EF4-FFF2-40B4-BE49-F238E27FC236}">
                  <a16:creationId xmlns:a16="http://schemas.microsoft.com/office/drawing/2014/main" id="{8891F96A-CF49-5FD7-11A8-70033753834B}"/>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5" name="Line 108">
              <a:extLst>
                <a:ext uri="{FF2B5EF4-FFF2-40B4-BE49-F238E27FC236}">
                  <a16:creationId xmlns:a16="http://schemas.microsoft.com/office/drawing/2014/main" id="{E3DC868D-0628-BC1F-B267-20BDB106A7A6}"/>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6" name="Line 109">
              <a:extLst>
                <a:ext uri="{FF2B5EF4-FFF2-40B4-BE49-F238E27FC236}">
                  <a16:creationId xmlns:a16="http://schemas.microsoft.com/office/drawing/2014/main" id="{AC2471DE-28BC-6586-C1F7-C38C8A13AEED}"/>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7" name="Line 110">
              <a:extLst>
                <a:ext uri="{FF2B5EF4-FFF2-40B4-BE49-F238E27FC236}">
                  <a16:creationId xmlns:a16="http://schemas.microsoft.com/office/drawing/2014/main" id="{72D12B6C-8B77-8CB5-1312-4A24E8CE10D8}"/>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79953" name="Group 111">
            <a:extLst>
              <a:ext uri="{FF2B5EF4-FFF2-40B4-BE49-F238E27FC236}">
                <a16:creationId xmlns:a16="http://schemas.microsoft.com/office/drawing/2014/main" id="{B660E098-DE4F-0117-BB73-62A28B24E0F8}"/>
              </a:ext>
            </a:extLst>
          </p:cNvPr>
          <p:cNvGrpSpPr>
            <a:grpSpLocks/>
          </p:cNvGrpSpPr>
          <p:nvPr/>
        </p:nvGrpSpPr>
        <p:grpSpPr bwMode="auto">
          <a:xfrm>
            <a:off x="11107738" y="2859088"/>
            <a:ext cx="1111250" cy="904875"/>
            <a:chOff x="5054" y="1359"/>
            <a:chExt cx="492" cy="401"/>
          </a:xfrm>
        </p:grpSpPr>
        <p:sp>
          <p:nvSpPr>
            <p:cNvPr id="80055" name="Rectangle 112">
              <a:extLst>
                <a:ext uri="{FF2B5EF4-FFF2-40B4-BE49-F238E27FC236}">
                  <a16:creationId xmlns:a16="http://schemas.microsoft.com/office/drawing/2014/main" id="{FE8ED4A5-3BB7-3813-3064-EE6B52CBDE01}"/>
                </a:ext>
              </a:extLst>
            </p:cNvPr>
            <p:cNvSpPr>
              <a:spLocks noChangeArrowheads="1"/>
            </p:cNvSpPr>
            <p:nvPr/>
          </p:nvSpPr>
          <p:spPr bwMode="auto">
            <a:xfrm>
              <a:off x="5054" y="142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Box = 20 del</a:t>
              </a:r>
            </a:p>
          </p:txBody>
        </p:sp>
        <p:sp>
          <p:nvSpPr>
            <p:cNvPr id="80056" name="Rectangle 113">
              <a:extLst>
                <a:ext uri="{FF2B5EF4-FFF2-40B4-BE49-F238E27FC236}">
                  <a16:creationId xmlns:a16="http://schemas.microsoft.com/office/drawing/2014/main" id="{9EC86830-F2FF-DC04-5A99-047345ED141C}"/>
                </a:ext>
              </a:extLst>
            </p:cNvPr>
            <p:cNvSpPr>
              <a:spLocks noChangeArrowheads="1"/>
            </p:cNvSpPr>
            <p:nvPr/>
          </p:nvSpPr>
          <p:spPr bwMode="auto">
            <a:xfrm>
              <a:off x="5054" y="149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2 skift</a:t>
              </a:r>
            </a:p>
          </p:txBody>
        </p:sp>
        <p:sp>
          <p:nvSpPr>
            <p:cNvPr id="80057" name="Rectangle 114">
              <a:extLst>
                <a:ext uri="{FF2B5EF4-FFF2-40B4-BE49-F238E27FC236}">
                  <a16:creationId xmlns:a16="http://schemas.microsoft.com/office/drawing/2014/main" id="{DD01E695-A6E0-AE88-838D-0877B0B6C473}"/>
                </a:ext>
              </a:extLst>
            </p:cNvPr>
            <p:cNvSpPr>
              <a:spLocks noChangeArrowheads="1"/>
            </p:cNvSpPr>
            <p:nvPr/>
          </p:nvSpPr>
          <p:spPr bwMode="auto">
            <a:xfrm>
              <a:off x="5054" y="156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58" name="Rectangle 115">
              <a:extLst>
                <a:ext uri="{FF2B5EF4-FFF2-40B4-BE49-F238E27FC236}">
                  <a16:creationId xmlns:a16="http://schemas.microsoft.com/office/drawing/2014/main" id="{5D7B2E54-BDB7-64D3-A119-68D68419593B}"/>
                </a:ext>
              </a:extLst>
            </p:cNvPr>
            <p:cNvSpPr>
              <a:spLocks noChangeArrowheads="1"/>
            </p:cNvSpPr>
            <p:nvPr/>
          </p:nvSpPr>
          <p:spPr bwMode="auto">
            <a:xfrm>
              <a:off x="5054" y="163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59" name="Line 116">
              <a:extLst>
                <a:ext uri="{FF2B5EF4-FFF2-40B4-BE49-F238E27FC236}">
                  <a16:creationId xmlns:a16="http://schemas.microsoft.com/office/drawing/2014/main" id="{C3B012AF-49AB-A992-F0FA-27673FA49EFF}"/>
                </a:ext>
              </a:extLst>
            </p:cNvPr>
            <p:cNvSpPr>
              <a:spLocks noChangeShapeType="1"/>
            </p:cNvSpPr>
            <p:nvPr/>
          </p:nvSpPr>
          <p:spPr bwMode="auto">
            <a:xfrm>
              <a:off x="5054"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0" name="Line 117">
              <a:extLst>
                <a:ext uri="{FF2B5EF4-FFF2-40B4-BE49-F238E27FC236}">
                  <a16:creationId xmlns:a16="http://schemas.microsoft.com/office/drawing/2014/main" id="{8AA1471A-029C-B4A3-671A-1E6EE610D2FC}"/>
                </a:ext>
              </a:extLst>
            </p:cNvPr>
            <p:cNvSpPr>
              <a:spLocks noChangeShapeType="1"/>
            </p:cNvSpPr>
            <p:nvPr/>
          </p:nvSpPr>
          <p:spPr bwMode="auto">
            <a:xfrm>
              <a:off x="5545"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61" name="Rectangle 118">
              <a:extLst>
                <a:ext uri="{FF2B5EF4-FFF2-40B4-BE49-F238E27FC236}">
                  <a16:creationId xmlns:a16="http://schemas.microsoft.com/office/drawing/2014/main" id="{2516190A-0294-3315-3D14-80DF1F09D1E3}"/>
                </a:ext>
              </a:extLst>
            </p:cNvPr>
            <p:cNvSpPr>
              <a:spLocks noChangeArrowheads="1"/>
            </p:cNvSpPr>
            <p:nvPr/>
          </p:nvSpPr>
          <p:spPr bwMode="auto">
            <a:xfrm>
              <a:off x="5054" y="1359"/>
              <a:ext cx="492"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18,400 pcs/mnd</a:t>
              </a:r>
            </a:p>
          </p:txBody>
        </p:sp>
      </p:grpSp>
      <p:grpSp>
        <p:nvGrpSpPr>
          <p:cNvPr id="79954" name="Group 119">
            <a:extLst>
              <a:ext uri="{FF2B5EF4-FFF2-40B4-BE49-F238E27FC236}">
                <a16:creationId xmlns:a16="http://schemas.microsoft.com/office/drawing/2014/main" id="{D4C96508-A969-D103-16EE-F17BED41F8E3}"/>
              </a:ext>
            </a:extLst>
          </p:cNvPr>
          <p:cNvGrpSpPr>
            <a:grpSpLocks/>
          </p:cNvGrpSpPr>
          <p:nvPr/>
        </p:nvGrpSpPr>
        <p:grpSpPr bwMode="auto">
          <a:xfrm>
            <a:off x="623888" y="2074863"/>
            <a:ext cx="868362" cy="725487"/>
            <a:chOff x="3251" y="859"/>
            <a:chExt cx="385" cy="321"/>
          </a:xfrm>
        </p:grpSpPr>
        <p:sp>
          <p:nvSpPr>
            <p:cNvPr id="80053" name="Freeform 120">
              <a:extLst>
                <a:ext uri="{FF2B5EF4-FFF2-40B4-BE49-F238E27FC236}">
                  <a16:creationId xmlns:a16="http://schemas.microsoft.com/office/drawing/2014/main" id="{D0542DBE-9A05-9372-B5F2-42E4CBDF6E91}"/>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54" name="Rectangle 121">
              <a:extLst>
                <a:ext uri="{FF2B5EF4-FFF2-40B4-BE49-F238E27FC236}">
                  <a16:creationId xmlns:a16="http://schemas.microsoft.com/office/drawing/2014/main" id="{7C615C37-8092-240D-0823-C14329A07F22}"/>
                </a:ext>
              </a:extLst>
            </p:cNvPr>
            <p:cNvSpPr>
              <a:spLocks noChangeAspect="1" noChangeArrowheads="1"/>
            </p:cNvSpPr>
            <p:nvPr/>
          </p:nvSpPr>
          <p:spPr bwMode="auto">
            <a:xfrm>
              <a:off x="3287" y="948"/>
              <a:ext cx="28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t>Leverandør</a:t>
              </a:r>
            </a:p>
          </p:txBody>
        </p:sp>
      </p:grpSp>
      <p:sp>
        <p:nvSpPr>
          <p:cNvPr id="79955" name="Freeform 122">
            <a:extLst>
              <a:ext uri="{FF2B5EF4-FFF2-40B4-BE49-F238E27FC236}">
                <a16:creationId xmlns:a16="http://schemas.microsoft.com/office/drawing/2014/main" id="{F9D08B59-0C15-5152-9512-36EFD0DEA225}"/>
              </a:ext>
            </a:extLst>
          </p:cNvPr>
          <p:cNvSpPr>
            <a:spLocks/>
          </p:cNvSpPr>
          <p:nvPr/>
        </p:nvSpPr>
        <p:spPr bwMode="auto">
          <a:xfrm rot="-3867400">
            <a:off x="10387012" y="4589463"/>
            <a:ext cx="2047875" cy="15240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79956" name="Group 123">
            <a:extLst>
              <a:ext uri="{FF2B5EF4-FFF2-40B4-BE49-F238E27FC236}">
                <a16:creationId xmlns:a16="http://schemas.microsoft.com/office/drawing/2014/main" id="{5CA46DA3-03C6-8878-78CC-88BAA7D92F4A}"/>
              </a:ext>
            </a:extLst>
          </p:cNvPr>
          <p:cNvGrpSpPr>
            <a:grpSpLocks/>
          </p:cNvGrpSpPr>
          <p:nvPr/>
        </p:nvGrpSpPr>
        <p:grpSpPr bwMode="auto">
          <a:xfrm>
            <a:off x="11161713" y="4379913"/>
            <a:ext cx="1023937" cy="614362"/>
            <a:chOff x="5004" y="937"/>
            <a:chExt cx="453" cy="272"/>
          </a:xfrm>
        </p:grpSpPr>
        <p:sp>
          <p:nvSpPr>
            <p:cNvPr id="80045" name="Freeform 124">
              <a:extLst>
                <a:ext uri="{FF2B5EF4-FFF2-40B4-BE49-F238E27FC236}">
                  <a16:creationId xmlns:a16="http://schemas.microsoft.com/office/drawing/2014/main" id="{6379BC91-15E2-420A-58DF-E77907D38D0A}"/>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80046" name="Freeform 125">
              <a:extLst>
                <a:ext uri="{FF2B5EF4-FFF2-40B4-BE49-F238E27FC236}">
                  <a16:creationId xmlns:a16="http://schemas.microsoft.com/office/drawing/2014/main" id="{B0C45EC5-709A-889E-538D-9C75940404BA}"/>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47" name="Rectangle 126">
              <a:extLst>
                <a:ext uri="{FF2B5EF4-FFF2-40B4-BE49-F238E27FC236}">
                  <a16:creationId xmlns:a16="http://schemas.microsoft.com/office/drawing/2014/main" id="{A1C61A1F-F4EA-8583-0FAE-49D120B9F72A}"/>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48" name="Rectangle 127">
              <a:extLst>
                <a:ext uri="{FF2B5EF4-FFF2-40B4-BE49-F238E27FC236}">
                  <a16:creationId xmlns:a16="http://schemas.microsoft.com/office/drawing/2014/main" id="{C0DA1A42-EEC8-D551-B36F-D5EB5F89B161}"/>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49" name="Freeform 128">
              <a:extLst>
                <a:ext uri="{FF2B5EF4-FFF2-40B4-BE49-F238E27FC236}">
                  <a16:creationId xmlns:a16="http://schemas.microsoft.com/office/drawing/2014/main" id="{2CE9BE44-913E-B5B3-7022-E7234724EFC0}"/>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0050" name="Freeform 129">
              <a:extLst>
                <a:ext uri="{FF2B5EF4-FFF2-40B4-BE49-F238E27FC236}">
                  <a16:creationId xmlns:a16="http://schemas.microsoft.com/office/drawing/2014/main" id="{08831BF6-4FBE-4896-A001-03480B513CD7}"/>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51" name="Freeform 130">
              <a:extLst>
                <a:ext uri="{FF2B5EF4-FFF2-40B4-BE49-F238E27FC236}">
                  <a16:creationId xmlns:a16="http://schemas.microsoft.com/office/drawing/2014/main" id="{35CC6C70-5ABF-34AB-E8CB-71541417BEBE}"/>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0052" name="Freeform 131">
              <a:extLst>
                <a:ext uri="{FF2B5EF4-FFF2-40B4-BE49-F238E27FC236}">
                  <a16:creationId xmlns:a16="http://schemas.microsoft.com/office/drawing/2014/main" id="{EC0DE9B5-2A2B-740A-438A-A7DBB01F1641}"/>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79957" name="Text Box 132">
            <a:extLst>
              <a:ext uri="{FF2B5EF4-FFF2-40B4-BE49-F238E27FC236}">
                <a16:creationId xmlns:a16="http://schemas.microsoft.com/office/drawing/2014/main" id="{5AA09C40-5F76-E02E-6B81-DE8BDDBED2F0}"/>
              </a:ext>
            </a:extLst>
          </p:cNvPr>
          <p:cNvSpPr txBox="1">
            <a:spLocks noChangeArrowheads="1"/>
          </p:cNvSpPr>
          <p:nvPr/>
        </p:nvSpPr>
        <p:spPr bwMode="auto">
          <a:xfrm>
            <a:off x="11144250" y="4487863"/>
            <a:ext cx="7762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1/dag</a:t>
            </a:r>
          </a:p>
        </p:txBody>
      </p:sp>
      <p:sp>
        <p:nvSpPr>
          <p:cNvPr id="79958" name="Freeform 133">
            <a:extLst>
              <a:ext uri="{FF2B5EF4-FFF2-40B4-BE49-F238E27FC236}">
                <a16:creationId xmlns:a16="http://schemas.microsoft.com/office/drawing/2014/main" id="{46724088-EECF-D34B-A7A0-BABF2241A8AF}"/>
              </a:ext>
            </a:extLst>
          </p:cNvPr>
          <p:cNvSpPr>
            <a:spLocks/>
          </p:cNvSpPr>
          <p:nvPr/>
        </p:nvSpPr>
        <p:spPr bwMode="auto">
          <a:xfrm rot="4785417">
            <a:off x="79375" y="4159251"/>
            <a:ext cx="2251075" cy="20955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79959" name="Group 134">
            <a:extLst>
              <a:ext uri="{FF2B5EF4-FFF2-40B4-BE49-F238E27FC236}">
                <a16:creationId xmlns:a16="http://schemas.microsoft.com/office/drawing/2014/main" id="{E213F3B1-1EDA-571B-ABAF-3F83CBDE091B}"/>
              </a:ext>
            </a:extLst>
          </p:cNvPr>
          <p:cNvGrpSpPr>
            <a:grpSpLocks/>
          </p:cNvGrpSpPr>
          <p:nvPr/>
        </p:nvGrpSpPr>
        <p:grpSpPr bwMode="auto">
          <a:xfrm>
            <a:off x="519113" y="3844925"/>
            <a:ext cx="1511300" cy="866775"/>
            <a:chOff x="80" y="1601"/>
            <a:chExt cx="669" cy="384"/>
          </a:xfrm>
        </p:grpSpPr>
        <p:grpSp>
          <p:nvGrpSpPr>
            <p:cNvPr id="80035" name="Group 135">
              <a:extLst>
                <a:ext uri="{FF2B5EF4-FFF2-40B4-BE49-F238E27FC236}">
                  <a16:creationId xmlns:a16="http://schemas.microsoft.com/office/drawing/2014/main" id="{185B6AC0-24A0-EE5C-72A5-38278E934AE2}"/>
                </a:ext>
              </a:extLst>
            </p:cNvPr>
            <p:cNvGrpSpPr>
              <a:grpSpLocks/>
            </p:cNvGrpSpPr>
            <p:nvPr/>
          </p:nvGrpSpPr>
          <p:grpSpPr bwMode="auto">
            <a:xfrm>
              <a:off x="143" y="1601"/>
              <a:ext cx="606" cy="384"/>
              <a:chOff x="5004" y="937"/>
              <a:chExt cx="453" cy="272"/>
            </a:xfrm>
          </p:grpSpPr>
          <p:sp>
            <p:nvSpPr>
              <p:cNvPr id="80037" name="Freeform 136">
                <a:extLst>
                  <a:ext uri="{FF2B5EF4-FFF2-40B4-BE49-F238E27FC236}">
                    <a16:creationId xmlns:a16="http://schemas.microsoft.com/office/drawing/2014/main" id="{59143582-EEC3-57ED-155D-D9C02D3913AD}"/>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80038" name="Freeform 137">
                <a:extLst>
                  <a:ext uri="{FF2B5EF4-FFF2-40B4-BE49-F238E27FC236}">
                    <a16:creationId xmlns:a16="http://schemas.microsoft.com/office/drawing/2014/main" id="{C45C95D4-38F0-C08E-603E-10FCA546926E}"/>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39" name="Rectangle 138">
                <a:extLst>
                  <a:ext uri="{FF2B5EF4-FFF2-40B4-BE49-F238E27FC236}">
                    <a16:creationId xmlns:a16="http://schemas.microsoft.com/office/drawing/2014/main" id="{76163712-CB32-7E8C-7BB8-281DA0D44A08}"/>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40" name="Rectangle 139">
                <a:extLst>
                  <a:ext uri="{FF2B5EF4-FFF2-40B4-BE49-F238E27FC236}">
                    <a16:creationId xmlns:a16="http://schemas.microsoft.com/office/drawing/2014/main" id="{5053B2FA-FD8F-07BF-EB37-B2309CE0218C}"/>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41" name="Freeform 140">
                <a:extLst>
                  <a:ext uri="{FF2B5EF4-FFF2-40B4-BE49-F238E27FC236}">
                    <a16:creationId xmlns:a16="http://schemas.microsoft.com/office/drawing/2014/main" id="{24BACF32-C32E-DBE6-7EF9-8CCB6D9F031C}"/>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0042" name="Freeform 141">
                <a:extLst>
                  <a:ext uri="{FF2B5EF4-FFF2-40B4-BE49-F238E27FC236}">
                    <a16:creationId xmlns:a16="http://schemas.microsoft.com/office/drawing/2014/main" id="{2A9954B0-DCCB-13A3-722D-2050A1C1F5C9}"/>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43" name="Freeform 142">
                <a:extLst>
                  <a:ext uri="{FF2B5EF4-FFF2-40B4-BE49-F238E27FC236}">
                    <a16:creationId xmlns:a16="http://schemas.microsoft.com/office/drawing/2014/main" id="{D1ADB7E8-35FA-04FA-1029-6F40A5362DD3}"/>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0044" name="Freeform 143">
                <a:extLst>
                  <a:ext uri="{FF2B5EF4-FFF2-40B4-BE49-F238E27FC236}">
                    <a16:creationId xmlns:a16="http://schemas.microsoft.com/office/drawing/2014/main" id="{E4BDE0B7-BD21-43B0-6F70-2ED745481B60}"/>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80036" name="Text Box 144">
              <a:extLst>
                <a:ext uri="{FF2B5EF4-FFF2-40B4-BE49-F238E27FC236}">
                  <a16:creationId xmlns:a16="http://schemas.microsoft.com/office/drawing/2014/main" id="{1B086475-C6D9-2641-092C-0FB759F7840A}"/>
                </a:ext>
              </a:extLst>
            </p:cNvPr>
            <p:cNvSpPr txBox="1">
              <a:spLocks noChangeArrowheads="1"/>
            </p:cNvSpPr>
            <p:nvPr/>
          </p:nvSpPr>
          <p:spPr bwMode="auto">
            <a:xfrm>
              <a:off x="80" y="1637"/>
              <a:ext cx="4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Daglig</a:t>
              </a:r>
            </a:p>
          </p:txBody>
        </p:sp>
      </p:grpSp>
      <p:grpSp>
        <p:nvGrpSpPr>
          <p:cNvPr id="79960" name="Group 145">
            <a:extLst>
              <a:ext uri="{FF2B5EF4-FFF2-40B4-BE49-F238E27FC236}">
                <a16:creationId xmlns:a16="http://schemas.microsoft.com/office/drawing/2014/main" id="{CBE2B107-50A6-2055-9D51-E26107D3B8E0}"/>
              </a:ext>
            </a:extLst>
          </p:cNvPr>
          <p:cNvGrpSpPr>
            <a:grpSpLocks/>
          </p:cNvGrpSpPr>
          <p:nvPr/>
        </p:nvGrpSpPr>
        <p:grpSpPr bwMode="auto">
          <a:xfrm>
            <a:off x="8755063" y="4281488"/>
            <a:ext cx="609600" cy="301625"/>
            <a:chOff x="4022" y="1914"/>
            <a:chExt cx="270" cy="134"/>
          </a:xfrm>
        </p:grpSpPr>
        <p:sp>
          <p:nvSpPr>
            <p:cNvPr id="80033" name="Freeform 146">
              <a:extLst>
                <a:ext uri="{FF2B5EF4-FFF2-40B4-BE49-F238E27FC236}">
                  <a16:creationId xmlns:a16="http://schemas.microsoft.com/office/drawing/2014/main" id="{9A006C11-BF99-D9E4-7164-CE64CD8E8E1A}"/>
                </a:ext>
              </a:extLst>
            </p:cNvPr>
            <p:cNvSpPr>
              <a:spLocks noEditPoints="1"/>
            </p:cNvSpPr>
            <p:nvPr/>
          </p:nvSpPr>
          <p:spPr bwMode="auto">
            <a:xfrm>
              <a:off x="4022" y="1914"/>
              <a:ext cx="270" cy="134"/>
            </a:xfrm>
            <a:custGeom>
              <a:avLst/>
              <a:gdLst>
                <a:gd name="T0" fmla="*/ 0 w 671"/>
                <a:gd name="T1" fmla="*/ 0 h 333"/>
                <a:gd name="T2" fmla="*/ 0 w 671"/>
                <a:gd name="T3" fmla="*/ 0 h 333"/>
                <a:gd name="T4" fmla="*/ 0 w 671"/>
                <a:gd name="T5" fmla="*/ 0 h 333"/>
                <a:gd name="T6" fmla="*/ 0 w 671"/>
                <a:gd name="T7" fmla="*/ 0 h 333"/>
                <a:gd name="T8" fmla="*/ 0 w 671"/>
                <a:gd name="T9" fmla="*/ 0 h 333"/>
                <a:gd name="T10" fmla="*/ 0 w 671"/>
                <a:gd name="T11" fmla="*/ 0 h 333"/>
                <a:gd name="T12" fmla="*/ 0 w 671"/>
                <a:gd name="T13" fmla="*/ 0 h 333"/>
                <a:gd name="T14" fmla="*/ 0 w 671"/>
                <a:gd name="T15" fmla="*/ 0 h 333"/>
                <a:gd name="T16" fmla="*/ 0 w 671"/>
                <a:gd name="T17" fmla="*/ 0 h 333"/>
                <a:gd name="T18" fmla="*/ 0 w 671"/>
                <a:gd name="T19" fmla="*/ 0 h 333"/>
                <a:gd name="T20" fmla="*/ 0 w 671"/>
                <a:gd name="T21" fmla="*/ 0 h 333"/>
                <a:gd name="T22" fmla="*/ 0 w 671"/>
                <a:gd name="T23" fmla="*/ 0 h 333"/>
                <a:gd name="T24" fmla="*/ 0 w 671"/>
                <a:gd name="T25" fmla="*/ 0 h 333"/>
                <a:gd name="T26" fmla="*/ 0 w 671"/>
                <a:gd name="T27" fmla="*/ 0 h 333"/>
                <a:gd name="T28" fmla="*/ 0 w 671"/>
                <a:gd name="T29" fmla="*/ 0 h 333"/>
                <a:gd name="T30" fmla="*/ 0 w 671"/>
                <a:gd name="T31" fmla="*/ 0 h 333"/>
                <a:gd name="T32" fmla="*/ 0 w 671"/>
                <a:gd name="T33" fmla="*/ 0 h 333"/>
                <a:gd name="T34" fmla="*/ 0 w 671"/>
                <a:gd name="T35" fmla="*/ 0 h 333"/>
                <a:gd name="T36" fmla="*/ 0 w 671"/>
                <a:gd name="T37" fmla="*/ 0 h 333"/>
                <a:gd name="T38" fmla="*/ 0 w 671"/>
                <a:gd name="T39" fmla="*/ 0 h 333"/>
                <a:gd name="T40" fmla="*/ 0 w 671"/>
                <a:gd name="T41" fmla="*/ 0 h 333"/>
                <a:gd name="T42" fmla="*/ 0 w 671"/>
                <a:gd name="T43" fmla="*/ 0 h 333"/>
                <a:gd name="T44" fmla="*/ 0 w 671"/>
                <a:gd name="T45" fmla="*/ 0 h 333"/>
                <a:gd name="T46" fmla="*/ 0 w 671"/>
                <a:gd name="T47" fmla="*/ 0 h 333"/>
                <a:gd name="T48" fmla="*/ 0 w 671"/>
                <a:gd name="T49" fmla="*/ 0 h 333"/>
                <a:gd name="T50" fmla="*/ 0 w 671"/>
                <a:gd name="T51" fmla="*/ 0 h 333"/>
                <a:gd name="T52" fmla="*/ 0 w 671"/>
                <a:gd name="T53" fmla="*/ 0 h 333"/>
                <a:gd name="T54" fmla="*/ 0 w 671"/>
                <a:gd name="T55" fmla="*/ 0 h 333"/>
                <a:gd name="T56" fmla="*/ 0 w 671"/>
                <a:gd name="T57" fmla="*/ 0 h 333"/>
                <a:gd name="T58" fmla="*/ 0 w 671"/>
                <a:gd name="T59" fmla="*/ 0 h 333"/>
                <a:gd name="T60" fmla="*/ 0 w 671"/>
                <a:gd name="T61" fmla="*/ 0 h 333"/>
                <a:gd name="T62" fmla="*/ 0 w 671"/>
                <a:gd name="T63" fmla="*/ 0 h 333"/>
                <a:gd name="T64" fmla="*/ 0 w 671"/>
                <a:gd name="T65" fmla="*/ 0 h 333"/>
                <a:gd name="T66" fmla="*/ 0 w 671"/>
                <a:gd name="T67" fmla="*/ 0 h 333"/>
                <a:gd name="T68" fmla="*/ 0 w 671"/>
                <a:gd name="T69" fmla="*/ 0 h 333"/>
                <a:gd name="T70" fmla="*/ 0 w 671"/>
                <a:gd name="T71" fmla="*/ 0 h 333"/>
                <a:gd name="T72" fmla="*/ 0 w 671"/>
                <a:gd name="T73" fmla="*/ 0 h 333"/>
                <a:gd name="T74" fmla="*/ 0 w 671"/>
                <a:gd name="T75" fmla="*/ 0 h 333"/>
                <a:gd name="T76" fmla="*/ 0 w 671"/>
                <a:gd name="T77" fmla="*/ 0 h 333"/>
                <a:gd name="T78" fmla="*/ 0 w 671"/>
                <a:gd name="T79" fmla="*/ 0 h 333"/>
                <a:gd name="T80" fmla="*/ 0 w 671"/>
                <a:gd name="T81" fmla="*/ 0 h 333"/>
                <a:gd name="T82" fmla="*/ 0 w 671"/>
                <a:gd name="T83" fmla="*/ 0 h 333"/>
                <a:gd name="T84" fmla="*/ 0 w 671"/>
                <a:gd name="T85" fmla="*/ 0 h 333"/>
                <a:gd name="T86" fmla="*/ 0 w 671"/>
                <a:gd name="T87" fmla="*/ 0 h 333"/>
                <a:gd name="T88" fmla="*/ 0 w 671"/>
                <a:gd name="T89" fmla="*/ 0 h 333"/>
                <a:gd name="T90" fmla="*/ 0 w 671"/>
                <a:gd name="T91" fmla="*/ 0 h 333"/>
                <a:gd name="T92" fmla="*/ 0 w 671"/>
                <a:gd name="T93" fmla="*/ 0 h 333"/>
                <a:gd name="T94" fmla="*/ 0 w 671"/>
                <a:gd name="T95" fmla="*/ 0 h 333"/>
                <a:gd name="T96" fmla="*/ 0 w 671"/>
                <a:gd name="T97" fmla="*/ 0 h 333"/>
                <a:gd name="T98" fmla="*/ 0 w 671"/>
                <a:gd name="T99" fmla="*/ 0 h 333"/>
                <a:gd name="T100" fmla="*/ 0 w 671"/>
                <a:gd name="T101" fmla="*/ 0 h 333"/>
                <a:gd name="T102" fmla="*/ 0 w 671"/>
                <a:gd name="T103" fmla="*/ 0 h 333"/>
                <a:gd name="T104" fmla="*/ 0 w 671"/>
                <a:gd name="T105" fmla="*/ 0 h 333"/>
                <a:gd name="T106" fmla="*/ 0 w 671"/>
                <a:gd name="T107" fmla="*/ 0 h 333"/>
                <a:gd name="T108" fmla="*/ 0 w 671"/>
                <a:gd name="T109" fmla="*/ 0 h 333"/>
                <a:gd name="T110" fmla="*/ 0 w 671"/>
                <a:gd name="T111" fmla="*/ 0 h 333"/>
                <a:gd name="T112" fmla="*/ 0 w 671"/>
                <a:gd name="T113" fmla="*/ 0 h 333"/>
                <a:gd name="T114" fmla="*/ 0 w 671"/>
                <a:gd name="T115" fmla="*/ 0 h 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1"/>
                <a:gd name="T175" fmla="*/ 0 h 333"/>
                <a:gd name="T176" fmla="*/ 671 w 671"/>
                <a:gd name="T177" fmla="*/ 333 h 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1" h="333">
                  <a:moveTo>
                    <a:pt x="16" y="24"/>
                  </a:moveTo>
                  <a:lnTo>
                    <a:pt x="16" y="40"/>
                  </a:lnTo>
                  <a:cubicBezTo>
                    <a:pt x="16" y="44"/>
                    <a:pt x="13" y="48"/>
                    <a:pt x="8" y="48"/>
                  </a:cubicBezTo>
                  <a:cubicBezTo>
                    <a:pt x="4" y="48"/>
                    <a:pt x="0" y="44"/>
                    <a:pt x="0" y="40"/>
                  </a:cubicBezTo>
                  <a:lnTo>
                    <a:pt x="0" y="24"/>
                  </a:lnTo>
                  <a:cubicBezTo>
                    <a:pt x="0" y="20"/>
                    <a:pt x="4" y="16"/>
                    <a:pt x="8" y="16"/>
                  </a:cubicBezTo>
                  <a:cubicBezTo>
                    <a:pt x="13" y="16"/>
                    <a:pt x="16" y="20"/>
                    <a:pt x="16" y="24"/>
                  </a:cubicBezTo>
                  <a:close/>
                  <a:moveTo>
                    <a:pt x="16" y="72"/>
                  </a:moveTo>
                  <a:lnTo>
                    <a:pt x="16" y="88"/>
                  </a:lnTo>
                  <a:cubicBezTo>
                    <a:pt x="16" y="92"/>
                    <a:pt x="13" y="96"/>
                    <a:pt x="8" y="96"/>
                  </a:cubicBezTo>
                  <a:cubicBezTo>
                    <a:pt x="4" y="96"/>
                    <a:pt x="0" y="92"/>
                    <a:pt x="0" y="88"/>
                  </a:cubicBezTo>
                  <a:lnTo>
                    <a:pt x="0" y="72"/>
                  </a:lnTo>
                  <a:cubicBezTo>
                    <a:pt x="0" y="68"/>
                    <a:pt x="4" y="64"/>
                    <a:pt x="8" y="64"/>
                  </a:cubicBezTo>
                  <a:cubicBezTo>
                    <a:pt x="13" y="64"/>
                    <a:pt x="16" y="68"/>
                    <a:pt x="16" y="72"/>
                  </a:cubicBezTo>
                  <a:close/>
                  <a:moveTo>
                    <a:pt x="16" y="120"/>
                  </a:moveTo>
                  <a:lnTo>
                    <a:pt x="16" y="136"/>
                  </a:lnTo>
                  <a:cubicBezTo>
                    <a:pt x="16" y="140"/>
                    <a:pt x="13" y="144"/>
                    <a:pt x="8" y="144"/>
                  </a:cubicBezTo>
                  <a:cubicBezTo>
                    <a:pt x="4" y="144"/>
                    <a:pt x="0" y="140"/>
                    <a:pt x="0" y="136"/>
                  </a:cubicBezTo>
                  <a:lnTo>
                    <a:pt x="0" y="120"/>
                  </a:lnTo>
                  <a:cubicBezTo>
                    <a:pt x="0" y="116"/>
                    <a:pt x="4" y="112"/>
                    <a:pt x="8" y="112"/>
                  </a:cubicBezTo>
                  <a:cubicBezTo>
                    <a:pt x="13" y="112"/>
                    <a:pt x="16" y="116"/>
                    <a:pt x="16" y="120"/>
                  </a:cubicBezTo>
                  <a:close/>
                  <a:moveTo>
                    <a:pt x="16" y="168"/>
                  </a:moveTo>
                  <a:lnTo>
                    <a:pt x="16" y="184"/>
                  </a:lnTo>
                  <a:cubicBezTo>
                    <a:pt x="16" y="188"/>
                    <a:pt x="13" y="192"/>
                    <a:pt x="8" y="192"/>
                  </a:cubicBezTo>
                  <a:cubicBezTo>
                    <a:pt x="4" y="192"/>
                    <a:pt x="0" y="188"/>
                    <a:pt x="0" y="184"/>
                  </a:cubicBezTo>
                  <a:lnTo>
                    <a:pt x="0" y="168"/>
                  </a:lnTo>
                  <a:cubicBezTo>
                    <a:pt x="0" y="164"/>
                    <a:pt x="4" y="160"/>
                    <a:pt x="8" y="160"/>
                  </a:cubicBezTo>
                  <a:cubicBezTo>
                    <a:pt x="13" y="160"/>
                    <a:pt x="16" y="164"/>
                    <a:pt x="16" y="168"/>
                  </a:cubicBezTo>
                  <a:close/>
                  <a:moveTo>
                    <a:pt x="16" y="216"/>
                  </a:moveTo>
                  <a:lnTo>
                    <a:pt x="16" y="232"/>
                  </a:lnTo>
                  <a:cubicBezTo>
                    <a:pt x="16" y="236"/>
                    <a:pt x="13" y="240"/>
                    <a:pt x="8" y="240"/>
                  </a:cubicBezTo>
                  <a:cubicBezTo>
                    <a:pt x="4" y="240"/>
                    <a:pt x="0" y="236"/>
                    <a:pt x="0" y="232"/>
                  </a:cubicBezTo>
                  <a:lnTo>
                    <a:pt x="0" y="216"/>
                  </a:lnTo>
                  <a:cubicBezTo>
                    <a:pt x="0" y="212"/>
                    <a:pt x="4" y="208"/>
                    <a:pt x="8" y="208"/>
                  </a:cubicBezTo>
                  <a:cubicBezTo>
                    <a:pt x="13" y="208"/>
                    <a:pt x="16" y="212"/>
                    <a:pt x="16" y="216"/>
                  </a:cubicBezTo>
                  <a:close/>
                  <a:moveTo>
                    <a:pt x="16" y="264"/>
                  </a:moveTo>
                  <a:lnTo>
                    <a:pt x="16" y="280"/>
                  </a:lnTo>
                  <a:cubicBezTo>
                    <a:pt x="16" y="284"/>
                    <a:pt x="13" y="288"/>
                    <a:pt x="8" y="288"/>
                  </a:cubicBezTo>
                  <a:cubicBezTo>
                    <a:pt x="4" y="288"/>
                    <a:pt x="0" y="284"/>
                    <a:pt x="0" y="280"/>
                  </a:cubicBezTo>
                  <a:lnTo>
                    <a:pt x="0" y="264"/>
                  </a:lnTo>
                  <a:cubicBezTo>
                    <a:pt x="0" y="260"/>
                    <a:pt x="4" y="256"/>
                    <a:pt x="8" y="256"/>
                  </a:cubicBezTo>
                  <a:cubicBezTo>
                    <a:pt x="13" y="256"/>
                    <a:pt x="16" y="260"/>
                    <a:pt x="16" y="264"/>
                  </a:cubicBezTo>
                  <a:close/>
                  <a:moveTo>
                    <a:pt x="16" y="312"/>
                  </a:moveTo>
                  <a:lnTo>
                    <a:pt x="16" y="325"/>
                  </a:lnTo>
                  <a:lnTo>
                    <a:pt x="8" y="317"/>
                  </a:lnTo>
                  <a:lnTo>
                    <a:pt x="11" y="317"/>
                  </a:lnTo>
                  <a:cubicBezTo>
                    <a:pt x="15" y="317"/>
                    <a:pt x="19" y="321"/>
                    <a:pt x="19" y="325"/>
                  </a:cubicBezTo>
                  <a:cubicBezTo>
                    <a:pt x="19" y="330"/>
                    <a:pt x="15" y="333"/>
                    <a:pt x="11" y="333"/>
                  </a:cubicBezTo>
                  <a:lnTo>
                    <a:pt x="8" y="333"/>
                  </a:lnTo>
                  <a:cubicBezTo>
                    <a:pt x="4" y="333"/>
                    <a:pt x="0" y="330"/>
                    <a:pt x="0" y="325"/>
                  </a:cubicBezTo>
                  <a:lnTo>
                    <a:pt x="0" y="312"/>
                  </a:lnTo>
                  <a:cubicBezTo>
                    <a:pt x="0" y="308"/>
                    <a:pt x="4" y="304"/>
                    <a:pt x="8" y="304"/>
                  </a:cubicBezTo>
                  <a:cubicBezTo>
                    <a:pt x="13" y="304"/>
                    <a:pt x="16" y="308"/>
                    <a:pt x="16" y="312"/>
                  </a:cubicBezTo>
                  <a:close/>
                  <a:moveTo>
                    <a:pt x="43" y="317"/>
                  </a:moveTo>
                  <a:lnTo>
                    <a:pt x="59" y="317"/>
                  </a:lnTo>
                  <a:cubicBezTo>
                    <a:pt x="63" y="317"/>
                    <a:pt x="67" y="321"/>
                    <a:pt x="67" y="325"/>
                  </a:cubicBezTo>
                  <a:cubicBezTo>
                    <a:pt x="67" y="330"/>
                    <a:pt x="63" y="333"/>
                    <a:pt x="59" y="333"/>
                  </a:cubicBezTo>
                  <a:lnTo>
                    <a:pt x="43" y="333"/>
                  </a:lnTo>
                  <a:cubicBezTo>
                    <a:pt x="38" y="333"/>
                    <a:pt x="35" y="330"/>
                    <a:pt x="35" y="325"/>
                  </a:cubicBezTo>
                  <a:cubicBezTo>
                    <a:pt x="35" y="321"/>
                    <a:pt x="38" y="317"/>
                    <a:pt x="43" y="317"/>
                  </a:cubicBezTo>
                  <a:close/>
                  <a:moveTo>
                    <a:pt x="91" y="317"/>
                  </a:moveTo>
                  <a:lnTo>
                    <a:pt x="107" y="317"/>
                  </a:lnTo>
                  <a:cubicBezTo>
                    <a:pt x="111" y="317"/>
                    <a:pt x="115" y="321"/>
                    <a:pt x="115" y="325"/>
                  </a:cubicBezTo>
                  <a:cubicBezTo>
                    <a:pt x="115" y="330"/>
                    <a:pt x="111" y="333"/>
                    <a:pt x="107" y="333"/>
                  </a:cubicBezTo>
                  <a:lnTo>
                    <a:pt x="91" y="333"/>
                  </a:lnTo>
                  <a:cubicBezTo>
                    <a:pt x="86" y="333"/>
                    <a:pt x="83" y="330"/>
                    <a:pt x="83" y="325"/>
                  </a:cubicBezTo>
                  <a:cubicBezTo>
                    <a:pt x="83" y="321"/>
                    <a:pt x="86" y="317"/>
                    <a:pt x="91" y="317"/>
                  </a:cubicBezTo>
                  <a:close/>
                  <a:moveTo>
                    <a:pt x="139" y="317"/>
                  </a:moveTo>
                  <a:lnTo>
                    <a:pt x="155" y="317"/>
                  </a:lnTo>
                  <a:cubicBezTo>
                    <a:pt x="159" y="317"/>
                    <a:pt x="163" y="321"/>
                    <a:pt x="163" y="325"/>
                  </a:cubicBezTo>
                  <a:cubicBezTo>
                    <a:pt x="163" y="330"/>
                    <a:pt x="159" y="333"/>
                    <a:pt x="155" y="333"/>
                  </a:cubicBezTo>
                  <a:lnTo>
                    <a:pt x="139" y="333"/>
                  </a:lnTo>
                  <a:cubicBezTo>
                    <a:pt x="134" y="333"/>
                    <a:pt x="131" y="330"/>
                    <a:pt x="131" y="325"/>
                  </a:cubicBezTo>
                  <a:cubicBezTo>
                    <a:pt x="131" y="321"/>
                    <a:pt x="134" y="317"/>
                    <a:pt x="139" y="317"/>
                  </a:cubicBezTo>
                  <a:close/>
                  <a:moveTo>
                    <a:pt x="187" y="317"/>
                  </a:moveTo>
                  <a:lnTo>
                    <a:pt x="203" y="317"/>
                  </a:lnTo>
                  <a:cubicBezTo>
                    <a:pt x="207" y="317"/>
                    <a:pt x="211" y="321"/>
                    <a:pt x="211" y="325"/>
                  </a:cubicBezTo>
                  <a:cubicBezTo>
                    <a:pt x="211" y="330"/>
                    <a:pt x="207" y="333"/>
                    <a:pt x="203" y="333"/>
                  </a:cubicBezTo>
                  <a:lnTo>
                    <a:pt x="187" y="333"/>
                  </a:lnTo>
                  <a:cubicBezTo>
                    <a:pt x="182" y="333"/>
                    <a:pt x="179" y="330"/>
                    <a:pt x="179" y="325"/>
                  </a:cubicBezTo>
                  <a:cubicBezTo>
                    <a:pt x="179" y="321"/>
                    <a:pt x="182" y="317"/>
                    <a:pt x="187" y="317"/>
                  </a:cubicBezTo>
                  <a:close/>
                  <a:moveTo>
                    <a:pt x="235" y="317"/>
                  </a:moveTo>
                  <a:lnTo>
                    <a:pt x="251" y="317"/>
                  </a:lnTo>
                  <a:cubicBezTo>
                    <a:pt x="255" y="317"/>
                    <a:pt x="259" y="321"/>
                    <a:pt x="259" y="325"/>
                  </a:cubicBezTo>
                  <a:cubicBezTo>
                    <a:pt x="259" y="330"/>
                    <a:pt x="255" y="333"/>
                    <a:pt x="251" y="333"/>
                  </a:cubicBezTo>
                  <a:lnTo>
                    <a:pt x="235" y="333"/>
                  </a:lnTo>
                  <a:cubicBezTo>
                    <a:pt x="230" y="333"/>
                    <a:pt x="227" y="330"/>
                    <a:pt x="227" y="325"/>
                  </a:cubicBezTo>
                  <a:cubicBezTo>
                    <a:pt x="227" y="321"/>
                    <a:pt x="230" y="317"/>
                    <a:pt x="235" y="317"/>
                  </a:cubicBezTo>
                  <a:close/>
                  <a:moveTo>
                    <a:pt x="283" y="317"/>
                  </a:moveTo>
                  <a:lnTo>
                    <a:pt x="299" y="317"/>
                  </a:lnTo>
                  <a:cubicBezTo>
                    <a:pt x="303" y="317"/>
                    <a:pt x="307" y="321"/>
                    <a:pt x="307" y="325"/>
                  </a:cubicBezTo>
                  <a:cubicBezTo>
                    <a:pt x="307" y="330"/>
                    <a:pt x="303" y="333"/>
                    <a:pt x="299" y="333"/>
                  </a:cubicBezTo>
                  <a:lnTo>
                    <a:pt x="283" y="333"/>
                  </a:lnTo>
                  <a:cubicBezTo>
                    <a:pt x="278" y="333"/>
                    <a:pt x="275" y="330"/>
                    <a:pt x="275" y="325"/>
                  </a:cubicBezTo>
                  <a:cubicBezTo>
                    <a:pt x="275" y="321"/>
                    <a:pt x="278" y="317"/>
                    <a:pt x="283" y="317"/>
                  </a:cubicBezTo>
                  <a:close/>
                  <a:moveTo>
                    <a:pt x="331" y="317"/>
                  </a:moveTo>
                  <a:lnTo>
                    <a:pt x="347" y="317"/>
                  </a:lnTo>
                  <a:cubicBezTo>
                    <a:pt x="351" y="317"/>
                    <a:pt x="355" y="321"/>
                    <a:pt x="355" y="325"/>
                  </a:cubicBezTo>
                  <a:cubicBezTo>
                    <a:pt x="355" y="330"/>
                    <a:pt x="351" y="333"/>
                    <a:pt x="347" y="333"/>
                  </a:cubicBezTo>
                  <a:lnTo>
                    <a:pt x="331" y="333"/>
                  </a:lnTo>
                  <a:cubicBezTo>
                    <a:pt x="326" y="333"/>
                    <a:pt x="323" y="330"/>
                    <a:pt x="323" y="325"/>
                  </a:cubicBezTo>
                  <a:cubicBezTo>
                    <a:pt x="323" y="321"/>
                    <a:pt x="326" y="317"/>
                    <a:pt x="331" y="317"/>
                  </a:cubicBezTo>
                  <a:close/>
                  <a:moveTo>
                    <a:pt x="379" y="317"/>
                  </a:moveTo>
                  <a:lnTo>
                    <a:pt x="395" y="317"/>
                  </a:lnTo>
                  <a:cubicBezTo>
                    <a:pt x="399" y="317"/>
                    <a:pt x="403" y="321"/>
                    <a:pt x="403" y="325"/>
                  </a:cubicBezTo>
                  <a:cubicBezTo>
                    <a:pt x="403" y="330"/>
                    <a:pt x="399" y="333"/>
                    <a:pt x="395" y="333"/>
                  </a:cubicBezTo>
                  <a:lnTo>
                    <a:pt x="379" y="333"/>
                  </a:lnTo>
                  <a:cubicBezTo>
                    <a:pt x="374" y="333"/>
                    <a:pt x="371" y="330"/>
                    <a:pt x="371" y="325"/>
                  </a:cubicBezTo>
                  <a:cubicBezTo>
                    <a:pt x="371" y="321"/>
                    <a:pt x="374" y="317"/>
                    <a:pt x="379" y="317"/>
                  </a:cubicBezTo>
                  <a:close/>
                  <a:moveTo>
                    <a:pt x="427" y="317"/>
                  </a:moveTo>
                  <a:lnTo>
                    <a:pt x="443" y="317"/>
                  </a:lnTo>
                  <a:cubicBezTo>
                    <a:pt x="447" y="317"/>
                    <a:pt x="451" y="321"/>
                    <a:pt x="451" y="325"/>
                  </a:cubicBezTo>
                  <a:cubicBezTo>
                    <a:pt x="451" y="330"/>
                    <a:pt x="447" y="333"/>
                    <a:pt x="443" y="333"/>
                  </a:cubicBezTo>
                  <a:lnTo>
                    <a:pt x="427" y="333"/>
                  </a:lnTo>
                  <a:cubicBezTo>
                    <a:pt x="422" y="333"/>
                    <a:pt x="419" y="330"/>
                    <a:pt x="419" y="325"/>
                  </a:cubicBezTo>
                  <a:cubicBezTo>
                    <a:pt x="419" y="321"/>
                    <a:pt x="422" y="317"/>
                    <a:pt x="427" y="317"/>
                  </a:cubicBezTo>
                  <a:close/>
                  <a:moveTo>
                    <a:pt x="475" y="317"/>
                  </a:moveTo>
                  <a:lnTo>
                    <a:pt x="491" y="317"/>
                  </a:lnTo>
                  <a:cubicBezTo>
                    <a:pt x="495" y="317"/>
                    <a:pt x="499" y="321"/>
                    <a:pt x="499" y="325"/>
                  </a:cubicBezTo>
                  <a:cubicBezTo>
                    <a:pt x="499" y="330"/>
                    <a:pt x="495" y="333"/>
                    <a:pt x="491" y="333"/>
                  </a:cubicBezTo>
                  <a:lnTo>
                    <a:pt x="475" y="333"/>
                  </a:lnTo>
                  <a:cubicBezTo>
                    <a:pt x="470" y="333"/>
                    <a:pt x="467" y="330"/>
                    <a:pt x="467" y="325"/>
                  </a:cubicBezTo>
                  <a:cubicBezTo>
                    <a:pt x="467" y="321"/>
                    <a:pt x="470" y="317"/>
                    <a:pt x="475" y="317"/>
                  </a:cubicBezTo>
                  <a:close/>
                  <a:moveTo>
                    <a:pt x="523" y="317"/>
                  </a:moveTo>
                  <a:lnTo>
                    <a:pt x="539" y="317"/>
                  </a:lnTo>
                  <a:cubicBezTo>
                    <a:pt x="543" y="317"/>
                    <a:pt x="547" y="321"/>
                    <a:pt x="547" y="325"/>
                  </a:cubicBezTo>
                  <a:cubicBezTo>
                    <a:pt x="547" y="330"/>
                    <a:pt x="543" y="333"/>
                    <a:pt x="539" y="333"/>
                  </a:cubicBezTo>
                  <a:lnTo>
                    <a:pt x="523" y="333"/>
                  </a:lnTo>
                  <a:cubicBezTo>
                    <a:pt x="518" y="333"/>
                    <a:pt x="515" y="330"/>
                    <a:pt x="515" y="325"/>
                  </a:cubicBezTo>
                  <a:cubicBezTo>
                    <a:pt x="515" y="321"/>
                    <a:pt x="518" y="317"/>
                    <a:pt x="523" y="317"/>
                  </a:cubicBezTo>
                  <a:close/>
                  <a:moveTo>
                    <a:pt x="571" y="317"/>
                  </a:moveTo>
                  <a:lnTo>
                    <a:pt x="587" y="317"/>
                  </a:lnTo>
                  <a:cubicBezTo>
                    <a:pt x="591" y="317"/>
                    <a:pt x="595" y="321"/>
                    <a:pt x="595" y="325"/>
                  </a:cubicBezTo>
                  <a:cubicBezTo>
                    <a:pt x="595" y="330"/>
                    <a:pt x="591" y="333"/>
                    <a:pt x="587" y="333"/>
                  </a:cubicBezTo>
                  <a:lnTo>
                    <a:pt x="571" y="333"/>
                  </a:lnTo>
                  <a:cubicBezTo>
                    <a:pt x="566" y="333"/>
                    <a:pt x="563" y="330"/>
                    <a:pt x="563" y="325"/>
                  </a:cubicBezTo>
                  <a:cubicBezTo>
                    <a:pt x="563" y="321"/>
                    <a:pt x="566" y="317"/>
                    <a:pt x="571" y="317"/>
                  </a:cubicBezTo>
                  <a:close/>
                  <a:moveTo>
                    <a:pt x="619" y="317"/>
                  </a:moveTo>
                  <a:lnTo>
                    <a:pt x="635" y="317"/>
                  </a:lnTo>
                  <a:cubicBezTo>
                    <a:pt x="639" y="317"/>
                    <a:pt x="643" y="321"/>
                    <a:pt x="643" y="325"/>
                  </a:cubicBezTo>
                  <a:cubicBezTo>
                    <a:pt x="643" y="330"/>
                    <a:pt x="639" y="333"/>
                    <a:pt x="635" y="333"/>
                  </a:cubicBezTo>
                  <a:lnTo>
                    <a:pt x="619" y="333"/>
                  </a:lnTo>
                  <a:cubicBezTo>
                    <a:pt x="614" y="333"/>
                    <a:pt x="611" y="330"/>
                    <a:pt x="611" y="325"/>
                  </a:cubicBezTo>
                  <a:cubicBezTo>
                    <a:pt x="611" y="321"/>
                    <a:pt x="614" y="317"/>
                    <a:pt x="619" y="317"/>
                  </a:cubicBezTo>
                  <a:close/>
                  <a:moveTo>
                    <a:pt x="655" y="322"/>
                  </a:moveTo>
                  <a:lnTo>
                    <a:pt x="655" y="306"/>
                  </a:lnTo>
                  <a:cubicBezTo>
                    <a:pt x="655" y="301"/>
                    <a:pt x="659" y="298"/>
                    <a:pt x="663" y="298"/>
                  </a:cubicBezTo>
                  <a:cubicBezTo>
                    <a:pt x="667" y="298"/>
                    <a:pt x="671" y="301"/>
                    <a:pt x="671" y="306"/>
                  </a:cubicBezTo>
                  <a:lnTo>
                    <a:pt x="671" y="322"/>
                  </a:lnTo>
                  <a:cubicBezTo>
                    <a:pt x="671" y="326"/>
                    <a:pt x="667" y="330"/>
                    <a:pt x="663" y="330"/>
                  </a:cubicBezTo>
                  <a:cubicBezTo>
                    <a:pt x="659" y="330"/>
                    <a:pt x="655" y="326"/>
                    <a:pt x="655" y="322"/>
                  </a:cubicBezTo>
                  <a:close/>
                  <a:moveTo>
                    <a:pt x="655" y="274"/>
                  </a:moveTo>
                  <a:lnTo>
                    <a:pt x="655" y="258"/>
                  </a:lnTo>
                  <a:cubicBezTo>
                    <a:pt x="655" y="253"/>
                    <a:pt x="659" y="250"/>
                    <a:pt x="663" y="250"/>
                  </a:cubicBezTo>
                  <a:cubicBezTo>
                    <a:pt x="667" y="250"/>
                    <a:pt x="671" y="253"/>
                    <a:pt x="671" y="258"/>
                  </a:cubicBezTo>
                  <a:lnTo>
                    <a:pt x="671" y="274"/>
                  </a:lnTo>
                  <a:cubicBezTo>
                    <a:pt x="671" y="278"/>
                    <a:pt x="667" y="282"/>
                    <a:pt x="663" y="282"/>
                  </a:cubicBezTo>
                  <a:cubicBezTo>
                    <a:pt x="659" y="282"/>
                    <a:pt x="655" y="278"/>
                    <a:pt x="655" y="274"/>
                  </a:cubicBezTo>
                  <a:close/>
                  <a:moveTo>
                    <a:pt x="655" y="226"/>
                  </a:moveTo>
                  <a:lnTo>
                    <a:pt x="655" y="210"/>
                  </a:lnTo>
                  <a:cubicBezTo>
                    <a:pt x="655" y="205"/>
                    <a:pt x="659" y="202"/>
                    <a:pt x="663" y="202"/>
                  </a:cubicBezTo>
                  <a:cubicBezTo>
                    <a:pt x="667" y="202"/>
                    <a:pt x="671" y="205"/>
                    <a:pt x="671" y="210"/>
                  </a:cubicBezTo>
                  <a:lnTo>
                    <a:pt x="671" y="226"/>
                  </a:lnTo>
                  <a:cubicBezTo>
                    <a:pt x="671" y="230"/>
                    <a:pt x="667" y="234"/>
                    <a:pt x="663" y="234"/>
                  </a:cubicBezTo>
                  <a:cubicBezTo>
                    <a:pt x="659" y="234"/>
                    <a:pt x="655" y="230"/>
                    <a:pt x="655" y="226"/>
                  </a:cubicBezTo>
                  <a:close/>
                  <a:moveTo>
                    <a:pt x="655" y="178"/>
                  </a:moveTo>
                  <a:lnTo>
                    <a:pt x="655" y="162"/>
                  </a:lnTo>
                  <a:cubicBezTo>
                    <a:pt x="655" y="157"/>
                    <a:pt x="659" y="154"/>
                    <a:pt x="663" y="154"/>
                  </a:cubicBezTo>
                  <a:cubicBezTo>
                    <a:pt x="667" y="154"/>
                    <a:pt x="671" y="157"/>
                    <a:pt x="671" y="162"/>
                  </a:cubicBezTo>
                  <a:lnTo>
                    <a:pt x="671" y="178"/>
                  </a:lnTo>
                  <a:cubicBezTo>
                    <a:pt x="671" y="182"/>
                    <a:pt x="667" y="186"/>
                    <a:pt x="663" y="186"/>
                  </a:cubicBezTo>
                  <a:cubicBezTo>
                    <a:pt x="659" y="186"/>
                    <a:pt x="655" y="182"/>
                    <a:pt x="655" y="178"/>
                  </a:cubicBezTo>
                  <a:close/>
                  <a:moveTo>
                    <a:pt x="655" y="130"/>
                  </a:moveTo>
                  <a:lnTo>
                    <a:pt x="655" y="114"/>
                  </a:lnTo>
                  <a:cubicBezTo>
                    <a:pt x="655" y="109"/>
                    <a:pt x="659" y="106"/>
                    <a:pt x="663" y="106"/>
                  </a:cubicBezTo>
                  <a:cubicBezTo>
                    <a:pt x="667" y="106"/>
                    <a:pt x="671" y="109"/>
                    <a:pt x="671" y="114"/>
                  </a:cubicBezTo>
                  <a:lnTo>
                    <a:pt x="671" y="130"/>
                  </a:lnTo>
                  <a:cubicBezTo>
                    <a:pt x="671" y="134"/>
                    <a:pt x="667" y="138"/>
                    <a:pt x="663" y="138"/>
                  </a:cubicBezTo>
                  <a:cubicBezTo>
                    <a:pt x="659" y="138"/>
                    <a:pt x="655" y="134"/>
                    <a:pt x="655" y="130"/>
                  </a:cubicBezTo>
                  <a:close/>
                  <a:moveTo>
                    <a:pt x="655" y="82"/>
                  </a:moveTo>
                  <a:lnTo>
                    <a:pt x="655" y="66"/>
                  </a:lnTo>
                  <a:cubicBezTo>
                    <a:pt x="655" y="61"/>
                    <a:pt x="659" y="58"/>
                    <a:pt x="663" y="58"/>
                  </a:cubicBezTo>
                  <a:cubicBezTo>
                    <a:pt x="667" y="58"/>
                    <a:pt x="671" y="61"/>
                    <a:pt x="671" y="66"/>
                  </a:cubicBezTo>
                  <a:lnTo>
                    <a:pt x="671" y="82"/>
                  </a:lnTo>
                  <a:cubicBezTo>
                    <a:pt x="671" y="86"/>
                    <a:pt x="667" y="90"/>
                    <a:pt x="663" y="90"/>
                  </a:cubicBezTo>
                  <a:cubicBezTo>
                    <a:pt x="659" y="90"/>
                    <a:pt x="655" y="86"/>
                    <a:pt x="655" y="82"/>
                  </a:cubicBezTo>
                  <a:close/>
                  <a:moveTo>
                    <a:pt x="655" y="34"/>
                  </a:moveTo>
                  <a:lnTo>
                    <a:pt x="655" y="18"/>
                  </a:lnTo>
                  <a:cubicBezTo>
                    <a:pt x="655" y="13"/>
                    <a:pt x="659" y="10"/>
                    <a:pt x="663" y="10"/>
                  </a:cubicBezTo>
                  <a:cubicBezTo>
                    <a:pt x="667" y="10"/>
                    <a:pt x="671" y="13"/>
                    <a:pt x="671" y="18"/>
                  </a:cubicBezTo>
                  <a:lnTo>
                    <a:pt x="671" y="34"/>
                  </a:lnTo>
                  <a:cubicBezTo>
                    <a:pt x="671" y="38"/>
                    <a:pt x="667" y="42"/>
                    <a:pt x="663" y="42"/>
                  </a:cubicBezTo>
                  <a:cubicBezTo>
                    <a:pt x="659" y="42"/>
                    <a:pt x="655" y="38"/>
                    <a:pt x="655" y="34"/>
                  </a:cubicBezTo>
                  <a:close/>
                  <a:moveTo>
                    <a:pt x="641" y="16"/>
                  </a:moveTo>
                  <a:lnTo>
                    <a:pt x="625" y="16"/>
                  </a:lnTo>
                  <a:cubicBezTo>
                    <a:pt x="620" y="16"/>
                    <a:pt x="617" y="12"/>
                    <a:pt x="617" y="8"/>
                  </a:cubicBezTo>
                  <a:cubicBezTo>
                    <a:pt x="617" y="4"/>
                    <a:pt x="620" y="0"/>
                    <a:pt x="625" y="0"/>
                  </a:cubicBezTo>
                  <a:lnTo>
                    <a:pt x="641" y="0"/>
                  </a:lnTo>
                  <a:cubicBezTo>
                    <a:pt x="645" y="0"/>
                    <a:pt x="649" y="4"/>
                    <a:pt x="649" y="8"/>
                  </a:cubicBezTo>
                  <a:cubicBezTo>
                    <a:pt x="649" y="12"/>
                    <a:pt x="645" y="16"/>
                    <a:pt x="641" y="16"/>
                  </a:cubicBezTo>
                  <a:close/>
                  <a:moveTo>
                    <a:pt x="593" y="16"/>
                  </a:moveTo>
                  <a:lnTo>
                    <a:pt x="577" y="16"/>
                  </a:lnTo>
                  <a:cubicBezTo>
                    <a:pt x="572" y="16"/>
                    <a:pt x="569" y="12"/>
                    <a:pt x="569" y="8"/>
                  </a:cubicBezTo>
                  <a:cubicBezTo>
                    <a:pt x="569" y="4"/>
                    <a:pt x="572" y="0"/>
                    <a:pt x="577" y="0"/>
                  </a:cubicBezTo>
                  <a:lnTo>
                    <a:pt x="593" y="0"/>
                  </a:lnTo>
                  <a:cubicBezTo>
                    <a:pt x="597" y="0"/>
                    <a:pt x="601" y="4"/>
                    <a:pt x="601" y="8"/>
                  </a:cubicBezTo>
                  <a:cubicBezTo>
                    <a:pt x="601" y="12"/>
                    <a:pt x="597" y="16"/>
                    <a:pt x="593" y="16"/>
                  </a:cubicBezTo>
                  <a:close/>
                  <a:moveTo>
                    <a:pt x="545" y="16"/>
                  </a:moveTo>
                  <a:lnTo>
                    <a:pt x="529" y="16"/>
                  </a:lnTo>
                  <a:cubicBezTo>
                    <a:pt x="524" y="16"/>
                    <a:pt x="521" y="12"/>
                    <a:pt x="521" y="8"/>
                  </a:cubicBezTo>
                  <a:cubicBezTo>
                    <a:pt x="521" y="4"/>
                    <a:pt x="524" y="0"/>
                    <a:pt x="529" y="0"/>
                  </a:cubicBezTo>
                  <a:lnTo>
                    <a:pt x="545" y="0"/>
                  </a:lnTo>
                  <a:cubicBezTo>
                    <a:pt x="549" y="0"/>
                    <a:pt x="553" y="4"/>
                    <a:pt x="553" y="8"/>
                  </a:cubicBezTo>
                  <a:cubicBezTo>
                    <a:pt x="553" y="12"/>
                    <a:pt x="549" y="16"/>
                    <a:pt x="545" y="16"/>
                  </a:cubicBezTo>
                  <a:close/>
                  <a:moveTo>
                    <a:pt x="497" y="16"/>
                  </a:moveTo>
                  <a:lnTo>
                    <a:pt x="481" y="16"/>
                  </a:lnTo>
                  <a:cubicBezTo>
                    <a:pt x="476" y="16"/>
                    <a:pt x="473" y="12"/>
                    <a:pt x="473" y="8"/>
                  </a:cubicBezTo>
                  <a:cubicBezTo>
                    <a:pt x="473" y="4"/>
                    <a:pt x="476" y="0"/>
                    <a:pt x="481" y="0"/>
                  </a:cubicBezTo>
                  <a:lnTo>
                    <a:pt x="497" y="0"/>
                  </a:lnTo>
                  <a:cubicBezTo>
                    <a:pt x="501" y="0"/>
                    <a:pt x="505" y="4"/>
                    <a:pt x="505" y="8"/>
                  </a:cubicBezTo>
                  <a:cubicBezTo>
                    <a:pt x="505" y="12"/>
                    <a:pt x="501" y="16"/>
                    <a:pt x="497" y="16"/>
                  </a:cubicBezTo>
                  <a:close/>
                  <a:moveTo>
                    <a:pt x="449" y="16"/>
                  </a:moveTo>
                  <a:lnTo>
                    <a:pt x="433" y="16"/>
                  </a:lnTo>
                  <a:cubicBezTo>
                    <a:pt x="428" y="16"/>
                    <a:pt x="425" y="12"/>
                    <a:pt x="425" y="8"/>
                  </a:cubicBezTo>
                  <a:cubicBezTo>
                    <a:pt x="425" y="4"/>
                    <a:pt x="428" y="0"/>
                    <a:pt x="433" y="0"/>
                  </a:cubicBezTo>
                  <a:lnTo>
                    <a:pt x="449" y="0"/>
                  </a:lnTo>
                  <a:cubicBezTo>
                    <a:pt x="453" y="0"/>
                    <a:pt x="457" y="4"/>
                    <a:pt x="457" y="8"/>
                  </a:cubicBezTo>
                  <a:cubicBezTo>
                    <a:pt x="457" y="12"/>
                    <a:pt x="453" y="16"/>
                    <a:pt x="449" y="16"/>
                  </a:cubicBezTo>
                  <a:close/>
                  <a:moveTo>
                    <a:pt x="401" y="16"/>
                  </a:moveTo>
                  <a:lnTo>
                    <a:pt x="385" y="16"/>
                  </a:lnTo>
                  <a:cubicBezTo>
                    <a:pt x="380" y="16"/>
                    <a:pt x="377" y="12"/>
                    <a:pt x="377" y="8"/>
                  </a:cubicBezTo>
                  <a:cubicBezTo>
                    <a:pt x="377" y="4"/>
                    <a:pt x="380" y="0"/>
                    <a:pt x="385" y="0"/>
                  </a:cubicBezTo>
                  <a:lnTo>
                    <a:pt x="401" y="0"/>
                  </a:lnTo>
                  <a:cubicBezTo>
                    <a:pt x="405" y="0"/>
                    <a:pt x="409" y="4"/>
                    <a:pt x="409" y="8"/>
                  </a:cubicBezTo>
                  <a:cubicBezTo>
                    <a:pt x="409" y="12"/>
                    <a:pt x="405" y="16"/>
                    <a:pt x="401" y="16"/>
                  </a:cubicBezTo>
                  <a:close/>
                  <a:moveTo>
                    <a:pt x="353" y="16"/>
                  </a:moveTo>
                  <a:lnTo>
                    <a:pt x="337" y="16"/>
                  </a:lnTo>
                  <a:cubicBezTo>
                    <a:pt x="332" y="16"/>
                    <a:pt x="329" y="12"/>
                    <a:pt x="329" y="8"/>
                  </a:cubicBezTo>
                  <a:cubicBezTo>
                    <a:pt x="329" y="4"/>
                    <a:pt x="332" y="0"/>
                    <a:pt x="337" y="0"/>
                  </a:cubicBezTo>
                  <a:lnTo>
                    <a:pt x="353" y="0"/>
                  </a:lnTo>
                  <a:cubicBezTo>
                    <a:pt x="357" y="0"/>
                    <a:pt x="361" y="4"/>
                    <a:pt x="361" y="8"/>
                  </a:cubicBezTo>
                  <a:cubicBezTo>
                    <a:pt x="361" y="12"/>
                    <a:pt x="357" y="16"/>
                    <a:pt x="353" y="16"/>
                  </a:cubicBezTo>
                  <a:close/>
                  <a:moveTo>
                    <a:pt x="305" y="16"/>
                  </a:moveTo>
                  <a:lnTo>
                    <a:pt x="289" y="16"/>
                  </a:lnTo>
                  <a:cubicBezTo>
                    <a:pt x="284" y="16"/>
                    <a:pt x="281" y="12"/>
                    <a:pt x="281" y="8"/>
                  </a:cubicBezTo>
                  <a:cubicBezTo>
                    <a:pt x="281" y="4"/>
                    <a:pt x="284" y="0"/>
                    <a:pt x="289" y="0"/>
                  </a:cubicBezTo>
                  <a:lnTo>
                    <a:pt x="305" y="0"/>
                  </a:lnTo>
                  <a:cubicBezTo>
                    <a:pt x="309" y="0"/>
                    <a:pt x="313" y="4"/>
                    <a:pt x="313" y="8"/>
                  </a:cubicBezTo>
                  <a:cubicBezTo>
                    <a:pt x="313" y="12"/>
                    <a:pt x="309" y="16"/>
                    <a:pt x="305" y="16"/>
                  </a:cubicBezTo>
                  <a:close/>
                  <a:moveTo>
                    <a:pt x="257" y="16"/>
                  </a:moveTo>
                  <a:lnTo>
                    <a:pt x="241" y="16"/>
                  </a:lnTo>
                  <a:cubicBezTo>
                    <a:pt x="236" y="16"/>
                    <a:pt x="233" y="12"/>
                    <a:pt x="233" y="8"/>
                  </a:cubicBezTo>
                  <a:cubicBezTo>
                    <a:pt x="233" y="4"/>
                    <a:pt x="236" y="0"/>
                    <a:pt x="241" y="0"/>
                  </a:cubicBezTo>
                  <a:lnTo>
                    <a:pt x="257" y="0"/>
                  </a:lnTo>
                  <a:cubicBezTo>
                    <a:pt x="261" y="0"/>
                    <a:pt x="265" y="4"/>
                    <a:pt x="265" y="8"/>
                  </a:cubicBezTo>
                  <a:cubicBezTo>
                    <a:pt x="265" y="12"/>
                    <a:pt x="261" y="16"/>
                    <a:pt x="257" y="16"/>
                  </a:cubicBezTo>
                  <a:close/>
                  <a:moveTo>
                    <a:pt x="209" y="16"/>
                  </a:moveTo>
                  <a:lnTo>
                    <a:pt x="193" y="16"/>
                  </a:lnTo>
                  <a:cubicBezTo>
                    <a:pt x="188" y="16"/>
                    <a:pt x="185" y="12"/>
                    <a:pt x="185" y="8"/>
                  </a:cubicBezTo>
                  <a:cubicBezTo>
                    <a:pt x="185" y="4"/>
                    <a:pt x="188" y="0"/>
                    <a:pt x="193" y="0"/>
                  </a:cubicBezTo>
                  <a:lnTo>
                    <a:pt x="209" y="0"/>
                  </a:lnTo>
                  <a:cubicBezTo>
                    <a:pt x="213" y="0"/>
                    <a:pt x="217" y="4"/>
                    <a:pt x="217" y="8"/>
                  </a:cubicBezTo>
                  <a:cubicBezTo>
                    <a:pt x="217" y="12"/>
                    <a:pt x="213" y="16"/>
                    <a:pt x="209" y="16"/>
                  </a:cubicBezTo>
                  <a:close/>
                  <a:moveTo>
                    <a:pt x="161" y="16"/>
                  </a:moveTo>
                  <a:lnTo>
                    <a:pt x="145" y="16"/>
                  </a:lnTo>
                  <a:cubicBezTo>
                    <a:pt x="140" y="16"/>
                    <a:pt x="137" y="12"/>
                    <a:pt x="137" y="8"/>
                  </a:cubicBezTo>
                  <a:cubicBezTo>
                    <a:pt x="137" y="4"/>
                    <a:pt x="140" y="0"/>
                    <a:pt x="145" y="0"/>
                  </a:cubicBezTo>
                  <a:lnTo>
                    <a:pt x="161" y="0"/>
                  </a:lnTo>
                  <a:cubicBezTo>
                    <a:pt x="165" y="0"/>
                    <a:pt x="169" y="4"/>
                    <a:pt x="169" y="8"/>
                  </a:cubicBezTo>
                  <a:cubicBezTo>
                    <a:pt x="169" y="12"/>
                    <a:pt x="165" y="16"/>
                    <a:pt x="161" y="16"/>
                  </a:cubicBezTo>
                  <a:close/>
                  <a:moveTo>
                    <a:pt x="113" y="16"/>
                  </a:moveTo>
                  <a:lnTo>
                    <a:pt x="97" y="16"/>
                  </a:lnTo>
                  <a:cubicBezTo>
                    <a:pt x="92" y="16"/>
                    <a:pt x="89" y="12"/>
                    <a:pt x="89" y="8"/>
                  </a:cubicBezTo>
                  <a:cubicBezTo>
                    <a:pt x="89" y="4"/>
                    <a:pt x="92" y="0"/>
                    <a:pt x="97" y="0"/>
                  </a:cubicBezTo>
                  <a:lnTo>
                    <a:pt x="113" y="0"/>
                  </a:lnTo>
                  <a:cubicBezTo>
                    <a:pt x="117" y="0"/>
                    <a:pt x="121" y="4"/>
                    <a:pt x="121" y="8"/>
                  </a:cubicBezTo>
                  <a:cubicBezTo>
                    <a:pt x="121" y="12"/>
                    <a:pt x="117" y="16"/>
                    <a:pt x="113" y="16"/>
                  </a:cubicBezTo>
                  <a:close/>
                  <a:moveTo>
                    <a:pt x="65" y="16"/>
                  </a:moveTo>
                  <a:lnTo>
                    <a:pt x="49" y="16"/>
                  </a:lnTo>
                  <a:cubicBezTo>
                    <a:pt x="44" y="16"/>
                    <a:pt x="41" y="12"/>
                    <a:pt x="41" y="8"/>
                  </a:cubicBezTo>
                  <a:cubicBezTo>
                    <a:pt x="41" y="4"/>
                    <a:pt x="44" y="0"/>
                    <a:pt x="49" y="0"/>
                  </a:cubicBezTo>
                  <a:lnTo>
                    <a:pt x="65" y="0"/>
                  </a:lnTo>
                  <a:cubicBezTo>
                    <a:pt x="69" y="0"/>
                    <a:pt x="73" y="4"/>
                    <a:pt x="73" y="8"/>
                  </a:cubicBezTo>
                  <a:cubicBezTo>
                    <a:pt x="73" y="12"/>
                    <a:pt x="69" y="16"/>
                    <a:pt x="65" y="16"/>
                  </a:cubicBezTo>
                  <a:close/>
                  <a:moveTo>
                    <a:pt x="17" y="16"/>
                  </a:moveTo>
                  <a:lnTo>
                    <a:pt x="8" y="16"/>
                  </a:lnTo>
                  <a:cubicBezTo>
                    <a:pt x="4" y="16"/>
                    <a:pt x="0" y="12"/>
                    <a:pt x="0" y="8"/>
                  </a:cubicBezTo>
                  <a:cubicBezTo>
                    <a:pt x="0" y="4"/>
                    <a:pt x="4" y="0"/>
                    <a:pt x="8" y="0"/>
                  </a:cubicBezTo>
                  <a:lnTo>
                    <a:pt x="17" y="0"/>
                  </a:lnTo>
                  <a:cubicBezTo>
                    <a:pt x="21" y="0"/>
                    <a:pt x="25" y="4"/>
                    <a:pt x="25" y="8"/>
                  </a:cubicBezTo>
                  <a:cubicBezTo>
                    <a:pt x="25" y="12"/>
                    <a:pt x="21" y="16"/>
                    <a:pt x="17" y="16"/>
                  </a:cubicBezTo>
                  <a:close/>
                </a:path>
              </a:pathLst>
            </a:custGeom>
            <a:solidFill>
              <a:srgbClr val="000000"/>
            </a:solidFill>
            <a:ln w="15875">
              <a:solidFill>
                <a:srgbClr val="000000"/>
              </a:solidFill>
              <a:bevel/>
              <a:headEnd/>
              <a:tailEnd/>
            </a:ln>
          </p:spPr>
          <p:txBody>
            <a:bodyPr/>
            <a:lstStyle/>
            <a:p>
              <a:endParaRPr lang="nb-NO"/>
            </a:p>
          </p:txBody>
        </p:sp>
        <p:sp>
          <p:nvSpPr>
            <p:cNvPr id="80034" name="Rectangle 147">
              <a:extLst>
                <a:ext uri="{FF2B5EF4-FFF2-40B4-BE49-F238E27FC236}">
                  <a16:creationId xmlns:a16="http://schemas.microsoft.com/office/drawing/2014/main" id="{607B07CC-2F79-F1AF-DADA-66F855E78360}"/>
                </a:ext>
              </a:extLst>
            </p:cNvPr>
            <p:cNvSpPr>
              <a:spLocks noChangeArrowheads="1"/>
            </p:cNvSpPr>
            <p:nvPr/>
          </p:nvSpPr>
          <p:spPr bwMode="auto">
            <a:xfrm>
              <a:off x="4036" y="1930"/>
              <a:ext cx="233" cy="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400"/>
                <a:t>OXOX</a:t>
              </a:r>
            </a:p>
          </p:txBody>
        </p:sp>
      </p:grpSp>
      <p:grpSp>
        <p:nvGrpSpPr>
          <p:cNvPr id="79961" name="Group 148">
            <a:extLst>
              <a:ext uri="{FF2B5EF4-FFF2-40B4-BE49-F238E27FC236}">
                <a16:creationId xmlns:a16="http://schemas.microsoft.com/office/drawing/2014/main" id="{902A4225-3B0A-1E0C-997D-28A90233F9CF}"/>
              </a:ext>
            </a:extLst>
          </p:cNvPr>
          <p:cNvGrpSpPr>
            <a:grpSpLocks/>
          </p:cNvGrpSpPr>
          <p:nvPr/>
        </p:nvGrpSpPr>
        <p:grpSpPr bwMode="auto">
          <a:xfrm>
            <a:off x="7942263" y="4843463"/>
            <a:ext cx="811212" cy="333375"/>
            <a:chOff x="3518" y="2145"/>
            <a:chExt cx="359" cy="148"/>
          </a:xfrm>
        </p:grpSpPr>
        <p:sp>
          <p:nvSpPr>
            <p:cNvPr id="80031" name="Freeform 149">
              <a:extLst>
                <a:ext uri="{FF2B5EF4-FFF2-40B4-BE49-F238E27FC236}">
                  <a16:creationId xmlns:a16="http://schemas.microsoft.com/office/drawing/2014/main" id="{357047F2-879E-67A3-1BE2-4173BE7824BE}"/>
                </a:ext>
              </a:extLst>
            </p:cNvPr>
            <p:cNvSpPr>
              <a:spLocks/>
            </p:cNvSpPr>
            <p:nvPr/>
          </p:nvSpPr>
          <p:spPr bwMode="auto">
            <a:xfrm>
              <a:off x="3518" y="2145"/>
              <a:ext cx="359" cy="148"/>
            </a:xfrm>
            <a:custGeom>
              <a:avLst/>
              <a:gdLst>
                <a:gd name="T0" fmla="*/ 324 w 360"/>
                <a:gd name="T1" fmla="*/ 148 h 148"/>
                <a:gd name="T2" fmla="*/ 0 w 360"/>
                <a:gd name="T3" fmla="*/ 148 h 148"/>
                <a:gd name="T4" fmla="*/ 0 w 360"/>
                <a:gd name="T5" fmla="*/ 0 h 148"/>
                <a:gd name="T6" fmla="*/ 180 w 360"/>
                <a:gd name="T7" fmla="*/ 0 h 148"/>
                <a:gd name="T8" fmla="*/ 324 w 360"/>
                <a:gd name="T9" fmla="*/ 74 h 148"/>
                <a:gd name="T10" fmla="*/ 324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80032" name="Rectangle 150">
              <a:extLst>
                <a:ext uri="{FF2B5EF4-FFF2-40B4-BE49-F238E27FC236}">
                  <a16:creationId xmlns:a16="http://schemas.microsoft.com/office/drawing/2014/main" id="{6B0D73D9-1EC9-3211-B19F-079E70942242}"/>
                </a:ext>
              </a:extLst>
            </p:cNvPr>
            <p:cNvSpPr>
              <a:spLocks noChangeArrowheads="1"/>
            </p:cNvSpPr>
            <p:nvPr/>
          </p:nvSpPr>
          <p:spPr bwMode="auto">
            <a:xfrm>
              <a:off x="3618" y="216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700">
                  <a:solidFill>
                    <a:srgbClr val="000000"/>
                  </a:solidFill>
                </a:rPr>
                <a:t>20</a:t>
              </a:r>
              <a:endParaRPr lang="en-GB" altLang="nb-NO" sz="1700"/>
            </a:p>
          </p:txBody>
        </p:sp>
      </p:grpSp>
      <p:grpSp>
        <p:nvGrpSpPr>
          <p:cNvPr id="79962" name="Group 151">
            <a:extLst>
              <a:ext uri="{FF2B5EF4-FFF2-40B4-BE49-F238E27FC236}">
                <a16:creationId xmlns:a16="http://schemas.microsoft.com/office/drawing/2014/main" id="{CDEB224C-4B3B-F33F-3DF7-F0BFFCCFC120}"/>
              </a:ext>
            </a:extLst>
          </p:cNvPr>
          <p:cNvGrpSpPr>
            <a:grpSpLocks/>
          </p:cNvGrpSpPr>
          <p:nvPr/>
        </p:nvGrpSpPr>
        <p:grpSpPr bwMode="auto">
          <a:xfrm>
            <a:off x="9720263" y="4883150"/>
            <a:ext cx="722312" cy="319088"/>
            <a:chOff x="4271" y="3065"/>
            <a:chExt cx="320" cy="141"/>
          </a:xfrm>
        </p:grpSpPr>
        <p:sp>
          <p:nvSpPr>
            <p:cNvPr id="80029" name="Freeform 152">
              <a:extLst>
                <a:ext uri="{FF2B5EF4-FFF2-40B4-BE49-F238E27FC236}">
                  <a16:creationId xmlns:a16="http://schemas.microsoft.com/office/drawing/2014/main" id="{2BE5AA4A-BA48-3468-9233-F0170DFBA798}"/>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0030" name="Text Box 153">
              <a:extLst>
                <a:ext uri="{FF2B5EF4-FFF2-40B4-BE49-F238E27FC236}">
                  <a16:creationId xmlns:a16="http://schemas.microsoft.com/office/drawing/2014/main" id="{EA03D9D0-4446-8CD3-9161-4C92A1ACED45}"/>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9963" name="Group 154">
            <a:extLst>
              <a:ext uri="{FF2B5EF4-FFF2-40B4-BE49-F238E27FC236}">
                <a16:creationId xmlns:a16="http://schemas.microsoft.com/office/drawing/2014/main" id="{BB77D2BA-55B4-E788-9F3F-F73A9E0643EF}"/>
              </a:ext>
            </a:extLst>
          </p:cNvPr>
          <p:cNvGrpSpPr>
            <a:grpSpLocks/>
          </p:cNvGrpSpPr>
          <p:nvPr/>
        </p:nvGrpSpPr>
        <p:grpSpPr bwMode="auto">
          <a:xfrm>
            <a:off x="5343525" y="4640263"/>
            <a:ext cx="723900" cy="317500"/>
            <a:chOff x="4271" y="3065"/>
            <a:chExt cx="320" cy="141"/>
          </a:xfrm>
        </p:grpSpPr>
        <p:sp>
          <p:nvSpPr>
            <p:cNvPr id="80027" name="Freeform 155">
              <a:extLst>
                <a:ext uri="{FF2B5EF4-FFF2-40B4-BE49-F238E27FC236}">
                  <a16:creationId xmlns:a16="http://schemas.microsoft.com/office/drawing/2014/main" id="{79984231-D233-5B24-8A48-671EA90F6A21}"/>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0028" name="Text Box 156">
              <a:extLst>
                <a:ext uri="{FF2B5EF4-FFF2-40B4-BE49-F238E27FC236}">
                  <a16:creationId xmlns:a16="http://schemas.microsoft.com/office/drawing/2014/main" id="{875DAD3C-8767-660E-D396-55F54B6139A2}"/>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9964" name="Group 157">
            <a:extLst>
              <a:ext uri="{FF2B5EF4-FFF2-40B4-BE49-F238E27FC236}">
                <a16:creationId xmlns:a16="http://schemas.microsoft.com/office/drawing/2014/main" id="{939FD9CD-89D7-3A3E-3FB0-B2D17BB17F51}"/>
              </a:ext>
            </a:extLst>
          </p:cNvPr>
          <p:cNvGrpSpPr>
            <a:grpSpLocks noChangeAspect="1"/>
          </p:cNvGrpSpPr>
          <p:nvPr/>
        </p:nvGrpSpPr>
        <p:grpSpPr bwMode="auto">
          <a:xfrm>
            <a:off x="4933950" y="5341938"/>
            <a:ext cx="307975" cy="685800"/>
            <a:chOff x="4429" y="1747"/>
            <a:chExt cx="156" cy="349"/>
          </a:xfrm>
        </p:grpSpPr>
        <p:sp>
          <p:nvSpPr>
            <p:cNvPr id="80021" name="Line 158">
              <a:extLst>
                <a:ext uri="{FF2B5EF4-FFF2-40B4-BE49-F238E27FC236}">
                  <a16:creationId xmlns:a16="http://schemas.microsoft.com/office/drawing/2014/main" id="{1855BF0D-31C7-43CD-D498-48BEF5DA0879}"/>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22" name="Line 159">
              <a:extLst>
                <a:ext uri="{FF2B5EF4-FFF2-40B4-BE49-F238E27FC236}">
                  <a16:creationId xmlns:a16="http://schemas.microsoft.com/office/drawing/2014/main" id="{134771FE-387E-4214-F5E2-AC29A08DC6BD}"/>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23" name="Line 160">
              <a:extLst>
                <a:ext uri="{FF2B5EF4-FFF2-40B4-BE49-F238E27FC236}">
                  <a16:creationId xmlns:a16="http://schemas.microsoft.com/office/drawing/2014/main" id="{708D156D-88D8-093A-89F0-C33E31857602}"/>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24" name="Line 161">
              <a:extLst>
                <a:ext uri="{FF2B5EF4-FFF2-40B4-BE49-F238E27FC236}">
                  <a16:creationId xmlns:a16="http://schemas.microsoft.com/office/drawing/2014/main" id="{476520C7-3299-1D03-273A-94F91FAB4AC4}"/>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25" name="Line 162">
              <a:extLst>
                <a:ext uri="{FF2B5EF4-FFF2-40B4-BE49-F238E27FC236}">
                  <a16:creationId xmlns:a16="http://schemas.microsoft.com/office/drawing/2014/main" id="{D76B39F5-6D8D-5951-F501-9781A24E5E15}"/>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26" name="Line 163">
              <a:extLst>
                <a:ext uri="{FF2B5EF4-FFF2-40B4-BE49-F238E27FC236}">
                  <a16:creationId xmlns:a16="http://schemas.microsoft.com/office/drawing/2014/main" id="{E20407AC-BBBB-E76A-38A0-947A939D1E38}"/>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79965" name="Group 164">
            <a:extLst>
              <a:ext uri="{FF2B5EF4-FFF2-40B4-BE49-F238E27FC236}">
                <a16:creationId xmlns:a16="http://schemas.microsoft.com/office/drawing/2014/main" id="{4DBE90E9-FE60-A6D1-7A2C-80988873BFEC}"/>
              </a:ext>
            </a:extLst>
          </p:cNvPr>
          <p:cNvGrpSpPr>
            <a:grpSpLocks noChangeAspect="1"/>
          </p:cNvGrpSpPr>
          <p:nvPr/>
        </p:nvGrpSpPr>
        <p:grpSpPr bwMode="auto">
          <a:xfrm>
            <a:off x="1839913" y="5241925"/>
            <a:ext cx="309562" cy="687388"/>
            <a:chOff x="4429" y="1747"/>
            <a:chExt cx="156" cy="349"/>
          </a:xfrm>
        </p:grpSpPr>
        <p:sp>
          <p:nvSpPr>
            <p:cNvPr id="80015" name="Line 165">
              <a:extLst>
                <a:ext uri="{FF2B5EF4-FFF2-40B4-BE49-F238E27FC236}">
                  <a16:creationId xmlns:a16="http://schemas.microsoft.com/office/drawing/2014/main" id="{3ABB5B2E-FA61-E3AE-3F1D-FAC984AECD32}"/>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16" name="Line 166">
              <a:extLst>
                <a:ext uri="{FF2B5EF4-FFF2-40B4-BE49-F238E27FC236}">
                  <a16:creationId xmlns:a16="http://schemas.microsoft.com/office/drawing/2014/main" id="{9747F25B-1A08-D33A-ECC4-2C44EBBC7CC3}"/>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17" name="Line 167">
              <a:extLst>
                <a:ext uri="{FF2B5EF4-FFF2-40B4-BE49-F238E27FC236}">
                  <a16:creationId xmlns:a16="http://schemas.microsoft.com/office/drawing/2014/main" id="{DA7BC555-7A9B-9E18-BC03-8636E0F08596}"/>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18" name="Line 168">
              <a:extLst>
                <a:ext uri="{FF2B5EF4-FFF2-40B4-BE49-F238E27FC236}">
                  <a16:creationId xmlns:a16="http://schemas.microsoft.com/office/drawing/2014/main" id="{E66104BE-561C-05D2-B428-2B9CDBE046D6}"/>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19" name="Line 169">
              <a:extLst>
                <a:ext uri="{FF2B5EF4-FFF2-40B4-BE49-F238E27FC236}">
                  <a16:creationId xmlns:a16="http://schemas.microsoft.com/office/drawing/2014/main" id="{3672D602-BF3C-ED3C-1FD6-7479E8F6CA4E}"/>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20" name="Line 170">
              <a:extLst>
                <a:ext uri="{FF2B5EF4-FFF2-40B4-BE49-F238E27FC236}">
                  <a16:creationId xmlns:a16="http://schemas.microsoft.com/office/drawing/2014/main" id="{27C8B3DA-4D83-22C8-5C6F-D570D53591D8}"/>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79966" name="Group 171">
            <a:extLst>
              <a:ext uri="{FF2B5EF4-FFF2-40B4-BE49-F238E27FC236}">
                <a16:creationId xmlns:a16="http://schemas.microsoft.com/office/drawing/2014/main" id="{55EE532C-FD83-29F7-2C24-E9C298844DB5}"/>
              </a:ext>
            </a:extLst>
          </p:cNvPr>
          <p:cNvGrpSpPr>
            <a:grpSpLocks/>
          </p:cNvGrpSpPr>
          <p:nvPr/>
        </p:nvGrpSpPr>
        <p:grpSpPr bwMode="auto">
          <a:xfrm>
            <a:off x="6249988" y="6202363"/>
            <a:ext cx="1050925" cy="1314450"/>
            <a:chOff x="4016" y="2879"/>
            <a:chExt cx="466" cy="582"/>
          </a:xfrm>
        </p:grpSpPr>
        <p:grpSp>
          <p:nvGrpSpPr>
            <p:cNvPr id="80005" name="Group 172">
              <a:extLst>
                <a:ext uri="{FF2B5EF4-FFF2-40B4-BE49-F238E27FC236}">
                  <a16:creationId xmlns:a16="http://schemas.microsoft.com/office/drawing/2014/main" id="{E2C69DE9-2B44-F06F-DF31-BC5C15375C09}"/>
                </a:ext>
              </a:extLst>
            </p:cNvPr>
            <p:cNvGrpSpPr>
              <a:grpSpLocks/>
            </p:cNvGrpSpPr>
            <p:nvPr/>
          </p:nvGrpSpPr>
          <p:grpSpPr bwMode="auto">
            <a:xfrm>
              <a:off x="4016" y="2879"/>
              <a:ext cx="465" cy="401"/>
              <a:chOff x="3882" y="847"/>
              <a:chExt cx="466" cy="401"/>
            </a:xfrm>
          </p:grpSpPr>
          <p:sp>
            <p:nvSpPr>
              <p:cNvPr id="80008" name="Rectangle 173">
                <a:extLst>
                  <a:ext uri="{FF2B5EF4-FFF2-40B4-BE49-F238E27FC236}">
                    <a16:creationId xmlns:a16="http://schemas.microsoft.com/office/drawing/2014/main" id="{BC2425B1-A59E-1988-F53A-A6EE850CD4F9}"/>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0 Sek</a:t>
                </a:r>
              </a:p>
            </p:txBody>
          </p:sp>
          <p:sp>
            <p:nvSpPr>
              <p:cNvPr id="80009" name="Rectangle 174">
                <a:extLst>
                  <a:ext uri="{FF2B5EF4-FFF2-40B4-BE49-F238E27FC236}">
                    <a16:creationId xmlns:a16="http://schemas.microsoft.com/office/drawing/2014/main" id="{A15BB212-CB4B-6372-C868-DDB5C1AA9B3C}"/>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Uptime = 100%</a:t>
                </a:r>
              </a:p>
            </p:txBody>
          </p:sp>
          <p:sp>
            <p:nvSpPr>
              <p:cNvPr id="80010" name="Rectangle 175">
                <a:extLst>
                  <a:ext uri="{FF2B5EF4-FFF2-40B4-BE49-F238E27FC236}">
                    <a16:creationId xmlns:a16="http://schemas.microsoft.com/office/drawing/2014/main" id="{99258566-A0C5-E477-13F5-264BFC292E3B}"/>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11" name="Rectangle 176">
                <a:extLst>
                  <a:ext uri="{FF2B5EF4-FFF2-40B4-BE49-F238E27FC236}">
                    <a16:creationId xmlns:a16="http://schemas.microsoft.com/office/drawing/2014/main" id="{1515C31A-C95E-16F6-B888-6D9E0F1BDDEF}"/>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12" name="Line 177">
                <a:extLst>
                  <a:ext uri="{FF2B5EF4-FFF2-40B4-BE49-F238E27FC236}">
                    <a16:creationId xmlns:a16="http://schemas.microsoft.com/office/drawing/2014/main" id="{872721C9-459B-8A66-7A4F-ACF8F0F88A87}"/>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13" name="Line 178">
                <a:extLst>
                  <a:ext uri="{FF2B5EF4-FFF2-40B4-BE49-F238E27FC236}">
                    <a16:creationId xmlns:a16="http://schemas.microsoft.com/office/drawing/2014/main" id="{D856671B-0E99-859A-C441-CEEFE2CE67C9}"/>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14" name="Rectangle 179">
                <a:extLst>
                  <a:ext uri="{FF2B5EF4-FFF2-40B4-BE49-F238E27FC236}">
                    <a16:creationId xmlns:a16="http://schemas.microsoft.com/office/drawing/2014/main" id="{4D6BA65E-FACB-EC2B-68EE-176E29F4120C}"/>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Takt = 60 Sek</a:t>
                </a:r>
              </a:p>
            </p:txBody>
          </p:sp>
        </p:grpSp>
        <p:sp>
          <p:nvSpPr>
            <p:cNvPr id="80006" name="Text Box 180">
              <a:extLst>
                <a:ext uri="{FF2B5EF4-FFF2-40B4-BE49-F238E27FC236}">
                  <a16:creationId xmlns:a16="http://schemas.microsoft.com/office/drawing/2014/main" id="{C3549F4E-4CAD-BBE2-DFC9-8BE454F2FB14}"/>
                </a:ext>
              </a:extLst>
            </p:cNvPr>
            <p:cNvSpPr txBox="1">
              <a:spLocks noChangeArrowheads="1"/>
            </p:cNvSpPr>
            <p:nvPr/>
          </p:nvSpPr>
          <p:spPr bwMode="auto">
            <a:xfrm>
              <a:off x="4020" y="3084"/>
              <a:ext cx="4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 skift</a:t>
              </a:r>
            </a:p>
          </p:txBody>
        </p:sp>
        <p:sp>
          <p:nvSpPr>
            <p:cNvPr id="80007" name="Text Box 181">
              <a:extLst>
                <a:ext uri="{FF2B5EF4-FFF2-40B4-BE49-F238E27FC236}">
                  <a16:creationId xmlns:a16="http://schemas.microsoft.com/office/drawing/2014/main" id="{8A6D55EC-21D5-BDE6-A025-DE39EB79CDE5}"/>
                </a:ext>
              </a:extLst>
            </p:cNvPr>
            <p:cNvSpPr txBox="1">
              <a:spLocks noChangeArrowheads="1"/>
            </p:cNvSpPr>
            <p:nvPr/>
          </p:nvSpPr>
          <p:spPr bwMode="auto">
            <a:xfrm>
              <a:off x="4016" y="3228"/>
              <a:ext cx="466" cy="23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Totalt arbeid innhold = 165 sekunder</a:t>
              </a:r>
            </a:p>
          </p:txBody>
        </p:sp>
      </p:grpSp>
      <p:grpSp>
        <p:nvGrpSpPr>
          <p:cNvPr id="79967" name="Group 182">
            <a:extLst>
              <a:ext uri="{FF2B5EF4-FFF2-40B4-BE49-F238E27FC236}">
                <a16:creationId xmlns:a16="http://schemas.microsoft.com/office/drawing/2014/main" id="{6D9F678B-6439-CA85-D1CC-2CBD5F3A4AE1}"/>
              </a:ext>
            </a:extLst>
          </p:cNvPr>
          <p:cNvGrpSpPr>
            <a:grpSpLocks/>
          </p:cNvGrpSpPr>
          <p:nvPr/>
        </p:nvGrpSpPr>
        <p:grpSpPr bwMode="auto">
          <a:xfrm>
            <a:off x="2587625" y="6224588"/>
            <a:ext cx="1052513" cy="957262"/>
            <a:chOff x="4016" y="2879"/>
            <a:chExt cx="466" cy="424"/>
          </a:xfrm>
        </p:grpSpPr>
        <p:grpSp>
          <p:nvGrpSpPr>
            <p:cNvPr id="79995" name="Group 183">
              <a:extLst>
                <a:ext uri="{FF2B5EF4-FFF2-40B4-BE49-F238E27FC236}">
                  <a16:creationId xmlns:a16="http://schemas.microsoft.com/office/drawing/2014/main" id="{4BA90FA5-0AA5-64C8-F9C0-2009A916EA48}"/>
                </a:ext>
              </a:extLst>
            </p:cNvPr>
            <p:cNvGrpSpPr>
              <a:grpSpLocks/>
            </p:cNvGrpSpPr>
            <p:nvPr/>
          </p:nvGrpSpPr>
          <p:grpSpPr bwMode="auto">
            <a:xfrm>
              <a:off x="4016" y="2879"/>
              <a:ext cx="465" cy="401"/>
              <a:chOff x="3882" y="847"/>
              <a:chExt cx="466" cy="401"/>
            </a:xfrm>
          </p:grpSpPr>
          <p:sp>
            <p:nvSpPr>
              <p:cNvPr id="79998" name="Rectangle 184">
                <a:extLst>
                  <a:ext uri="{FF2B5EF4-FFF2-40B4-BE49-F238E27FC236}">
                    <a16:creationId xmlns:a16="http://schemas.microsoft.com/office/drawing/2014/main" id="{688AC374-7120-4A98-3035-B67971FB8DEB}"/>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&lt;10 min</a:t>
                </a:r>
              </a:p>
            </p:txBody>
          </p:sp>
          <p:sp>
            <p:nvSpPr>
              <p:cNvPr id="79999" name="Rectangle 185">
                <a:extLst>
                  <a:ext uri="{FF2B5EF4-FFF2-40B4-BE49-F238E27FC236}">
                    <a16:creationId xmlns:a16="http://schemas.microsoft.com/office/drawing/2014/main" id="{A0409F04-308E-DF65-A9D4-C1C8338E1C08}"/>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Uptime = 85%</a:t>
                </a:r>
              </a:p>
            </p:txBody>
          </p:sp>
          <p:sp>
            <p:nvSpPr>
              <p:cNvPr id="80000" name="Rectangle 186">
                <a:extLst>
                  <a:ext uri="{FF2B5EF4-FFF2-40B4-BE49-F238E27FC236}">
                    <a16:creationId xmlns:a16="http://schemas.microsoft.com/office/drawing/2014/main" id="{ECC65F0C-0770-253F-A6F3-71ED22350A1C}"/>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01" name="Rectangle 187">
                <a:extLst>
                  <a:ext uri="{FF2B5EF4-FFF2-40B4-BE49-F238E27FC236}">
                    <a16:creationId xmlns:a16="http://schemas.microsoft.com/office/drawing/2014/main" id="{955BCFAA-CE96-F5C7-20EA-4F54AB3FDC98}"/>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0002" name="Line 188">
                <a:extLst>
                  <a:ext uri="{FF2B5EF4-FFF2-40B4-BE49-F238E27FC236}">
                    <a16:creationId xmlns:a16="http://schemas.microsoft.com/office/drawing/2014/main" id="{FC9189E1-8DA7-D402-27AA-3DB48C817FC7}"/>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03" name="Line 189">
                <a:extLst>
                  <a:ext uri="{FF2B5EF4-FFF2-40B4-BE49-F238E27FC236}">
                    <a16:creationId xmlns:a16="http://schemas.microsoft.com/office/drawing/2014/main" id="{E1AA028B-0AFE-BF06-1D2C-474A885441D5}"/>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0004" name="Rectangle 190">
                <a:extLst>
                  <a:ext uri="{FF2B5EF4-FFF2-40B4-BE49-F238E27FC236}">
                    <a16:creationId xmlns:a16="http://schemas.microsoft.com/office/drawing/2014/main" id="{34370B35-FE3D-CD12-7384-1A9BA3ACE0CE}"/>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EPE=1 skift</a:t>
                </a:r>
              </a:p>
            </p:txBody>
          </p:sp>
        </p:grpSp>
        <p:sp>
          <p:nvSpPr>
            <p:cNvPr id="79996" name="Text Box 191">
              <a:extLst>
                <a:ext uri="{FF2B5EF4-FFF2-40B4-BE49-F238E27FC236}">
                  <a16:creationId xmlns:a16="http://schemas.microsoft.com/office/drawing/2014/main" id="{B576E6CC-A0A4-C863-0A62-2268E5F457FB}"/>
                </a:ext>
              </a:extLst>
            </p:cNvPr>
            <p:cNvSpPr txBox="1">
              <a:spLocks noChangeArrowheads="1"/>
            </p:cNvSpPr>
            <p:nvPr/>
          </p:nvSpPr>
          <p:spPr bwMode="auto">
            <a:xfrm>
              <a:off x="4020" y="3084"/>
              <a:ext cx="45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27600 sek.ledig.</a:t>
              </a:r>
            </a:p>
          </p:txBody>
        </p:sp>
        <p:sp>
          <p:nvSpPr>
            <p:cNvPr id="79997" name="Text Box 192">
              <a:extLst>
                <a:ext uri="{FF2B5EF4-FFF2-40B4-BE49-F238E27FC236}">
                  <a16:creationId xmlns:a16="http://schemas.microsoft.com/office/drawing/2014/main" id="{17A4764D-8B9A-930C-1377-857C9D1C0DA3}"/>
                </a:ext>
              </a:extLst>
            </p:cNvPr>
            <p:cNvSpPr txBox="1">
              <a:spLocks noChangeArrowheads="1"/>
            </p:cNvSpPr>
            <p:nvPr/>
          </p:nvSpPr>
          <p:spPr bwMode="auto">
            <a:xfrm>
              <a:off x="4016" y="3228"/>
              <a:ext cx="466" cy="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endParaRPr lang="en-GB" altLang="nb-NO" sz="1100">
                <a:solidFill>
                  <a:schemeClr val="tx1"/>
                </a:solidFill>
                <a:latin typeface="Arial" panose="020B0604020202020204" pitchFamily="34" charset="0"/>
                <a:ea typeface="ＭＳ Ｐゴシック" panose="020B0600070205080204" pitchFamily="34" charset="-128"/>
              </a:endParaRPr>
            </a:p>
          </p:txBody>
        </p:sp>
      </p:grpSp>
      <p:grpSp>
        <p:nvGrpSpPr>
          <p:cNvPr id="79968" name="Group 193">
            <a:extLst>
              <a:ext uri="{FF2B5EF4-FFF2-40B4-BE49-F238E27FC236}">
                <a16:creationId xmlns:a16="http://schemas.microsoft.com/office/drawing/2014/main" id="{CB4B1382-02AD-8C6E-4EE4-96E5E71C326F}"/>
              </a:ext>
            </a:extLst>
          </p:cNvPr>
          <p:cNvGrpSpPr>
            <a:grpSpLocks/>
          </p:cNvGrpSpPr>
          <p:nvPr/>
        </p:nvGrpSpPr>
        <p:grpSpPr bwMode="auto">
          <a:xfrm>
            <a:off x="2784475" y="5626100"/>
            <a:ext cx="1236663" cy="527050"/>
            <a:chOff x="1101" y="2510"/>
            <a:chExt cx="548" cy="233"/>
          </a:xfrm>
        </p:grpSpPr>
        <p:sp>
          <p:nvSpPr>
            <p:cNvPr id="79993" name="AutoShape 194">
              <a:extLst>
                <a:ext uri="{FF2B5EF4-FFF2-40B4-BE49-F238E27FC236}">
                  <a16:creationId xmlns:a16="http://schemas.microsoft.com/office/drawing/2014/main" id="{262E3A20-93B0-DD92-5437-6E7001390BCF}"/>
                </a:ext>
              </a:extLst>
            </p:cNvPr>
            <p:cNvSpPr>
              <a:spLocks noChangeArrowheads="1"/>
            </p:cNvSpPr>
            <p:nvPr/>
          </p:nvSpPr>
          <p:spPr bwMode="gray">
            <a:xfrm>
              <a:off x="1101" y="2510"/>
              <a:ext cx="548" cy="233"/>
            </a:xfrm>
            <a:prstGeom prst="star16">
              <a:avLst>
                <a:gd name="adj" fmla="val 42310"/>
              </a:avLst>
            </a:prstGeom>
            <a:solidFill>
              <a:schemeClr val="folHlink"/>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94" name="Rectangle 195">
              <a:extLst>
                <a:ext uri="{FF2B5EF4-FFF2-40B4-BE49-F238E27FC236}">
                  <a16:creationId xmlns:a16="http://schemas.microsoft.com/office/drawing/2014/main" id="{AA699CD0-FF31-2E05-8825-4A97E4DE54B0}"/>
                </a:ext>
              </a:extLst>
            </p:cNvPr>
            <p:cNvSpPr>
              <a:spLocks noChangeArrowheads="1"/>
            </p:cNvSpPr>
            <p:nvPr/>
          </p:nvSpPr>
          <p:spPr bwMode="gray">
            <a:xfrm>
              <a:off x="1164" y="2588"/>
              <a:ext cx="428"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Omstilling</a:t>
              </a:r>
            </a:p>
          </p:txBody>
        </p:sp>
      </p:grpSp>
      <p:grpSp>
        <p:nvGrpSpPr>
          <p:cNvPr id="79969" name="Group 196">
            <a:extLst>
              <a:ext uri="{FF2B5EF4-FFF2-40B4-BE49-F238E27FC236}">
                <a16:creationId xmlns:a16="http://schemas.microsoft.com/office/drawing/2014/main" id="{AA55327D-A021-8A9F-287A-5EF6FA84D9CE}"/>
              </a:ext>
            </a:extLst>
          </p:cNvPr>
          <p:cNvGrpSpPr>
            <a:grpSpLocks/>
          </p:cNvGrpSpPr>
          <p:nvPr/>
        </p:nvGrpSpPr>
        <p:grpSpPr bwMode="auto">
          <a:xfrm>
            <a:off x="7546975" y="3565525"/>
            <a:ext cx="723900" cy="317500"/>
            <a:chOff x="4271" y="3065"/>
            <a:chExt cx="320" cy="141"/>
          </a:xfrm>
        </p:grpSpPr>
        <p:sp>
          <p:nvSpPr>
            <p:cNvPr id="79991" name="Freeform 197">
              <a:extLst>
                <a:ext uri="{FF2B5EF4-FFF2-40B4-BE49-F238E27FC236}">
                  <a16:creationId xmlns:a16="http://schemas.microsoft.com/office/drawing/2014/main" id="{5A0D4D6A-7FF4-80C0-73A6-3D2502648C42}"/>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9992" name="Text Box 198">
              <a:extLst>
                <a:ext uri="{FF2B5EF4-FFF2-40B4-BE49-F238E27FC236}">
                  <a16:creationId xmlns:a16="http://schemas.microsoft.com/office/drawing/2014/main" id="{E765453C-377C-1569-FDD5-01EC4D3638B5}"/>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9970" name="Group 199">
            <a:extLst>
              <a:ext uri="{FF2B5EF4-FFF2-40B4-BE49-F238E27FC236}">
                <a16:creationId xmlns:a16="http://schemas.microsoft.com/office/drawing/2014/main" id="{A32190B3-7517-BE4A-552D-EFD0CC03B942}"/>
              </a:ext>
            </a:extLst>
          </p:cNvPr>
          <p:cNvGrpSpPr>
            <a:grpSpLocks/>
          </p:cNvGrpSpPr>
          <p:nvPr/>
        </p:nvGrpSpPr>
        <p:grpSpPr bwMode="auto">
          <a:xfrm>
            <a:off x="7737475" y="3727450"/>
            <a:ext cx="722313" cy="319088"/>
            <a:chOff x="4271" y="3065"/>
            <a:chExt cx="320" cy="141"/>
          </a:xfrm>
        </p:grpSpPr>
        <p:sp>
          <p:nvSpPr>
            <p:cNvPr id="79989" name="Freeform 200">
              <a:extLst>
                <a:ext uri="{FF2B5EF4-FFF2-40B4-BE49-F238E27FC236}">
                  <a16:creationId xmlns:a16="http://schemas.microsoft.com/office/drawing/2014/main" id="{4F2D699C-AAE9-286B-2856-9A5FE253D8CF}"/>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9990" name="Text Box 201">
              <a:extLst>
                <a:ext uri="{FF2B5EF4-FFF2-40B4-BE49-F238E27FC236}">
                  <a16:creationId xmlns:a16="http://schemas.microsoft.com/office/drawing/2014/main" id="{2AF0C9DC-C93F-0B88-EAD1-7A8E3046FC1C}"/>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9971" name="Group 202">
            <a:extLst>
              <a:ext uri="{FF2B5EF4-FFF2-40B4-BE49-F238E27FC236}">
                <a16:creationId xmlns:a16="http://schemas.microsoft.com/office/drawing/2014/main" id="{8284F6A9-2282-9072-50FE-5CF0C07DD97A}"/>
              </a:ext>
            </a:extLst>
          </p:cNvPr>
          <p:cNvGrpSpPr>
            <a:grpSpLocks/>
          </p:cNvGrpSpPr>
          <p:nvPr/>
        </p:nvGrpSpPr>
        <p:grpSpPr bwMode="auto">
          <a:xfrm>
            <a:off x="7872413" y="3917950"/>
            <a:ext cx="722312" cy="317500"/>
            <a:chOff x="4271" y="3065"/>
            <a:chExt cx="320" cy="141"/>
          </a:xfrm>
        </p:grpSpPr>
        <p:sp>
          <p:nvSpPr>
            <p:cNvPr id="79987" name="Freeform 203">
              <a:extLst>
                <a:ext uri="{FF2B5EF4-FFF2-40B4-BE49-F238E27FC236}">
                  <a16:creationId xmlns:a16="http://schemas.microsoft.com/office/drawing/2014/main" id="{8BD6C9EF-5A68-7EA9-6A3D-C8AE31B386B2}"/>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9988" name="Text Box 204">
              <a:extLst>
                <a:ext uri="{FF2B5EF4-FFF2-40B4-BE49-F238E27FC236}">
                  <a16:creationId xmlns:a16="http://schemas.microsoft.com/office/drawing/2014/main" id="{2DD052B6-269B-0E7C-8F8A-0E0AC7C8E98A}"/>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79972" name="Group 205">
            <a:extLst>
              <a:ext uri="{FF2B5EF4-FFF2-40B4-BE49-F238E27FC236}">
                <a16:creationId xmlns:a16="http://schemas.microsoft.com/office/drawing/2014/main" id="{C600B14B-A4E3-41DF-FC80-74BB5FB83A91}"/>
              </a:ext>
            </a:extLst>
          </p:cNvPr>
          <p:cNvGrpSpPr>
            <a:grpSpLocks/>
          </p:cNvGrpSpPr>
          <p:nvPr/>
        </p:nvGrpSpPr>
        <p:grpSpPr bwMode="auto">
          <a:xfrm>
            <a:off x="3998913" y="3375025"/>
            <a:ext cx="722312" cy="319088"/>
            <a:chOff x="4271" y="3065"/>
            <a:chExt cx="320" cy="141"/>
          </a:xfrm>
        </p:grpSpPr>
        <p:sp>
          <p:nvSpPr>
            <p:cNvPr id="79985" name="Freeform 206">
              <a:extLst>
                <a:ext uri="{FF2B5EF4-FFF2-40B4-BE49-F238E27FC236}">
                  <a16:creationId xmlns:a16="http://schemas.microsoft.com/office/drawing/2014/main" id="{69D0C210-7544-ECBF-0F66-6DC8DD1B52DF}"/>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9986" name="Text Box 207">
              <a:extLst>
                <a:ext uri="{FF2B5EF4-FFF2-40B4-BE49-F238E27FC236}">
                  <a16:creationId xmlns:a16="http://schemas.microsoft.com/office/drawing/2014/main" id="{C99387CD-1B08-9103-3182-61A353143783}"/>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Coil</a:t>
              </a:r>
            </a:p>
          </p:txBody>
        </p:sp>
      </p:grpSp>
      <p:grpSp>
        <p:nvGrpSpPr>
          <p:cNvPr id="79973" name="Group 208">
            <a:extLst>
              <a:ext uri="{FF2B5EF4-FFF2-40B4-BE49-F238E27FC236}">
                <a16:creationId xmlns:a16="http://schemas.microsoft.com/office/drawing/2014/main" id="{D0465405-970D-A976-0BAF-302A13B05C80}"/>
              </a:ext>
            </a:extLst>
          </p:cNvPr>
          <p:cNvGrpSpPr>
            <a:grpSpLocks/>
          </p:cNvGrpSpPr>
          <p:nvPr/>
        </p:nvGrpSpPr>
        <p:grpSpPr bwMode="auto">
          <a:xfrm rot="-5400000">
            <a:off x="2461419" y="4048919"/>
            <a:ext cx="723900" cy="319088"/>
            <a:chOff x="4271" y="3065"/>
            <a:chExt cx="320" cy="141"/>
          </a:xfrm>
        </p:grpSpPr>
        <p:sp>
          <p:nvSpPr>
            <p:cNvPr id="79983" name="Freeform 209">
              <a:extLst>
                <a:ext uri="{FF2B5EF4-FFF2-40B4-BE49-F238E27FC236}">
                  <a16:creationId xmlns:a16="http://schemas.microsoft.com/office/drawing/2014/main" id="{611C5A83-5CE1-8132-D91B-6F91FDC676CB}"/>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79984" name="Text Box 210">
              <a:extLst>
                <a:ext uri="{FF2B5EF4-FFF2-40B4-BE49-F238E27FC236}">
                  <a16:creationId xmlns:a16="http://schemas.microsoft.com/office/drawing/2014/main" id="{2542D51A-2667-C4A4-5280-FF665DBE1021}"/>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Coil</a:t>
              </a:r>
            </a:p>
          </p:txBody>
        </p:sp>
      </p:grpSp>
      <p:grpSp>
        <p:nvGrpSpPr>
          <p:cNvPr id="79974" name="Group 211">
            <a:extLst>
              <a:ext uri="{FF2B5EF4-FFF2-40B4-BE49-F238E27FC236}">
                <a16:creationId xmlns:a16="http://schemas.microsoft.com/office/drawing/2014/main" id="{8289C288-E6FC-66C9-2395-288DA9AA4E7C}"/>
              </a:ext>
            </a:extLst>
          </p:cNvPr>
          <p:cNvGrpSpPr>
            <a:grpSpLocks noChangeAspect="1"/>
          </p:cNvGrpSpPr>
          <p:nvPr/>
        </p:nvGrpSpPr>
        <p:grpSpPr bwMode="auto">
          <a:xfrm>
            <a:off x="9963150" y="5394325"/>
            <a:ext cx="896938" cy="687388"/>
            <a:chOff x="2600" y="939"/>
            <a:chExt cx="486" cy="374"/>
          </a:xfrm>
        </p:grpSpPr>
        <p:sp>
          <p:nvSpPr>
            <p:cNvPr id="79980" name="Rectangle 212">
              <a:extLst>
                <a:ext uri="{FF2B5EF4-FFF2-40B4-BE49-F238E27FC236}">
                  <a16:creationId xmlns:a16="http://schemas.microsoft.com/office/drawing/2014/main" id="{2EE0225C-8B37-7A23-5119-586912D6D75A}"/>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9981" name="Rectangle 213">
              <a:extLst>
                <a:ext uri="{FF2B5EF4-FFF2-40B4-BE49-F238E27FC236}">
                  <a16:creationId xmlns:a16="http://schemas.microsoft.com/office/drawing/2014/main" id="{A51F334E-040F-8DF5-ED95-88B984C2A6B0}"/>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79982" name="Rectangle 214">
              <a:extLst>
                <a:ext uri="{FF2B5EF4-FFF2-40B4-BE49-F238E27FC236}">
                  <a16:creationId xmlns:a16="http://schemas.microsoft.com/office/drawing/2014/main" id="{41A52830-8DE8-4A80-4E33-6F8E5D17C6BE}"/>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Shipping</a:t>
              </a:r>
            </a:p>
          </p:txBody>
        </p:sp>
      </p:grpSp>
      <p:sp>
        <p:nvSpPr>
          <p:cNvPr id="79975" name="Text Box 215">
            <a:extLst>
              <a:ext uri="{FF2B5EF4-FFF2-40B4-BE49-F238E27FC236}">
                <a16:creationId xmlns:a16="http://schemas.microsoft.com/office/drawing/2014/main" id="{C3F1B57C-A1A0-EEE9-0638-2D58382DFF33}"/>
              </a:ext>
            </a:extLst>
          </p:cNvPr>
          <p:cNvSpPr txBox="1">
            <a:spLocks noChangeArrowheads="1"/>
          </p:cNvSpPr>
          <p:nvPr/>
        </p:nvSpPr>
        <p:spPr bwMode="auto">
          <a:xfrm>
            <a:off x="9971088" y="5594350"/>
            <a:ext cx="852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Pakking</a:t>
            </a:r>
          </a:p>
        </p:txBody>
      </p:sp>
      <p:sp>
        <p:nvSpPr>
          <p:cNvPr id="79976" name="Text Box 216">
            <a:extLst>
              <a:ext uri="{FF2B5EF4-FFF2-40B4-BE49-F238E27FC236}">
                <a16:creationId xmlns:a16="http://schemas.microsoft.com/office/drawing/2014/main" id="{73825582-F0DD-FC1F-BA7A-855A94A2B4EC}"/>
              </a:ext>
            </a:extLst>
          </p:cNvPr>
          <p:cNvSpPr txBox="1">
            <a:spLocks noChangeArrowheads="1"/>
          </p:cNvSpPr>
          <p:nvPr/>
        </p:nvSpPr>
        <p:spPr bwMode="auto">
          <a:xfrm>
            <a:off x="6340475" y="6840538"/>
            <a:ext cx="8794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C/T: 55 sek.</a:t>
            </a:r>
          </a:p>
        </p:txBody>
      </p:sp>
      <p:sp>
        <p:nvSpPr>
          <p:cNvPr id="79977" name="Rectangle 217">
            <a:extLst>
              <a:ext uri="{FF2B5EF4-FFF2-40B4-BE49-F238E27FC236}">
                <a16:creationId xmlns:a16="http://schemas.microsoft.com/office/drawing/2014/main" id="{8C77AF82-A884-3EE9-4E5F-AC4A25EF89C2}"/>
              </a:ext>
            </a:extLst>
          </p:cNvPr>
          <p:cNvSpPr>
            <a:spLocks noChangeArrowheads="1"/>
          </p:cNvSpPr>
          <p:nvPr/>
        </p:nvSpPr>
        <p:spPr bwMode="gray">
          <a:xfrm>
            <a:off x="6281738" y="3138488"/>
            <a:ext cx="1162050"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79978" name="Rectangle 218">
            <a:extLst>
              <a:ext uri="{FF2B5EF4-FFF2-40B4-BE49-F238E27FC236}">
                <a16:creationId xmlns:a16="http://schemas.microsoft.com/office/drawing/2014/main" id="{B72DF724-10C4-2EEB-B7FB-1DC8FE223994}"/>
              </a:ext>
            </a:extLst>
          </p:cNvPr>
          <p:cNvSpPr>
            <a:spLocks noChangeArrowheads="1"/>
          </p:cNvSpPr>
          <p:nvPr/>
        </p:nvSpPr>
        <p:spPr bwMode="gray">
          <a:xfrm>
            <a:off x="6399213" y="3278188"/>
            <a:ext cx="9445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Daglige ordre</a:t>
            </a:r>
          </a:p>
        </p:txBody>
      </p:sp>
      <p:sp>
        <p:nvSpPr>
          <p:cNvPr id="79979" name="Text Box 219">
            <a:extLst>
              <a:ext uri="{FF2B5EF4-FFF2-40B4-BE49-F238E27FC236}">
                <a16:creationId xmlns:a16="http://schemas.microsoft.com/office/drawing/2014/main" id="{E47B816C-5D41-E659-F960-4C29A8B4F4FF}"/>
              </a:ext>
            </a:extLst>
          </p:cNvPr>
          <p:cNvSpPr txBox="1">
            <a:spLocks noChangeArrowheads="1"/>
          </p:cNvSpPr>
          <p:nvPr/>
        </p:nvSpPr>
        <p:spPr bwMode="auto">
          <a:xfrm>
            <a:off x="4603750" y="6027738"/>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1.5 dager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1" name="Rectangle 2" hidden="1">
            <a:extLst>
              <a:ext uri="{FF2B5EF4-FFF2-40B4-BE49-F238E27FC236}">
                <a16:creationId xmlns:a16="http://schemas.microsoft.com/office/drawing/2014/main" id="{66AF2316-FB32-52F3-EA29-0AA31E1FDF61}"/>
              </a:ext>
            </a:extLst>
          </p:cNvPr>
          <p:cNvGraphicFramePr>
            <a:graphicFrameLocks/>
          </p:cNvGraphicFramePr>
          <p:nvPr>
            <p:custDataLst>
              <p:tags r:id="rId1"/>
            </p:custDataLst>
          </p:nvPr>
        </p:nvGraphicFramePr>
        <p:xfrm>
          <a:off x="0" y="0"/>
          <a:ext cx="230188" cy="230188"/>
        </p:xfrm>
        <a:graphic>
          <a:graphicData uri="http://schemas.openxmlformats.org/presentationml/2006/ole">
            <mc:AlternateContent xmlns:mc="http://schemas.openxmlformats.org/markup-compatibility/2006">
              <mc:Choice xmlns:v="urn:schemas-microsoft-com:vml" Requires="v">
                <p:oleObj r:id="rId26" imgW="0" imgH="0" progId="">
                  <p:embed/>
                </p:oleObj>
              </mc:Choice>
              <mc:Fallback>
                <p:oleObj r:id="rId26" imgW="0" imgH="0" progId="">
                  <p:embed/>
                  <p:pic>
                    <p:nvPicPr>
                      <p:cNvPr id="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230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2" name="AutoShape 3">
            <a:extLst>
              <a:ext uri="{FF2B5EF4-FFF2-40B4-BE49-F238E27FC236}">
                <a16:creationId xmlns:a16="http://schemas.microsoft.com/office/drawing/2014/main" id="{103ABAFF-A176-E049-7170-41DACC1F91E9}"/>
              </a:ext>
            </a:extLst>
          </p:cNvPr>
          <p:cNvSpPr>
            <a:spLocks noChangeArrowheads="1"/>
          </p:cNvSpPr>
          <p:nvPr>
            <p:custDataLst>
              <p:tags r:id="rId2"/>
            </p:custDataLst>
          </p:nvPr>
        </p:nvSpPr>
        <p:spPr bwMode="gray">
          <a:xfrm>
            <a:off x="2036763" y="5459413"/>
            <a:ext cx="2579687" cy="1358900"/>
          </a:xfrm>
          <a:prstGeom prst="star24">
            <a:avLst>
              <a:gd name="adj" fmla="val 37500"/>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3200"/>
          </a:p>
        </p:txBody>
      </p:sp>
      <p:sp>
        <p:nvSpPr>
          <p:cNvPr id="81923" name="Rectangle 4">
            <a:extLst>
              <a:ext uri="{FF2B5EF4-FFF2-40B4-BE49-F238E27FC236}">
                <a16:creationId xmlns:a16="http://schemas.microsoft.com/office/drawing/2014/main" id="{7F400D73-E563-6F60-C370-ED078DAE2495}"/>
              </a:ext>
            </a:extLst>
          </p:cNvPr>
          <p:cNvSpPr>
            <a:spLocks noChangeArrowheads="1"/>
          </p:cNvSpPr>
          <p:nvPr>
            <p:custDataLst>
              <p:tags r:id="rId3"/>
            </p:custDataLst>
          </p:nvPr>
        </p:nvSpPr>
        <p:spPr bwMode="gray">
          <a:xfrm>
            <a:off x="1555750" y="4905375"/>
            <a:ext cx="3111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US" altLang="nb-NO" sz="2000"/>
              <a:t>EPE ____________</a:t>
            </a:r>
          </a:p>
        </p:txBody>
      </p:sp>
      <p:sp>
        <p:nvSpPr>
          <p:cNvPr id="81924" name="Line 5">
            <a:extLst>
              <a:ext uri="{FF2B5EF4-FFF2-40B4-BE49-F238E27FC236}">
                <a16:creationId xmlns:a16="http://schemas.microsoft.com/office/drawing/2014/main" id="{DF0F9B06-4BED-68EB-947F-3CAF742E412F}"/>
              </a:ext>
            </a:extLst>
          </p:cNvPr>
          <p:cNvSpPr>
            <a:spLocks noChangeShapeType="1"/>
          </p:cNvSpPr>
          <p:nvPr>
            <p:custDataLst>
              <p:tags r:id="rId4"/>
            </p:custDataLst>
          </p:nvPr>
        </p:nvSpPr>
        <p:spPr bwMode="gray">
          <a:xfrm>
            <a:off x="5870575" y="4865688"/>
            <a:ext cx="0" cy="26527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1925" name="Line 6">
            <a:extLst>
              <a:ext uri="{FF2B5EF4-FFF2-40B4-BE49-F238E27FC236}">
                <a16:creationId xmlns:a16="http://schemas.microsoft.com/office/drawing/2014/main" id="{B0F49593-E127-4997-979B-F27F8FCA466D}"/>
              </a:ext>
            </a:extLst>
          </p:cNvPr>
          <p:cNvSpPr>
            <a:spLocks noChangeShapeType="1"/>
          </p:cNvSpPr>
          <p:nvPr>
            <p:custDataLst>
              <p:tags r:id="rId5"/>
            </p:custDataLst>
          </p:nvPr>
        </p:nvSpPr>
        <p:spPr bwMode="gray">
          <a:xfrm flipH="1">
            <a:off x="5870575" y="7518400"/>
            <a:ext cx="48656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1926" name="Line 7">
            <a:extLst>
              <a:ext uri="{FF2B5EF4-FFF2-40B4-BE49-F238E27FC236}">
                <a16:creationId xmlns:a16="http://schemas.microsoft.com/office/drawing/2014/main" id="{55AC5ED7-DCC8-B521-92E5-D6E71EE51E8B}"/>
              </a:ext>
            </a:extLst>
          </p:cNvPr>
          <p:cNvSpPr>
            <a:spLocks noChangeShapeType="1"/>
          </p:cNvSpPr>
          <p:nvPr>
            <p:custDataLst>
              <p:tags r:id="rId6"/>
            </p:custDataLst>
          </p:nvPr>
        </p:nvSpPr>
        <p:spPr bwMode="gray">
          <a:xfrm flipV="1">
            <a:off x="5870575" y="5310188"/>
            <a:ext cx="4641850" cy="2208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1927" name="Freeform 8">
            <a:extLst>
              <a:ext uri="{FF2B5EF4-FFF2-40B4-BE49-F238E27FC236}">
                <a16:creationId xmlns:a16="http://schemas.microsoft.com/office/drawing/2014/main" id="{1CFDE043-4B4D-187F-FEAE-24BBC3BE3776}"/>
              </a:ext>
            </a:extLst>
          </p:cNvPr>
          <p:cNvSpPr>
            <a:spLocks/>
          </p:cNvSpPr>
          <p:nvPr>
            <p:custDataLst>
              <p:tags r:id="rId7"/>
            </p:custDataLst>
          </p:nvPr>
        </p:nvSpPr>
        <p:spPr bwMode="gray">
          <a:xfrm>
            <a:off x="6202363" y="4976813"/>
            <a:ext cx="1327150" cy="1766887"/>
          </a:xfrm>
          <a:custGeom>
            <a:avLst/>
            <a:gdLst>
              <a:gd name="T0" fmla="*/ 0 w 576"/>
              <a:gd name="T1" fmla="*/ 0 h 864"/>
              <a:gd name="T2" fmla="*/ 2147483647 w 576"/>
              <a:gd name="T3" fmla="*/ 2147483647 h 864"/>
              <a:gd name="T4" fmla="*/ 2147483647 w 576"/>
              <a:gd name="T5" fmla="*/ 2147483647 h 864"/>
              <a:gd name="T6" fmla="*/ 0 60000 65536"/>
              <a:gd name="T7" fmla="*/ 0 60000 65536"/>
              <a:gd name="T8" fmla="*/ 0 60000 65536"/>
              <a:gd name="T9" fmla="*/ 0 w 576"/>
              <a:gd name="T10" fmla="*/ 0 h 864"/>
              <a:gd name="T11" fmla="*/ 576 w 576"/>
              <a:gd name="T12" fmla="*/ 864 h 864"/>
            </a:gdLst>
            <a:ahLst/>
            <a:cxnLst>
              <a:cxn ang="T6">
                <a:pos x="T0" y="T1"/>
              </a:cxn>
              <a:cxn ang="T7">
                <a:pos x="T2" y="T3"/>
              </a:cxn>
              <a:cxn ang="T8">
                <a:pos x="T4" y="T5"/>
              </a:cxn>
            </a:cxnLst>
            <a:rect l="T9" t="T10" r="T11" b="T12"/>
            <a:pathLst>
              <a:path w="576" h="864">
                <a:moveTo>
                  <a:pt x="0" y="0"/>
                </a:moveTo>
                <a:cubicBezTo>
                  <a:pt x="0" y="264"/>
                  <a:pt x="0" y="528"/>
                  <a:pt x="96" y="672"/>
                </a:cubicBezTo>
                <a:cubicBezTo>
                  <a:pt x="192" y="816"/>
                  <a:pt x="384" y="840"/>
                  <a:pt x="576" y="86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p>
            <a:endParaRPr lang="nb-NO"/>
          </a:p>
        </p:txBody>
      </p:sp>
      <p:sp>
        <p:nvSpPr>
          <p:cNvPr id="81928" name="Line 9">
            <a:extLst>
              <a:ext uri="{FF2B5EF4-FFF2-40B4-BE49-F238E27FC236}">
                <a16:creationId xmlns:a16="http://schemas.microsoft.com/office/drawing/2014/main" id="{5E0D622D-8A90-3FCC-25C0-F74CCD7797ED}"/>
              </a:ext>
            </a:extLst>
          </p:cNvPr>
          <p:cNvSpPr>
            <a:spLocks noChangeShapeType="1"/>
          </p:cNvSpPr>
          <p:nvPr>
            <p:custDataLst>
              <p:tags r:id="rId8"/>
            </p:custDataLst>
          </p:nvPr>
        </p:nvSpPr>
        <p:spPr bwMode="gray">
          <a:xfrm>
            <a:off x="7529513" y="6743700"/>
            <a:ext cx="3095625" cy="442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1929" name="Freeform 10">
            <a:extLst>
              <a:ext uri="{FF2B5EF4-FFF2-40B4-BE49-F238E27FC236}">
                <a16:creationId xmlns:a16="http://schemas.microsoft.com/office/drawing/2014/main" id="{C7600530-8EE5-987D-F72E-2A4D6FEA6365}"/>
              </a:ext>
            </a:extLst>
          </p:cNvPr>
          <p:cNvSpPr>
            <a:spLocks/>
          </p:cNvSpPr>
          <p:nvPr>
            <p:custDataLst>
              <p:tags r:id="rId9"/>
            </p:custDataLst>
          </p:nvPr>
        </p:nvSpPr>
        <p:spPr bwMode="gray">
          <a:xfrm>
            <a:off x="6534150" y="5086350"/>
            <a:ext cx="995363" cy="1214438"/>
          </a:xfrm>
          <a:custGeom>
            <a:avLst/>
            <a:gdLst>
              <a:gd name="T0" fmla="*/ 0 w 432"/>
              <a:gd name="T1" fmla="*/ 0 h 528"/>
              <a:gd name="T2" fmla="*/ 2147483647 w 432"/>
              <a:gd name="T3" fmla="*/ 2147483647 h 528"/>
              <a:gd name="T4" fmla="*/ 2147483647 w 432"/>
              <a:gd name="T5" fmla="*/ 2147483647 h 528"/>
              <a:gd name="T6" fmla="*/ 2147483647 w 432"/>
              <a:gd name="T7" fmla="*/ 2147483647 h 528"/>
              <a:gd name="T8" fmla="*/ 0 60000 65536"/>
              <a:gd name="T9" fmla="*/ 0 60000 65536"/>
              <a:gd name="T10" fmla="*/ 0 60000 65536"/>
              <a:gd name="T11" fmla="*/ 0 60000 65536"/>
              <a:gd name="T12" fmla="*/ 0 w 432"/>
              <a:gd name="T13" fmla="*/ 0 h 528"/>
              <a:gd name="T14" fmla="*/ 432 w 432"/>
              <a:gd name="T15" fmla="*/ 528 h 528"/>
            </a:gdLst>
            <a:ahLst/>
            <a:cxnLst>
              <a:cxn ang="T8">
                <a:pos x="T0" y="T1"/>
              </a:cxn>
              <a:cxn ang="T9">
                <a:pos x="T2" y="T3"/>
              </a:cxn>
              <a:cxn ang="T10">
                <a:pos x="T4" y="T5"/>
              </a:cxn>
              <a:cxn ang="T11">
                <a:pos x="T6" y="T7"/>
              </a:cxn>
            </a:cxnLst>
            <a:rect l="T12" t="T13" r="T14" b="T15"/>
            <a:pathLst>
              <a:path w="432" h="528">
                <a:moveTo>
                  <a:pt x="0" y="0"/>
                </a:moveTo>
                <a:cubicBezTo>
                  <a:pt x="28" y="128"/>
                  <a:pt x="56" y="256"/>
                  <a:pt x="96" y="336"/>
                </a:cubicBezTo>
                <a:cubicBezTo>
                  <a:pt x="136" y="416"/>
                  <a:pt x="184" y="448"/>
                  <a:pt x="240" y="480"/>
                </a:cubicBezTo>
                <a:cubicBezTo>
                  <a:pt x="296" y="512"/>
                  <a:pt x="400" y="520"/>
                  <a:pt x="432" y="528"/>
                </a:cubicBezTo>
              </a:path>
            </a:pathLst>
          </a:custGeom>
          <a:noFill/>
          <a:ln w="190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p>
            <a:endParaRPr lang="nb-NO"/>
          </a:p>
        </p:txBody>
      </p:sp>
      <p:sp>
        <p:nvSpPr>
          <p:cNvPr id="81930" name="Freeform 11">
            <a:extLst>
              <a:ext uri="{FF2B5EF4-FFF2-40B4-BE49-F238E27FC236}">
                <a16:creationId xmlns:a16="http://schemas.microsoft.com/office/drawing/2014/main" id="{4796B422-2D3E-98AB-8962-196A7541435E}"/>
              </a:ext>
            </a:extLst>
          </p:cNvPr>
          <p:cNvSpPr>
            <a:spLocks/>
          </p:cNvSpPr>
          <p:nvPr>
            <p:custDataLst>
              <p:tags r:id="rId10"/>
            </p:custDataLst>
          </p:nvPr>
        </p:nvSpPr>
        <p:spPr bwMode="gray">
          <a:xfrm>
            <a:off x="7529513" y="5086350"/>
            <a:ext cx="2874962" cy="1254125"/>
          </a:xfrm>
          <a:custGeom>
            <a:avLst/>
            <a:gdLst>
              <a:gd name="T0" fmla="*/ 0 w 1248"/>
              <a:gd name="T1" fmla="*/ 2147483647 h 544"/>
              <a:gd name="T2" fmla="*/ 2147483647 w 1248"/>
              <a:gd name="T3" fmla="*/ 2147483647 h 544"/>
              <a:gd name="T4" fmla="*/ 2147483647 w 1248"/>
              <a:gd name="T5" fmla="*/ 2147483647 h 544"/>
              <a:gd name="T6" fmla="*/ 2147483647 w 1248"/>
              <a:gd name="T7" fmla="*/ 2147483647 h 544"/>
              <a:gd name="T8" fmla="*/ 2147483647 w 1248"/>
              <a:gd name="T9" fmla="*/ 0 h 544"/>
              <a:gd name="T10" fmla="*/ 0 60000 65536"/>
              <a:gd name="T11" fmla="*/ 0 60000 65536"/>
              <a:gd name="T12" fmla="*/ 0 60000 65536"/>
              <a:gd name="T13" fmla="*/ 0 60000 65536"/>
              <a:gd name="T14" fmla="*/ 0 60000 65536"/>
              <a:gd name="T15" fmla="*/ 0 w 1248"/>
              <a:gd name="T16" fmla="*/ 0 h 544"/>
              <a:gd name="T17" fmla="*/ 1248 w 1248"/>
              <a:gd name="T18" fmla="*/ 544 h 544"/>
            </a:gdLst>
            <a:ahLst/>
            <a:cxnLst>
              <a:cxn ang="T10">
                <a:pos x="T0" y="T1"/>
              </a:cxn>
              <a:cxn ang="T11">
                <a:pos x="T2" y="T3"/>
              </a:cxn>
              <a:cxn ang="T12">
                <a:pos x="T4" y="T5"/>
              </a:cxn>
              <a:cxn ang="T13">
                <a:pos x="T6" y="T7"/>
              </a:cxn>
              <a:cxn ang="T14">
                <a:pos x="T8" y="T9"/>
              </a:cxn>
            </a:cxnLst>
            <a:rect l="T15" t="T16" r="T17" b="T18"/>
            <a:pathLst>
              <a:path w="1248" h="544">
                <a:moveTo>
                  <a:pt x="0" y="528"/>
                </a:moveTo>
                <a:cubicBezTo>
                  <a:pt x="56" y="536"/>
                  <a:pt x="112" y="544"/>
                  <a:pt x="192" y="528"/>
                </a:cubicBezTo>
                <a:cubicBezTo>
                  <a:pt x="272" y="512"/>
                  <a:pt x="352" y="488"/>
                  <a:pt x="480" y="432"/>
                </a:cubicBezTo>
                <a:cubicBezTo>
                  <a:pt x="608" y="376"/>
                  <a:pt x="832" y="264"/>
                  <a:pt x="960" y="192"/>
                </a:cubicBezTo>
                <a:cubicBezTo>
                  <a:pt x="1088" y="120"/>
                  <a:pt x="1168" y="60"/>
                  <a:pt x="1248" y="0"/>
                </a:cubicBezTo>
              </a:path>
            </a:pathLst>
          </a:custGeom>
          <a:noFill/>
          <a:ln w="19050"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p>
            <a:endParaRPr lang="nb-NO"/>
          </a:p>
        </p:txBody>
      </p:sp>
      <p:sp>
        <p:nvSpPr>
          <p:cNvPr id="81931" name="Line 12">
            <a:extLst>
              <a:ext uri="{FF2B5EF4-FFF2-40B4-BE49-F238E27FC236}">
                <a16:creationId xmlns:a16="http://schemas.microsoft.com/office/drawing/2014/main" id="{C619F597-A84A-C357-194D-6433E2DC8165}"/>
              </a:ext>
            </a:extLst>
          </p:cNvPr>
          <p:cNvSpPr>
            <a:spLocks noChangeShapeType="1"/>
          </p:cNvSpPr>
          <p:nvPr>
            <p:custDataLst>
              <p:tags r:id="rId11"/>
            </p:custDataLst>
          </p:nvPr>
        </p:nvSpPr>
        <p:spPr bwMode="gray">
          <a:xfrm>
            <a:off x="7529513" y="5086350"/>
            <a:ext cx="0" cy="2652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1932" name="Text Box 13">
            <a:extLst>
              <a:ext uri="{FF2B5EF4-FFF2-40B4-BE49-F238E27FC236}">
                <a16:creationId xmlns:a16="http://schemas.microsoft.com/office/drawing/2014/main" id="{281C61D1-0395-F0C5-E0DC-B3DBD521004A}"/>
              </a:ext>
            </a:extLst>
          </p:cNvPr>
          <p:cNvSpPr txBox="1">
            <a:spLocks noChangeArrowheads="1"/>
          </p:cNvSpPr>
          <p:nvPr>
            <p:custDataLst>
              <p:tags r:id="rId12"/>
            </p:custDataLst>
          </p:nvPr>
        </p:nvSpPr>
        <p:spPr bwMode="gray">
          <a:xfrm>
            <a:off x="6578600" y="7581900"/>
            <a:ext cx="195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“OPTIMUM”</a:t>
            </a:r>
          </a:p>
          <a:p>
            <a:r>
              <a:rPr lang="en-US" altLang="nb-NO" sz="2300" b="1">
                <a:solidFill>
                  <a:schemeClr val="tx1"/>
                </a:solidFill>
                <a:latin typeface="Arial" panose="020B0604020202020204" pitchFamily="34" charset="0"/>
                <a:ea typeface="ＭＳ Ｐゴシック" panose="020B0600070205080204" pitchFamily="34" charset="-128"/>
              </a:rPr>
              <a:t>Lot str</a:t>
            </a:r>
          </a:p>
        </p:txBody>
      </p:sp>
      <p:sp>
        <p:nvSpPr>
          <p:cNvPr id="81933" name="Text Box 14">
            <a:extLst>
              <a:ext uri="{FF2B5EF4-FFF2-40B4-BE49-F238E27FC236}">
                <a16:creationId xmlns:a16="http://schemas.microsoft.com/office/drawing/2014/main" id="{93737D60-8836-20EF-A425-B54D47ACDC02}"/>
              </a:ext>
            </a:extLst>
          </p:cNvPr>
          <p:cNvSpPr txBox="1">
            <a:spLocks noChangeArrowheads="1"/>
          </p:cNvSpPr>
          <p:nvPr>
            <p:custDataLst>
              <p:tags r:id="rId13"/>
            </p:custDataLst>
          </p:nvPr>
        </p:nvSpPr>
        <p:spPr bwMode="gray">
          <a:xfrm>
            <a:off x="5813425" y="4383088"/>
            <a:ext cx="2266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Kostnad per del</a:t>
            </a:r>
          </a:p>
        </p:txBody>
      </p:sp>
      <p:sp>
        <p:nvSpPr>
          <p:cNvPr id="81934" name="Text Box 15">
            <a:extLst>
              <a:ext uri="{FF2B5EF4-FFF2-40B4-BE49-F238E27FC236}">
                <a16:creationId xmlns:a16="http://schemas.microsoft.com/office/drawing/2014/main" id="{33ECB721-7713-ACFE-1D1E-0B479D9298B8}"/>
              </a:ext>
            </a:extLst>
          </p:cNvPr>
          <p:cNvSpPr txBox="1">
            <a:spLocks noChangeArrowheads="1"/>
          </p:cNvSpPr>
          <p:nvPr>
            <p:custDataLst>
              <p:tags r:id="rId14"/>
            </p:custDataLst>
          </p:nvPr>
        </p:nvSpPr>
        <p:spPr bwMode="gray">
          <a:xfrm>
            <a:off x="10348913" y="6488113"/>
            <a:ext cx="187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Endrings-</a:t>
            </a:r>
          </a:p>
          <a:p>
            <a:r>
              <a:rPr lang="en-US" altLang="nb-NO" sz="2300">
                <a:solidFill>
                  <a:schemeClr val="tx1"/>
                </a:solidFill>
                <a:latin typeface="Arial" panose="020B0604020202020204" pitchFamily="34" charset="0"/>
                <a:ea typeface="ＭＳ Ｐゴシック" panose="020B0600070205080204" pitchFamily="34" charset="-128"/>
              </a:rPr>
              <a:t>kostnad</a:t>
            </a:r>
          </a:p>
        </p:txBody>
      </p:sp>
      <p:sp>
        <p:nvSpPr>
          <p:cNvPr id="81935" name="Text Box 16">
            <a:extLst>
              <a:ext uri="{FF2B5EF4-FFF2-40B4-BE49-F238E27FC236}">
                <a16:creationId xmlns:a16="http://schemas.microsoft.com/office/drawing/2014/main" id="{C4C31E2D-D514-C6F6-7CD3-DBF220B4308D}"/>
              </a:ext>
            </a:extLst>
          </p:cNvPr>
          <p:cNvSpPr txBox="1">
            <a:spLocks noChangeArrowheads="1"/>
          </p:cNvSpPr>
          <p:nvPr>
            <p:custDataLst>
              <p:tags r:id="rId15"/>
            </p:custDataLst>
          </p:nvPr>
        </p:nvSpPr>
        <p:spPr bwMode="gray">
          <a:xfrm>
            <a:off x="10385425" y="5383213"/>
            <a:ext cx="14811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Lager kostnad</a:t>
            </a:r>
          </a:p>
        </p:txBody>
      </p:sp>
      <p:sp>
        <p:nvSpPr>
          <p:cNvPr id="81936" name="Text Box 17">
            <a:extLst>
              <a:ext uri="{FF2B5EF4-FFF2-40B4-BE49-F238E27FC236}">
                <a16:creationId xmlns:a16="http://schemas.microsoft.com/office/drawing/2014/main" id="{DF9FF387-3E22-F01C-4959-6DC0EC609F07}"/>
              </a:ext>
            </a:extLst>
          </p:cNvPr>
          <p:cNvSpPr txBox="1">
            <a:spLocks noChangeArrowheads="1"/>
          </p:cNvSpPr>
          <p:nvPr>
            <p:custDataLst>
              <p:tags r:id="rId16"/>
            </p:custDataLst>
          </p:nvPr>
        </p:nvSpPr>
        <p:spPr bwMode="gray">
          <a:xfrm>
            <a:off x="9186863" y="4546600"/>
            <a:ext cx="1201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a:solidFill>
                  <a:schemeClr val="tx1"/>
                </a:solidFill>
                <a:latin typeface="Arial" panose="020B0604020202020204" pitchFamily="34" charset="0"/>
                <a:ea typeface="ＭＳ Ｐゴシック" panose="020B0600070205080204" pitchFamily="34" charset="-128"/>
              </a:rPr>
              <a:t>Total</a:t>
            </a:r>
          </a:p>
          <a:p>
            <a:r>
              <a:rPr lang="en-US" altLang="nb-NO" sz="2300">
                <a:solidFill>
                  <a:schemeClr val="tx1"/>
                </a:solidFill>
                <a:latin typeface="Arial" panose="020B0604020202020204" pitchFamily="34" charset="0"/>
                <a:ea typeface="ＭＳ Ｐゴシック" panose="020B0600070205080204" pitchFamily="34" charset="-128"/>
              </a:rPr>
              <a:t>kostnad</a:t>
            </a:r>
          </a:p>
        </p:txBody>
      </p:sp>
      <p:sp>
        <p:nvSpPr>
          <p:cNvPr id="81937" name="Text Box 18">
            <a:extLst>
              <a:ext uri="{FF2B5EF4-FFF2-40B4-BE49-F238E27FC236}">
                <a16:creationId xmlns:a16="http://schemas.microsoft.com/office/drawing/2014/main" id="{D25CDBB2-592E-6A94-9D7F-84F3418A7B9E}"/>
              </a:ext>
            </a:extLst>
          </p:cNvPr>
          <p:cNvSpPr txBox="1">
            <a:spLocks noChangeArrowheads="1"/>
          </p:cNvSpPr>
          <p:nvPr>
            <p:custDataLst>
              <p:tags r:id="rId17"/>
            </p:custDataLst>
          </p:nvPr>
        </p:nvSpPr>
        <p:spPr bwMode="gray">
          <a:xfrm>
            <a:off x="1677988" y="6840538"/>
            <a:ext cx="3616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Ved å redusere omstillingstider, er det mulig å kjøre mindre batcher og bære mindre lager</a:t>
            </a:r>
          </a:p>
        </p:txBody>
      </p:sp>
      <p:sp>
        <p:nvSpPr>
          <p:cNvPr id="81938" name="AutoShape 19">
            <a:extLst>
              <a:ext uri="{FF2B5EF4-FFF2-40B4-BE49-F238E27FC236}">
                <a16:creationId xmlns:a16="http://schemas.microsoft.com/office/drawing/2014/main" id="{6EE4A549-E918-2AF8-263E-46EBB3B717D7}"/>
              </a:ext>
            </a:extLst>
          </p:cNvPr>
          <p:cNvSpPr>
            <a:spLocks noChangeArrowheads="1"/>
          </p:cNvSpPr>
          <p:nvPr>
            <p:custDataLst>
              <p:tags r:id="rId18"/>
            </p:custDataLst>
          </p:nvPr>
        </p:nvSpPr>
        <p:spPr bwMode="gray">
          <a:xfrm flipH="1">
            <a:off x="5789613" y="7723188"/>
            <a:ext cx="855662" cy="422275"/>
          </a:xfrm>
          <a:prstGeom prst="rightArrow">
            <a:avLst>
              <a:gd name="adj1" fmla="val 50000"/>
              <a:gd name="adj2" fmla="val 50658"/>
            </a:avLst>
          </a:prstGeom>
          <a:solidFill>
            <a:schemeClr val="accent1"/>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2300"/>
          </a:p>
        </p:txBody>
      </p:sp>
      <p:sp>
        <p:nvSpPr>
          <p:cNvPr id="81939" name="Rectangle 20">
            <a:extLst>
              <a:ext uri="{FF2B5EF4-FFF2-40B4-BE49-F238E27FC236}">
                <a16:creationId xmlns:a16="http://schemas.microsoft.com/office/drawing/2014/main" id="{FD22E2DC-F684-F70D-5A97-EFD2DC5AD323}"/>
              </a:ext>
            </a:extLst>
          </p:cNvPr>
          <p:cNvSpPr>
            <a:spLocks noChangeArrowheads="1"/>
          </p:cNvSpPr>
          <p:nvPr>
            <p:custDataLst>
              <p:tags r:id="rId19"/>
            </p:custDataLst>
          </p:nvPr>
        </p:nvSpPr>
        <p:spPr bwMode="gray">
          <a:xfrm>
            <a:off x="2495550" y="5961063"/>
            <a:ext cx="1698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US" altLang="nb-NO" sz="2800" b="1"/>
              <a:t>Omstilling</a:t>
            </a:r>
          </a:p>
        </p:txBody>
      </p:sp>
      <p:sp>
        <p:nvSpPr>
          <p:cNvPr id="81940" name="Text Box 21">
            <a:extLst>
              <a:ext uri="{FF2B5EF4-FFF2-40B4-BE49-F238E27FC236}">
                <a16:creationId xmlns:a16="http://schemas.microsoft.com/office/drawing/2014/main" id="{4FF084B7-3F25-6307-A803-DFA02B1430FF}"/>
              </a:ext>
            </a:extLst>
          </p:cNvPr>
          <p:cNvSpPr txBox="1">
            <a:spLocks noChangeArrowheads="1"/>
          </p:cNvSpPr>
          <p:nvPr>
            <p:custDataLst>
              <p:tags r:id="rId20"/>
            </p:custDataLst>
          </p:nvPr>
        </p:nvSpPr>
        <p:spPr bwMode="gray">
          <a:xfrm>
            <a:off x="7323138" y="7277100"/>
            <a:ext cx="465137"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accent2"/>
                </a:solidFill>
                <a:latin typeface="Arial" panose="020B0604020202020204" pitchFamily="34" charset="0"/>
                <a:ea typeface="ＭＳ Ｐゴシック" panose="020B0600070205080204" pitchFamily="34" charset="-128"/>
              </a:rPr>
              <a:t>X</a:t>
            </a:r>
          </a:p>
        </p:txBody>
      </p:sp>
      <p:sp>
        <p:nvSpPr>
          <p:cNvPr id="81941" name="Text Box 22">
            <a:extLst>
              <a:ext uri="{FF2B5EF4-FFF2-40B4-BE49-F238E27FC236}">
                <a16:creationId xmlns:a16="http://schemas.microsoft.com/office/drawing/2014/main" id="{6F0832F7-B5C5-6EE9-6818-61BBB818D052}"/>
              </a:ext>
            </a:extLst>
          </p:cNvPr>
          <p:cNvSpPr txBox="1">
            <a:spLocks noChangeArrowheads="1"/>
          </p:cNvSpPr>
          <p:nvPr>
            <p:custDataLst>
              <p:tags r:id="rId21"/>
            </p:custDataLst>
          </p:nvPr>
        </p:nvSpPr>
        <p:spPr bwMode="gray">
          <a:xfrm>
            <a:off x="9507538" y="7581900"/>
            <a:ext cx="13652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US" altLang="nb-NO" sz="2300" b="1">
                <a:solidFill>
                  <a:schemeClr val="tx1"/>
                </a:solidFill>
                <a:latin typeface="Arial" panose="020B0604020202020204" pitchFamily="34" charset="0"/>
                <a:ea typeface="ＭＳ Ｐゴシック" panose="020B0600070205080204" pitchFamily="34" charset="-128"/>
              </a:rPr>
              <a:t>Lot str</a:t>
            </a:r>
          </a:p>
        </p:txBody>
      </p:sp>
      <p:sp>
        <p:nvSpPr>
          <p:cNvPr id="116758" name="Rectangle 23">
            <a:extLst>
              <a:ext uri="{FF2B5EF4-FFF2-40B4-BE49-F238E27FC236}">
                <a16:creationId xmlns:a16="http://schemas.microsoft.com/office/drawing/2014/main" id="{D5CFCC56-5F5F-E437-72F5-B12E8A72B295}"/>
              </a:ext>
            </a:extLst>
          </p:cNvPr>
          <p:cNvSpPr>
            <a:spLocks noGrp="1" noChangeArrowheads="1"/>
          </p:cNvSpPr>
          <p:nvPr>
            <p:ph type="title"/>
            <p:custDataLst>
              <p:tags r:id="rId22"/>
            </p:custDataLst>
          </p:nvPr>
        </p:nvSpPr>
        <p:spPr>
          <a:xfrm>
            <a:off x="355600" y="52388"/>
            <a:ext cx="12293600" cy="2438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en-US" altLang="nb-NO" sz="4000">
                <a:latin typeface="Garamond" panose="02020404030301010803" pitchFamily="18" charset="0"/>
                <a:ea typeface="ＭＳ Ｐゴシック" panose="020B0600070205080204" pitchFamily="34" charset="-128"/>
              </a:rPr>
              <a:t>Retningslinje 7 – Utvikle muligheten til å produsere “</a:t>
            </a:r>
            <a:r>
              <a:rPr lang="en-US" altLang="ja-JP" sz="4000">
                <a:latin typeface="Garamond" panose="02020404030301010803" pitchFamily="18" charset="0"/>
                <a:ea typeface="ＭＳ Ｐゴシック" panose="020B0600070205080204" pitchFamily="34" charset="-128"/>
              </a:rPr>
              <a:t>hver produkt hver dag</a:t>
            </a:r>
            <a:r>
              <a:rPr lang="en-US" altLang="nb-NO" sz="4000">
                <a:latin typeface="Garamond" panose="02020404030301010803" pitchFamily="18" charset="0"/>
                <a:ea typeface="ＭＳ Ｐゴシック" panose="020B0600070205080204" pitchFamily="34" charset="-128"/>
              </a:rPr>
              <a:t>”</a:t>
            </a:r>
            <a:r>
              <a:rPr lang="en-US" altLang="ja-JP" sz="4000">
                <a:latin typeface="Garamond" panose="02020404030301010803" pitchFamily="18" charset="0"/>
                <a:ea typeface="ＭＳ Ｐゴシック" panose="020B0600070205080204" pitchFamily="34" charset="-128"/>
              </a:rPr>
              <a:t> oppover i flyten fra </a:t>
            </a:r>
            <a:r>
              <a:rPr lang="en-US" altLang="nb-NO" sz="4000">
                <a:latin typeface="Garamond" panose="02020404030301010803" pitchFamily="18" charset="0"/>
                <a:ea typeface="ＭＳ Ｐゴシック" panose="020B0600070205080204" pitchFamily="34" charset="-128"/>
              </a:rPr>
              <a:t>“</a:t>
            </a:r>
            <a:r>
              <a:rPr lang="en-US" altLang="ja-JP" sz="4000">
                <a:latin typeface="Garamond" panose="02020404030301010803" pitchFamily="18" charset="0"/>
                <a:ea typeface="ＭＳ Ｐゴシック" panose="020B0600070205080204" pitchFamily="34" charset="-128"/>
              </a:rPr>
              <a:t>pacemaker</a:t>
            </a:r>
            <a:r>
              <a:rPr lang="en-US" altLang="nb-NO" sz="4000">
                <a:latin typeface="Garamond" panose="02020404030301010803" pitchFamily="18" charset="0"/>
                <a:ea typeface="ＭＳ Ｐゴシック" panose="020B0600070205080204" pitchFamily="34" charset="-128"/>
              </a:rPr>
              <a:t>”</a:t>
            </a:r>
          </a:p>
        </p:txBody>
      </p:sp>
      <p:sp>
        <p:nvSpPr>
          <p:cNvPr id="81943" name="Text Box 24">
            <a:extLst>
              <a:ext uri="{FF2B5EF4-FFF2-40B4-BE49-F238E27FC236}">
                <a16:creationId xmlns:a16="http://schemas.microsoft.com/office/drawing/2014/main" id="{0FF32DEE-DD51-1F2E-79B1-EE00D07DA503}"/>
              </a:ext>
            </a:extLst>
          </p:cNvPr>
          <p:cNvSpPr txBox="1">
            <a:spLocks noChangeArrowheads="1"/>
          </p:cNvSpPr>
          <p:nvPr>
            <p:custDataLst>
              <p:tags r:id="rId23"/>
            </p:custDataLst>
          </p:nvPr>
        </p:nvSpPr>
        <p:spPr bwMode="gray">
          <a:xfrm>
            <a:off x="1169988" y="1984375"/>
            <a:ext cx="10283825" cy="1920875"/>
          </a:xfrm>
          <a:prstGeom prst="rect">
            <a:avLst/>
          </a:prstGeom>
          <a:solidFill>
            <a:schemeClr val="folHlink"/>
          </a:solidFill>
          <a:ln w="9525">
            <a:solidFill>
              <a:schemeClr val="tx1"/>
            </a:solidFill>
            <a:miter lim="800000"/>
            <a:headEnd/>
            <a:tailEnd/>
          </a:ln>
        </p:spPr>
        <p:txBody>
          <a:bodyPr lIns="66343" tIns="66343" rIns="66343" bIns="66343"/>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nb-NO" altLang="nb-NO" sz="2300">
                <a:solidFill>
                  <a:schemeClr val="tx1"/>
                </a:solidFill>
                <a:latin typeface="Arial" panose="020B0604020202020204" pitchFamily="34" charset="0"/>
                <a:ea typeface="ＭＳ Ｐゴシック" panose="020B0600070205080204" pitchFamily="34" charset="-128"/>
              </a:rPr>
              <a:t>Ved å sortere omstillingstider og kjøre mindre batcher i en oppstrømsprosess, vil de prosessene være i stand til å svare på endringer nedstrøms raskere. Deretter trenger de mindre lager i supermarkedet. EPE står for “every part every  . . .” hvor du kan skrive en tid, f.eks. en uke, dag, skift, time, pitch eller takt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2">
            <a:extLst>
              <a:ext uri="{FF2B5EF4-FFF2-40B4-BE49-F238E27FC236}">
                <a16:creationId xmlns:a16="http://schemas.microsoft.com/office/drawing/2014/main" id="{0B2BF724-AC1F-88D2-E494-2D514D46F42C}"/>
              </a:ext>
            </a:extLst>
          </p:cNvPr>
          <p:cNvGrpSpPr>
            <a:grpSpLocks noChangeAspect="1"/>
          </p:cNvGrpSpPr>
          <p:nvPr/>
        </p:nvGrpSpPr>
        <p:grpSpPr bwMode="auto">
          <a:xfrm>
            <a:off x="6278563" y="5461000"/>
            <a:ext cx="896937" cy="688975"/>
            <a:chOff x="2600" y="939"/>
            <a:chExt cx="486" cy="374"/>
          </a:xfrm>
        </p:grpSpPr>
        <p:sp>
          <p:nvSpPr>
            <p:cNvPr id="84182" name="Rectangle 3">
              <a:extLst>
                <a:ext uri="{FF2B5EF4-FFF2-40B4-BE49-F238E27FC236}">
                  <a16:creationId xmlns:a16="http://schemas.microsoft.com/office/drawing/2014/main" id="{8004620D-BB83-CC0D-F352-C15F569A3CF6}"/>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83" name="Rectangle 4">
              <a:extLst>
                <a:ext uri="{FF2B5EF4-FFF2-40B4-BE49-F238E27FC236}">
                  <a16:creationId xmlns:a16="http://schemas.microsoft.com/office/drawing/2014/main" id="{76CE5405-3E16-BCA4-D55E-2AD49F284E8C}"/>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84" name="Rectangle 5">
              <a:extLst>
                <a:ext uri="{FF2B5EF4-FFF2-40B4-BE49-F238E27FC236}">
                  <a16:creationId xmlns:a16="http://schemas.microsoft.com/office/drawing/2014/main" id="{45231040-AEDC-4CBE-5DEC-82098EA77F75}"/>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Weld+Assy</a:t>
              </a:r>
            </a:p>
          </p:txBody>
        </p:sp>
      </p:grpSp>
      <p:sp>
        <p:nvSpPr>
          <p:cNvPr id="83970" name="Line 6">
            <a:extLst>
              <a:ext uri="{FF2B5EF4-FFF2-40B4-BE49-F238E27FC236}">
                <a16:creationId xmlns:a16="http://schemas.microsoft.com/office/drawing/2014/main" id="{A885F12B-FD0E-1670-8674-1F409A0D7F6E}"/>
              </a:ext>
            </a:extLst>
          </p:cNvPr>
          <p:cNvSpPr>
            <a:spLocks noChangeShapeType="1"/>
          </p:cNvSpPr>
          <p:nvPr/>
        </p:nvSpPr>
        <p:spPr bwMode="gray">
          <a:xfrm>
            <a:off x="8251825" y="4062413"/>
            <a:ext cx="1647825"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1" name="Line 7">
            <a:extLst>
              <a:ext uri="{FF2B5EF4-FFF2-40B4-BE49-F238E27FC236}">
                <a16:creationId xmlns:a16="http://schemas.microsoft.com/office/drawing/2014/main" id="{DBB0A6EE-5A39-23FD-6E89-D41E7FF34927}"/>
              </a:ext>
            </a:extLst>
          </p:cNvPr>
          <p:cNvSpPr>
            <a:spLocks noChangeShapeType="1"/>
          </p:cNvSpPr>
          <p:nvPr/>
        </p:nvSpPr>
        <p:spPr bwMode="gray">
          <a:xfrm>
            <a:off x="6491288" y="3049588"/>
            <a:ext cx="1476375" cy="825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2" name="Line 8">
            <a:extLst>
              <a:ext uri="{FF2B5EF4-FFF2-40B4-BE49-F238E27FC236}">
                <a16:creationId xmlns:a16="http://schemas.microsoft.com/office/drawing/2014/main" id="{FDCA3502-4F9B-EA7C-9453-05F9D9F463FA}"/>
              </a:ext>
            </a:extLst>
          </p:cNvPr>
          <p:cNvSpPr>
            <a:spLocks noChangeShapeType="1"/>
          </p:cNvSpPr>
          <p:nvPr/>
        </p:nvSpPr>
        <p:spPr bwMode="gray">
          <a:xfrm>
            <a:off x="7177088" y="5053013"/>
            <a:ext cx="8509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3" name="Line 9">
            <a:extLst>
              <a:ext uri="{FF2B5EF4-FFF2-40B4-BE49-F238E27FC236}">
                <a16:creationId xmlns:a16="http://schemas.microsoft.com/office/drawing/2014/main" id="{E8DD266A-0508-420E-0D4F-696174157F34}"/>
              </a:ext>
            </a:extLst>
          </p:cNvPr>
          <p:cNvSpPr>
            <a:spLocks noChangeShapeType="1"/>
          </p:cNvSpPr>
          <p:nvPr/>
        </p:nvSpPr>
        <p:spPr bwMode="gray">
          <a:xfrm>
            <a:off x="3455988" y="4854575"/>
            <a:ext cx="1597025"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4" name="Line 10">
            <a:extLst>
              <a:ext uri="{FF2B5EF4-FFF2-40B4-BE49-F238E27FC236}">
                <a16:creationId xmlns:a16="http://schemas.microsoft.com/office/drawing/2014/main" id="{7BA3C348-F435-F49C-A3A0-A7D95A270A02}"/>
              </a:ext>
            </a:extLst>
          </p:cNvPr>
          <p:cNvSpPr>
            <a:spLocks noChangeShapeType="1"/>
          </p:cNvSpPr>
          <p:nvPr/>
        </p:nvSpPr>
        <p:spPr bwMode="gray">
          <a:xfrm flipV="1">
            <a:off x="4732338" y="3175000"/>
            <a:ext cx="1063625" cy="2968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5" name="Line 11">
            <a:extLst>
              <a:ext uri="{FF2B5EF4-FFF2-40B4-BE49-F238E27FC236}">
                <a16:creationId xmlns:a16="http://schemas.microsoft.com/office/drawing/2014/main" id="{1963CEDA-5372-E582-C563-2FB37D4101B7}"/>
              </a:ext>
            </a:extLst>
          </p:cNvPr>
          <p:cNvSpPr>
            <a:spLocks noChangeShapeType="1"/>
          </p:cNvSpPr>
          <p:nvPr/>
        </p:nvSpPr>
        <p:spPr bwMode="gray">
          <a:xfrm>
            <a:off x="6359525" y="5675313"/>
            <a:ext cx="7461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6" name="Line 12">
            <a:extLst>
              <a:ext uri="{FF2B5EF4-FFF2-40B4-BE49-F238E27FC236}">
                <a16:creationId xmlns:a16="http://schemas.microsoft.com/office/drawing/2014/main" id="{49C551DE-2285-3BF9-16AA-45B0857E20F0}"/>
              </a:ext>
            </a:extLst>
          </p:cNvPr>
          <p:cNvSpPr>
            <a:spLocks noChangeShapeType="1"/>
          </p:cNvSpPr>
          <p:nvPr/>
        </p:nvSpPr>
        <p:spPr bwMode="gray">
          <a:xfrm flipV="1">
            <a:off x="6359525"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7" name="Line 13">
            <a:extLst>
              <a:ext uri="{FF2B5EF4-FFF2-40B4-BE49-F238E27FC236}">
                <a16:creationId xmlns:a16="http://schemas.microsoft.com/office/drawing/2014/main" id="{8EEA5F18-0D97-000C-6E52-63720547C899}"/>
              </a:ext>
            </a:extLst>
          </p:cNvPr>
          <p:cNvSpPr>
            <a:spLocks noChangeShapeType="1"/>
          </p:cNvSpPr>
          <p:nvPr/>
        </p:nvSpPr>
        <p:spPr bwMode="gray">
          <a:xfrm>
            <a:off x="7105650" y="5675313"/>
            <a:ext cx="0" cy="398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8" name="Line 14">
            <a:extLst>
              <a:ext uri="{FF2B5EF4-FFF2-40B4-BE49-F238E27FC236}">
                <a16:creationId xmlns:a16="http://schemas.microsoft.com/office/drawing/2014/main" id="{14C546B9-5F88-745B-FC87-5AACD9DC51F5}"/>
              </a:ext>
            </a:extLst>
          </p:cNvPr>
          <p:cNvSpPr>
            <a:spLocks noChangeShapeType="1"/>
          </p:cNvSpPr>
          <p:nvPr/>
        </p:nvSpPr>
        <p:spPr bwMode="gray">
          <a:xfrm>
            <a:off x="6511925" y="5789613"/>
            <a:ext cx="44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79" name="Line 15">
            <a:extLst>
              <a:ext uri="{FF2B5EF4-FFF2-40B4-BE49-F238E27FC236}">
                <a16:creationId xmlns:a16="http://schemas.microsoft.com/office/drawing/2014/main" id="{18330787-81B5-9941-1582-3DFFBB0F143A}"/>
              </a:ext>
            </a:extLst>
          </p:cNvPr>
          <p:cNvSpPr>
            <a:spLocks noChangeShapeType="1"/>
          </p:cNvSpPr>
          <p:nvPr/>
        </p:nvSpPr>
        <p:spPr bwMode="gray">
          <a:xfrm>
            <a:off x="65119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80" name="Line 16">
            <a:extLst>
              <a:ext uri="{FF2B5EF4-FFF2-40B4-BE49-F238E27FC236}">
                <a16:creationId xmlns:a16="http://schemas.microsoft.com/office/drawing/2014/main" id="{278D621C-6F3B-CF19-8597-0AD1C369B067}"/>
              </a:ext>
            </a:extLst>
          </p:cNvPr>
          <p:cNvSpPr>
            <a:spLocks noChangeShapeType="1"/>
          </p:cNvSpPr>
          <p:nvPr/>
        </p:nvSpPr>
        <p:spPr bwMode="gray">
          <a:xfrm>
            <a:off x="6359525" y="6073775"/>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81" name="Line 17">
            <a:extLst>
              <a:ext uri="{FF2B5EF4-FFF2-40B4-BE49-F238E27FC236}">
                <a16:creationId xmlns:a16="http://schemas.microsoft.com/office/drawing/2014/main" id="{8823BF61-C263-D341-4274-6B509BBF1AFC}"/>
              </a:ext>
            </a:extLst>
          </p:cNvPr>
          <p:cNvSpPr>
            <a:spLocks noChangeShapeType="1"/>
          </p:cNvSpPr>
          <p:nvPr/>
        </p:nvSpPr>
        <p:spPr bwMode="gray">
          <a:xfrm>
            <a:off x="6956425" y="6073775"/>
            <a:ext cx="1492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82" name="Line 18">
            <a:extLst>
              <a:ext uri="{FF2B5EF4-FFF2-40B4-BE49-F238E27FC236}">
                <a16:creationId xmlns:a16="http://schemas.microsoft.com/office/drawing/2014/main" id="{076E18FA-1A86-8E58-78A5-4FD5E58FB02D}"/>
              </a:ext>
            </a:extLst>
          </p:cNvPr>
          <p:cNvSpPr>
            <a:spLocks noChangeShapeType="1"/>
          </p:cNvSpPr>
          <p:nvPr/>
        </p:nvSpPr>
        <p:spPr bwMode="gray">
          <a:xfrm>
            <a:off x="6956425" y="5789613"/>
            <a:ext cx="0" cy="284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83983" name="Group 19">
            <a:extLst>
              <a:ext uri="{FF2B5EF4-FFF2-40B4-BE49-F238E27FC236}">
                <a16:creationId xmlns:a16="http://schemas.microsoft.com/office/drawing/2014/main" id="{26F0B298-934C-D5D3-048E-2B0FA390A058}"/>
              </a:ext>
            </a:extLst>
          </p:cNvPr>
          <p:cNvGrpSpPr>
            <a:grpSpLocks/>
          </p:cNvGrpSpPr>
          <p:nvPr/>
        </p:nvGrpSpPr>
        <p:grpSpPr bwMode="auto">
          <a:xfrm rot="10800000">
            <a:off x="6657975" y="5816600"/>
            <a:ext cx="153988" cy="90488"/>
            <a:chOff x="1968" y="78"/>
            <a:chExt cx="193" cy="162"/>
          </a:xfrm>
        </p:grpSpPr>
        <p:sp>
          <p:nvSpPr>
            <p:cNvPr id="84180" name="Arc 20">
              <a:extLst>
                <a:ext uri="{FF2B5EF4-FFF2-40B4-BE49-F238E27FC236}">
                  <a16:creationId xmlns:a16="http://schemas.microsoft.com/office/drawing/2014/main" id="{477ABC7B-BA24-C0E9-7655-2B6BA36B467E}"/>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lIns="93296" tIns="46648" rIns="93296" bIns="46648" anchor="ctr"/>
            <a:lstStyle/>
            <a:p>
              <a:endParaRPr lang="nb-NO"/>
            </a:p>
          </p:txBody>
        </p:sp>
        <p:sp>
          <p:nvSpPr>
            <p:cNvPr id="84181" name="Oval 21">
              <a:extLst>
                <a:ext uri="{FF2B5EF4-FFF2-40B4-BE49-F238E27FC236}">
                  <a16:creationId xmlns:a16="http://schemas.microsoft.com/office/drawing/2014/main" id="{DD5A8B37-4D6F-A8FD-656A-0D5269BA1953}"/>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83984" name="Group 22">
            <a:extLst>
              <a:ext uri="{FF2B5EF4-FFF2-40B4-BE49-F238E27FC236}">
                <a16:creationId xmlns:a16="http://schemas.microsoft.com/office/drawing/2014/main" id="{E0DFFFC5-ECA2-78BE-F2A4-6E2A1848C2FA}"/>
              </a:ext>
            </a:extLst>
          </p:cNvPr>
          <p:cNvGrpSpPr>
            <a:grpSpLocks/>
          </p:cNvGrpSpPr>
          <p:nvPr/>
        </p:nvGrpSpPr>
        <p:grpSpPr bwMode="auto">
          <a:xfrm rot="5400000">
            <a:off x="6539706" y="5928520"/>
            <a:ext cx="117475" cy="119062"/>
            <a:chOff x="1968" y="78"/>
            <a:chExt cx="193" cy="162"/>
          </a:xfrm>
        </p:grpSpPr>
        <p:sp>
          <p:nvSpPr>
            <p:cNvPr id="84178" name="Arc 23">
              <a:extLst>
                <a:ext uri="{FF2B5EF4-FFF2-40B4-BE49-F238E27FC236}">
                  <a16:creationId xmlns:a16="http://schemas.microsoft.com/office/drawing/2014/main" id="{E65F4896-E8D6-FA34-F27A-D5C0065AABBC}"/>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93296" tIns="46648" rIns="93296" bIns="46648" anchor="ctr"/>
            <a:lstStyle/>
            <a:p>
              <a:endParaRPr lang="nb-NO"/>
            </a:p>
          </p:txBody>
        </p:sp>
        <p:sp>
          <p:nvSpPr>
            <p:cNvPr id="84179" name="Oval 24">
              <a:extLst>
                <a:ext uri="{FF2B5EF4-FFF2-40B4-BE49-F238E27FC236}">
                  <a16:creationId xmlns:a16="http://schemas.microsoft.com/office/drawing/2014/main" id="{BA88BB25-C082-261D-ED7E-2C264872474D}"/>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rot="10800000"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grpSp>
        <p:nvGrpSpPr>
          <p:cNvPr id="83985" name="Group 25">
            <a:extLst>
              <a:ext uri="{FF2B5EF4-FFF2-40B4-BE49-F238E27FC236}">
                <a16:creationId xmlns:a16="http://schemas.microsoft.com/office/drawing/2014/main" id="{CC0632CB-CAC6-8AAF-01BB-98DA7B6B4962}"/>
              </a:ext>
            </a:extLst>
          </p:cNvPr>
          <p:cNvGrpSpPr>
            <a:grpSpLocks/>
          </p:cNvGrpSpPr>
          <p:nvPr/>
        </p:nvGrpSpPr>
        <p:grpSpPr bwMode="auto">
          <a:xfrm rot="16200000" flipH="1">
            <a:off x="6807994" y="5901531"/>
            <a:ext cx="117475" cy="119063"/>
            <a:chOff x="1968" y="78"/>
            <a:chExt cx="193" cy="162"/>
          </a:xfrm>
        </p:grpSpPr>
        <p:sp>
          <p:nvSpPr>
            <p:cNvPr id="84176" name="Arc 26">
              <a:extLst>
                <a:ext uri="{FF2B5EF4-FFF2-40B4-BE49-F238E27FC236}">
                  <a16:creationId xmlns:a16="http://schemas.microsoft.com/office/drawing/2014/main" id="{F56E2633-6D55-31E1-9115-D27624447C93}"/>
                </a:ext>
              </a:extLst>
            </p:cNvPr>
            <p:cNvSpPr>
              <a:spLocks/>
            </p:cNvSpPr>
            <p:nvPr/>
          </p:nvSpPr>
          <p:spPr bwMode="gray">
            <a:xfrm>
              <a:off x="1968" y="78"/>
              <a:ext cx="193" cy="10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600"/>
                  </a:moveTo>
                  <a:cubicBezTo>
                    <a:pt x="0" y="9670"/>
                    <a:pt x="9670" y="0"/>
                    <a:pt x="21600" y="0"/>
                  </a:cubicBezTo>
                  <a:cubicBezTo>
                    <a:pt x="33529" y="0"/>
                    <a:pt x="43200" y="9670"/>
                    <a:pt x="43200" y="21600"/>
                  </a:cubicBezTo>
                </a:path>
                <a:path w="43200" h="21600" stroke="0" extrusionOk="0">
                  <a:moveTo>
                    <a:pt x="0" y="21600"/>
                  </a:moveTo>
                  <a:cubicBezTo>
                    <a:pt x="0" y="9670"/>
                    <a:pt x="9670" y="0"/>
                    <a:pt x="21600" y="0"/>
                  </a:cubicBezTo>
                  <a:cubicBezTo>
                    <a:pt x="33529" y="0"/>
                    <a:pt x="43200" y="9670"/>
                    <a:pt x="43200" y="21600"/>
                  </a:cubicBezTo>
                  <a:lnTo>
                    <a:pt x="21600" y="21600"/>
                  </a:ln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93296" tIns="46648" rIns="93296" bIns="46648" anchor="ctr"/>
            <a:lstStyle/>
            <a:p>
              <a:endParaRPr lang="nb-NO"/>
            </a:p>
          </p:txBody>
        </p:sp>
        <p:sp>
          <p:nvSpPr>
            <p:cNvPr id="84177" name="Oval 27">
              <a:extLst>
                <a:ext uri="{FF2B5EF4-FFF2-40B4-BE49-F238E27FC236}">
                  <a16:creationId xmlns:a16="http://schemas.microsoft.com/office/drawing/2014/main" id="{6B4311B3-3202-C514-1D5B-328E219B069C}"/>
                </a:ext>
              </a:extLst>
            </p:cNvPr>
            <p:cNvSpPr>
              <a:spLocks noChangeArrowheads="1"/>
            </p:cNvSpPr>
            <p:nvPr/>
          </p:nvSpPr>
          <p:spPr bwMode="gray">
            <a:xfrm>
              <a:off x="1992" y="109"/>
              <a:ext cx="145" cy="131"/>
            </a:xfrm>
            <a:prstGeom prst="ellipse">
              <a:avLst/>
            </a:prstGeom>
            <a:solidFill>
              <a:srgbClr val="676767"/>
            </a:solidFill>
            <a:ln w="9525">
              <a:solidFill>
                <a:schemeClr val="tx1"/>
              </a:solidFill>
              <a:round/>
              <a:headEnd/>
              <a:tailEnd/>
            </a:ln>
          </p:spPr>
          <p:txBody>
            <a:bodyPr vert="eaVert"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grpSp>
      <p:sp>
        <p:nvSpPr>
          <p:cNvPr id="83986" name="Line 28">
            <a:extLst>
              <a:ext uri="{FF2B5EF4-FFF2-40B4-BE49-F238E27FC236}">
                <a16:creationId xmlns:a16="http://schemas.microsoft.com/office/drawing/2014/main" id="{51526EFE-5084-3434-B238-5B5709B0713E}"/>
              </a:ext>
            </a:extLst>
          </p:cNvPr>
          <p:cNvSpPr>
            <a:spLocks noChangeShapeType="1"/>
          </p:cNvSpPr>
          <p:nvPr/>
        </p:nvSpPr>
        <p:spPr bwMode="gray">
          <a:xfrm>
            <a:off x="6116638" y="8607425"/>
            <a:ext cx="12747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87" name="Line 29">
            <a:extLst>
              <a:ext uri="{FF2B5EF4-FFF2-40B4-BE49-F238E27FC236}">
                <a16:creationId xmlns:a16="http://schemas.microsoft.com/office/drawing/2014/main" id="{A6B287C4-084E-6EF7-A1D9-922A21C7E814}"/>
              </a:ext>
            </a:extLst>
          </p:cNvPr>
          <p:cNvSpPr>
            <a:spLocks noChangeShapeType="1"/>
          </p:cNvSpPr>
          <p:nvPr/>
        </p:nvSpPr>
        <p:spPr bwMode="gray">
          <a:xfrm>
            <a:off x="6116638"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88" name="Line 30">
            <a:extLst>
              <a:ext uri="{FF2B5EF4-FFF2-40B4-BE49-F238E27FC236}">
                <a16:creationId xmlns:a16="http://schemas.microsoft.com/office/drawing/2014/main" id="{B6D67A1A-FA70-EA42-2039-CBEAB2D875F0}"/>
              </a:ext>
            </a:extLst>
          </p:cNvPr>
          <p:cNvSpPr>
            <a:spLocks noChangeShapeType="1"/>
          </p:cNvSpPr>
          <p:nvPr/>
        </p:nvSpPr>
        <p:spPr bwMode="gray">
          <a:xfrm>
            <a:off x="7391400"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89" name="Rectangle 31">
            <a:extLst>
              <a:ext uri="{FF2B5EF4-FFF2-40B4-BE49-F238E27FC236}">
                <a16:creationId xmlns:a16="http://schemas.microsoft.com/office/drawing/2014/main" id="{5D86C3C0-B3ED-519F-B77F-AF645EC373FC}"/>
              </a:ext>
            </a:extLst>
          </p:cNvPr>
          <p:cNvSpPr>
            <a:spLocks noChangeArrowheads="1"/>
          </p:cNvSpPr>
          <p:nvPr/>
        </p:nvSpPr>
        <p:spPr bwMode="gray">
          <a:xfrm>
            <a:off x="10582275" y="7802563"/>
            <a:ext cx="1490663" cy="987425"/>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3990" name="Text Box 32">
            <a:extLst>
              <a:ext uri="{FF2B5EF4-FFF2-40B4-BE49-F238E27FC236}">
                <a16:creationId xmlns:a16="http://schemas.microsoft.com/office/drawing/2014/main" id="{0C97A0E0-B1D3-7620-EBD3-71BA56464C08}"/>
              </a:ext>
            </a:extLst>
          </p:cNvPr>
          <p:cNvSpPr txBox="1">
            <a:spLocks noChangeArrowheads="1"/>
          </p:cNvSpPr>
          <p:nvPr/>
        </p:nvSpPr>
        <p:spPr bwMode="gray">
          <a:xfrm>
            <a:off x="10587038" y="7816850"/>
            <a:ext cx="15319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704" tIns="62351" rIns="124704" bIns="62351">
            <a:spAutoFit/>
          </a:bodyPr>
          <a:lstStyle>
            <a:lvl1pPr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100">
                <a:solidFill>
                  <a:schemeClr val="tx1"/>
                </a:solidFill>
                <a:latin typeface="Arial" panose="020B0604020202020204" pitchFamily="34" charset="0"/>
                <a:ea typeface="ＭＳ Ｐゴシック" panose="020B0600070205080204" pitchFamily="34" charset="-128"/>
              </a:rPr>
              <a:t>Produksjons-ledetid </a:t>
            </a:r>
          </a:p>
          <a:p>
            <a:r>
              <a:rPr lang="en-GB" altLang="nb-NO" sz="1100">
                <a:solidFill>
                  <a:schemeClr val="tx1"/>
                </a:solidFill>
                <a:latin typeface="Arial" panose="020B0604020202020204" pitchFamily="34" charset="0"/>
                <a:ea typeface="ＭＳ Ｐゴシック" panose="020B0600070205080204" pitchFamily="34" charset="-128"/>
              </a:rPr>
              <a:t>= 5 dager</a:t>
            </a:r>
          </a:p>
        </p:txBody>
      </p:sp>
      <p:sp>
        <p:nvSpPr>
          <p:cNvPr id="83991" name="Text Box 33">
            <a:extLst>
              <a:ext uri="{FF2B5EF4-FFF2-40B4-BE49-F238E27FC236}">
                <a16:creationId xmlns:a16="http://schemas.microsoft.com/office/drawing/2014/main" id="{6B4E6315-3CFB-4AAE-5DFB-D7E5B1761057}"/>
              </a:ext>
            </a:extLst>
          </p:cNvPr>
          <p:cNvSpPr txBox="1">
            <a:spLocks noChangeArrowheads="1"/>
          </p:cNvSpPr>
          <p:nvPr/>
        </p:nvSpPr>
        <p:spPr bwMode="gray">
          <a:xfrm>
            <a:off x="10790238" y="8310563"/>
            <a:ext cx="11033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4704" tIns="62351" rIns="124704" bIns="62351">
            <a:spAutoFit/>
          </a:bodyPr>
          <a:lstStyle>
            <a:lvl1pPr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8763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87630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100">
                <a:solidFill>
                  <a:schemeClr val="tx1"/>
                </a:solidFill>
                <a:latin typeface="Arial" panose="020B0604020202020204" pitchFamily="34" charset="0"/>
                <a:ea typeface="ＭＳ Ｐゴシック" panose="020B0600070205080204" pitchFamily="34" charset="-128"/>
              </a:rPr>
              <a:t>Verditilført tid </a:t>
            </a:r>
          </a:p>
          <a:p>
            <a:r>
              <a:rPr lang="en-GB" altLang="nb-NO" sz="1100">
                <a:solidFill>
                  <a:schemeClr val="tx1"/>
                </a:solidFill>
                <a:latin typeface="Arial" panose="020B0604020202020204" pitchFamily="34" charset="0"/>
                <a:ea typeface="ＭＳ Ｐゴシック" panose="020B0600070205080204" pitchFamily="34" charset="-128"/>
              </a:rPr>
              <a:t>= 166 sek</a:t>
            </a:r>
          </a:p>
        </p:txBody>
      </p:sp>
      <p:sp>
        <p:nvSpPr>
          <p:cNvPr id="83992" name="Line 34">
            <a:extLst>
              <a:ext uri="{FF2B5EF4-FFF2-40B4-BE49-F238E27FC236}">
                <a16:creationId xmlns:a16="http://schemas.microsoft.com/office/drawing/2014/main" id="{B6B921CE-C889-5470-F5FD-5C4FC9FDECDC}"/>
              </a:ext>
            </a:extLst>
          </p:cNvPr>
          <p:cNvSpPr>
            <a:spLocks noChangeShapeType="1"/>
          </p:cNvSpPr>
          <p:nvPr/>
        </p:nvSpPr>
        <p:spPr bwMode="gray">
          <a:xfrm>
            <a:off x="10582275" y="8310563"/>
            <a:ext cx="1490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3" name="Line 35">
            <a:extLst>
              <a:ext uri="{FF2B5EF4-FFF2-40B4-BE49-F238E27FC236}">
                <a16:creationId xmlns:a16="http://schemas.microsoft.com/office/drawing/2014/main" id="{E998F8DE-DD2E-6ACA-EFC8-F818D60F5495}"/>
              </a:ext>
            </a:extLst>
          </p:cNvPr>
          <p:cNvSpPr>
            <a:spLocks noChangeShapeType="1"/>
          </p:cNvSpPr>
          <p:nvPr/>
        </p:nvSpPr>
        <p:spPr bwMode="gray">
          <a:xfrm>
            <a:off x="7391400" y="8310563"/>
            <a:ext cx="319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4" name="Line 36">
            <a:extLst>
              <a:ext uri="{FF2B5EF4-FFF2-40B4-BE49-F238E27FC236}">
                <a16:creationId xmlns:a16="http://schemas.microsoft.com/office/drawing/2014/main" id="{355AA72A-415D-E6D0-3077-6F866FE0C68F}"/>
              </a:ext>
            </a:extLst>
          </p:cNvPr>
          <p:cNvSpPr>
            <a:spLocks noChangeShapeType="1"/>
          </p:cNvSpPr>
          <p:nvPr/>
        </p:nvSpPr>
        <p:spPr bwMode="gray">
          <a:xfrm>
            <a:off x="3775075" y="8310563"/>
            <a:ext cx="23415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5" name="Line 37">
            <a:extLst>
              <a:ext uri="{FF2B5EF4-FFF2-40B4-BE49-F238E27FC236}">
                <a16:creationId xmlns:a16="http://schemas.microsoft.com/office/drawing/2014/main" id="{69421628-6A3D-997A-40EE-69650CDB43F0}"/>
              </a:ext>
            </a:extLst>
          </p:cNvPr>
          <p:cNvSpPr>
            <a:spLocks noChangeShapeType="1"/>
          </p:cNvSpPr>
          <p:nvPr/>
        </p:nvSpPr>
        <p:spPr bwMode="gray">
          <a:xfrm>
            <a:off x="1436688" y="8310563"/>
            <a:ext cx="1062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6" name="Line 38">
            <a:extLst>
              <a:ext uri="{FF2B5EF4-FFF2-40B4-BE49-F238E27FC236}">
                <a16:creationId xmlns:a16="http://schemas.microsoft.com/office/drawing/2014/main" id="{3EB9EA23-4BB1-B147-31E9-EE0B4D576BAE}"/>
              </a:ext>
            </a:extLst>
          </p:cNvPr>
          <p:cNvSpPr>
            <a:spLocks noChangeShapeType="1"/>
          </p:cNvSpPr>
          <p:nvPr/>
        </p:nvSpPr>
        <p:spPr bwMode="gray">
          <a:xfrm>
            <a:off x="2498725" y="8607425"/>
            <a:ext cx="12763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7" name="Line 39">
            <a:extLst>
              <a:ext uri="{FF2B5EF4-FFF2-40B4-BE49-F238E27FC236}">
                <a16:creationId xmlns:a16="http://schemas.microsoft.com/office/drawing/2014/main" id="{55CAC679-3D56-1F0D-5993-9361360E1467}"/>
              </a:ext>
            </a:extLst>
          </p:cNvPr>
          <p:cNvSpPr>
            <a:spLocks noChangeShapeType="1"/>
          </p:cNvSpPr>
          <p:nvPr/>
        </p:nvSpPr>
        <p:spPr bwMode="gray">
          <a:xfrm>
            <a:off x="2498725"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8" name="Line 40">
            <a:extLst>
              <a:ext uri="{FF2B5EF4-FFF2-40B4-BE49-F238E27FC236}">
                <a16:creationId xmlns:a16="http://schemas.microsoft.com/office/drawing/2014/main" id="{AF83B157-3FAB-FA12-F335-731941BC1692}"/>
              </a:ext>
            </a:extLst>
          </p:cNvPr>
          <p:cNvSpPr>
            <a:spLocks noChangeShapeType="1"/>
          </p:cNvSpPr>
          <p:nvPr/>
        </p:nvSpPr>
        <p:spPr bwMode="gray">
          <a:xfrm>
            <a:off x="3775075" y="8310563"/>
            <a:ext cx="0" cy="296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3999" name="Text Box 41">
            <a:extLst>
              <a:ext uri="{FF2B5EF4-FFF2-40B4-BE49-F238E27FC236}">
                <a16:creationId xmlns:a16="http://schemas.microsoft.com/office/drawing/2014/main" id="{2A4B4A45-3A38-E359-DB74-83D706734EEE}"/>
              </a:ext>
            </a:extLst>
          </p:cNvPr>
          <p:cNvSpPr txBox="1">
            <a:spLocks noChangeArrowheads="1"/>
          </p:cNvSpPr>
          <p:nvPr/>
        </p:nvSpPr>
        <p:spPr bwMode="gray">
          <a:xfrm>
            <a:off x="1484313" y="8015288"/>
            <a:ext cx="9731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1.5 dager</a:t>
            </a:r>
          </a:p>
        </p:txBody>
      </p:sp>
      <p:sp>
        <p:nvSpPr>
          <p:cNvPr id="84000" name="Text Box 42">
            <a:extLst>
              <a:ext uri="{FF2B5EF4-FFF2-40B4-BE49-F238E27FC236}">
                <a16:creationId xmlns:a16="http://schemas.microsoft.com/office/drawing/2014/main" id="{FCC21303-5F6E-F2B4-0BCD-2E6A958C74B9}"/>
              </a:ext>
            </a:extLst>
          </p:cNvPr>
          <p:cNvSpPr txBox="1">
            <a:spLocks noChangeArrowheads="1"/>
          </p:cNvSpPr>
          <p:nvPr/>
        </p:nvSpPr>
        <p:spPr bwMode="gray">
          <a:xfrm>
            <a:off x="2498725" y="8310563"/>
            <a:ext cx="12763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 sek</a:t>
            </a:r>
          </a:p>
        </p:txBody>
      </p:sp>
      <p:sp>
        <p:nvSpPr>
          <p:cNvPr id="84001" name="Text Box 43">
            <a:extLst>
              <a:ext uri="{FF2B5EF4-FFF2-40B4-BE49-F238E27FC236}">
                <a16:creationId xmlns:a16="http://schemas.microsoft.com/office/drawing/2014/main" id="{E83473C0-ECD3-F651-24CA-536B5AD36E91}"/>
              </a:ext>
            </a:extLst>
          </p:cNvPr>
          <p:cNvSpPr txBox="1">
            <a:spLocks noChangeArrowheads="1"/>
          </p:cNvSpPr>
          <p:nvPr/>
        </p:nvSpPr>
        <p:spPr bwMode="gray">
          <a:xfrm>
            <a:off x="3775075" y="8015288"/>
            <a:ext cx="23415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1.5 dager</a:t>
            </a:r>
          </a:p>
        </p:txBody>
      </p:sp>
      <p:sp>
        <p:nvSpPr>
          <p:cNvPr id="84002" name="Text Box 44">
            <a:extLst>
              <a:ext uri="{FF2B5EF4-FFF2-40B4-BE49-F238E27FC236}">
                <a16:creationId xmlns:a16="http://schemas.microsoft.com/office/drawing/2014/main" id="{1F0EC244-AD7B-76E5-DADF-FEE2C91B89D2}"/>
              </a:ext>
            </a:extLst>
          </p:cNvPr>
          <p:cNvSpPr txBox="1">
            <a:spLocks noChangeArrowheads="1"/>
          </p:cNvSpPr>
          <p:nvPr/>
        </p:nvSpPr>
        <p:spPr bwMode="gray">
          <a:xfrm>
            <a:off x="6116638" y="8310563"/>
            <a:ext cx="12747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165 sek</a:t>
            </a:r>
          </a:p>
        </p:txBody>
      </p:sp>
      <p:sp>
        <p:nvSpPr>
          <p:cNvPr id="84003" name="Text Box 45">
            <a:extLst>
              <a:ext uri="{FF2B5EF4-FFF2-40B4-BE49-F238E27FC236}">
                <a16:creationId xmlns:a16="http://schemas.microsoft.com/office/drawing/2014/main" id="{9A74C3C0-ECDF-1646-E442-E38B28C2BB72}"/>
              </a:ext>
            </a:extLst>
          </p:cNvPr>
          <p:cNvSpPr txBox="1">
            <a:spLocks noChangeArrowheads="1"/>
          </p:cNvSpPr>
          <p:nvPr/>
        </p:nvSpPr>
        <p:spPr bwMode="gray">
          <a:xfrm>
            <a:off x="7391400" y="8015288"/>
            <a:ext cx="3192463"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2 dager</a:t>
            </a:r>
          </a:p>
        </p:txBody>
      </p:sp>
      <p:sp>
        <p:nvSpPr>
          <p:cNvPr id="84004" name="Text Box 46">
            <a:extLst>
              <a:ext uri="{FF2B5EF4-FFF2-40B4-BE49-F238E27FC236}">
                <a16:creationId xmlns:a16="http://schemas.microsoft.com/office/drawing/2014/main" id="{B90F563B-F8EE-3767-8386-7D5FE3173E2B}"/>
              </a:ext>
            </a:extLst>
          </p:cNvPr>
          <p:cNvSpPr txBox="1">
            <a:spLocks noChangeArrowheads="1"/>
          </p:cNvSpPr>
          <p:nvPr/>
        </p:nvSpPr>
        <p:spPr bwMode="gray">
          <a:xfrm>
            <a:off x="1238250" y="5373688"/>
            <a:ext cx="6381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Coils</a:t>
            </a:r>
          </a:p>
        </p:txBody>
      </p:sp>
      <p:sp>
        <p:nvSpPr>
          <p:cNvPr id="84005" name="Text Box 47">
            <a:extLst>
              <a:ext uri="{FF2B5EF4-FFF2-40B4-BE49-F238E27FC236}">
                <a16:creationId xmlns:a16="http://schemas.microsoft.com/office/drawing/2014/main" id="{55C39354-3B4C-6406-4402-4D86A4821911}"/>
              </a:ext>
            </a:extLst>
          </p:cNvPr>
          <p:cNvSpPr txBox="1">
            <a:spLocks noChangeArrowheads="1"/>
          </p:cNvSpPr>
          <p:nvPr/>
        </p:nvSpPr>
        <p:spPr bwMode="gray">
          <a:xfrm>
            <a:off x="1052513" y="6003925"/>
            <a:ext cx="13160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300">
                <a:solidFill>
                  <a:schemeClr val="tx1"/>
                </a:solidFill>
                <a:latin typeface="Arial" panose="020B0604020202020204" pitchFamily="34" charset="0"/>
                <a:ea typeface="ＭＳ Ｐゴシック" panose="020B0600070205080204" pitchFamily="34" charset="-128"/>
              </a:rPr>
              <a:t>(ved stamping</a:t>
            </a:r>
            <a:br>
              <a:rPr lang="en-GB" altLang="nb-NO" sz="1300">
                <a:solidFill>
                  <a:schemeClr val="tx1"/>
                </a:solidFill>
                <a:latin typeface="Arial" panose="020B0604020202020204" pitchFamily="34" charset="0"/>
                <a:ea typeface="ＭＳ Ｐゴシック" panose="020B0600070205080204" pitchFamily="34" charset="-128"/>
              </a:rPr>
            </a:br>
            <a:r>
              <a:rPr lang="en-GB" altLang="nb-NO" sz="1300">
                <a:solidFill>
                  <a:schemeClr val="tx1"/>
                </a:solidFill>
                <a:latin typeface="Arial" panose="020B0604020202020204" pitchFamily="34" charset="0"/>
                <a:ea typeface="ＭＳ Ｐゴシック" panose="020B0600070205080204" pitchFamily="34" charset="-128"/>
              </a:rPr>
              <a:t>prosessen)</a:t>
            </a:r>
          </a:p>
        </p:txBody>
      </p:sp>
      <p:sp>
        <p:nvSpPr>
          <p:cNvPr id="84006" name="Line 48">
            <a:extLst>
              <a:ext uri="{FF2B5EF4-FFF2-40B4-BE49-F238E27FC236}">
                <a16:creationId xmlns:a16="http://schemas.microsoft.com/office/drawing/2014/main" id="{B132EDDF-A0C9-97ED-5F4E-F7AF165F6EB4}"/>
              </a:ext>
            </a:extLst>
          </p:cNvPr>
          <p:cNvSpPr>
            <a:spLocks noChangeShapeType="1"/>
          </p:cNvSpPr>
          <p:nvPr/>
        </p:nvSpPr>
        <p:spPr bwMode="gray">
          <a:xfrm>
            <a:off x="6008688" y="4854575"/>
            <a:ext cx="319087"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07" name="Line 49">
            <a:extLst>
              <a:ext uri="{FF2B5EF4-FFF2-40B4-BE49-F238E27FC236}">
                <a16:creationId xmlns:a16="http://schemas.microsoft.com/office/drawing/2014/main" id="{8BB9AEB1-2800-4F21-E0E5-B936381B4AD4}"/>
              </a:ext>
            </a:extLst>
          </p:cNvPr>
          <p:cNvSpPr>
            <a:spLocks noChangeShapeType="1"/>
          </p:cNvSpPr>
          <p:nvPr/>
        </p:nvSpPr>
        <p:spPr bwMode="gray">
          <a:xfrm flipH="1" flipV="1">
            <a:off x="6327775" y="4854575"/>
            <a:ext cx="0" cy="49371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08" name="Line 50">
            <a:extLst>
              <a:ext uri="{FF2B5EF4-FFF2-40B4-BE49-F238E27FC236}">
                <a16:creationId xmlns:a16="http://schemas.microsoft.com/office/drawing/2014/main" id="{9A862D2C-FE87-E3CE-CF59-3ADEFF17FB85}"/>
              </a:ext>
            </a:extLst>
          </p:cNvPr>
          <p:cNvSpPr>
            <a:spLocks noChangeShapeType="1"/>
          </p:cNvSpPr>
          <p:nvPr/>
        </p:nvSpPr>
        <p:spPr bwMode="gray">
          <a:xfrm>
            <a:off x="5159375" y="4854575"/>
            <a:ext cx="20955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09" name="Line 51">
            <a:extLst>
              <a:ext uri="{FF2B5EF4-FFF2-40B4-BE49-F238E27FC236}">
                <a16:creationId xmlns:a16="http://schemas.microsoft.com/office/drawing/2014/main" id="{7A4BB18F-E3A6-ACDE-1185-214758A8A8CD}"/>
              </a:ext>
            </a:extLst>
          </p:cNvPr>
          <p:cNvSpPr>
            <a:spLocks noChangeShapeType="1"/>
          </p:cNvSpPr>
          <p:nvPr/>
        </p:nvSpPr>
        <p:spPr bwMode="gray">
          <a:xfrm flipV="1">
            <a:off x="5159375" y="4854575"/>
            <a:ext cx="0" cy="8921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10" name="Line 52">
            <a:extLst>
              <a:ext uri="{FF2B5EF4-FFF2-40B4-BE49-F238E27FC236}">
                <a16:creationId xmlns:a16="http://schemas.microsoft.com/office/drawing/2014/main" id="{00943A7B-0A4C-C5B0-5C56-8886B9A231AA}"/>
              </a:ext>
            </a:extLst>
          </p:cNvPr>
          <p:cNvSpPr>
            <a:spLocks noChangeShapeType="1"/>
          </p:cNvSpPr>
          <p:nvPr/>
        </p:nvSpPr>
        <p:spPr bwMode="gray">
          <a:xfrm>
            <a:off x="5159375" y="5746750"/>
            <a:ext cx="954088"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grpSp>
        <p:nvGrpSpPr>
          <p:cNvPr id="84011" name="Group 53">
            <a:extLst>
              <a:ext uri="{FF2B5EF4-FFF2-40B4-BE49-F238E27FC236}">
                <a16:creationId xmlns:a16="http://schemas.microsoft.com/office/drawing/2014/main" id="{17A9B1C7-CEA2-840A-3426-25F290F2C04A}"/>
              </a:ext>
            </a:extLst>
          </p:cNvPr>
          <p:cNvGrpSpPr>
            <a:grpSpLocks/>
          </p:cNvGrpSpPr>
          <p:nvPr/>
        </p:nvGrpSpPr>
        <p:grpSpPr bwMode="auto">
          <a:xfrm>
            <a:off x="2497138" y="4164013"/>
            <a:ext cx="638175" cy="788987"/>
            <a:chOff x="1106" y="1844"/>
            <a:chExt cx="283" cy="350"/>
          </a:xfrm>
        </p:grpSpPr>
        <p:sp>
          <p:nvSpPr>
            <p:cNvPr id="84171" name="Line 54">
              <a:extLst>
                <a:ext uri="{FF2B5EF4-FFF2-40B4-BE49-F238E27FC236}">
                  <a16:creationId xmlns:a16="http://schemas.microsoft.com/office/drawing/2014/main" id="{149775D7-C414-906B-6F92-680C255A6236}"/>
                </a:ext>
              </a:extLst>
            </p:cNvPr>
            <p:cNvSpPr>
              <a:spLocks noChangeShapeType="1"/>
            </p:cNvSpPr>
            <p:nvPr/>
          </p:nvSpPr>
          <p:spPr bwMode="gray">
            <a:xfrm flipH="1">
              <a:off x="1342"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4172" name="Line 55">
              <a:extLst>
                <a:ext uri="{FF2B5EF4-FFF2-40B4-BE49-F238E27FC236}">
                  <a16:creationId xmlns:a16="http://schemas.microsoft.com/office/drawing/2014/main" id="{FC6C1CDF-6298-3700-0C79-48B11ACD46C7}"/>
                </a:ext>
              </a:extLst>
            </p:cNvPr>
            <p:cNvSpPr>
              <a:spLocks noChangeShapeType="1"/>
            </p:cNvSpPr>
            <p:nvPr/>
          </p:nvSpPr>
          <p:spPr bwMode="gray">
            <a:xfrm>
              <a:off x="1153" y="2062"/>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4173" name="Line 56">
              <a:extLst>
                <a:ext uri="{FF2B5EF4-FFF2-40B4-BE49-F238E27FC236}">
                  <a16:creationId xmlns:a16="http://schemas.microsoft.com/office/drawing/2014/main" id="{8AC76A2C-83B4-F515-2EC0-1334C6B36EE8}"/>
                </a:ext>
              </a:extLst>
            </p:cNvPr>
            <p:cNvSpPr>
              <a:spLocks noChangeShapeType="1"/>
            </p:cNvSpPr>
            <p:nvPr/>
          </p:nvSpPr>
          <p:spPr bwMode="gray">
            <a:xfrm>
              <a:off x="1106"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4174" name="Line 57">
              <a:extLst>
                <a:ext uri="{FF2B5EF4-FFF2-40B4-BE49-F238E27FC236}">
                  <a16:creationId xmlns:a16="http://schemas.microsoft.com/office/drawing/2014/main" id="{C157ADCE-BD66-3412-FDD3-BC8D841CF206}"/>
                </a:ext>
              </a:extLst>
            </p:cNvPr>
            <p:cNvSpPr>
              <a:spLocks noChangeShapeType="1"/>
            </p:cNvSpPr>
            <p:nvPr/>
          </p:nvSpPr>
          <p:spPr bwMode="gray">
            <a:xfrm>
              <a:off x="1248" y="2062"/>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84175" name="Line 58">
              <a:extLst>
                <a:ext uri="{FF2B5EF4-FFF2-40B4-BE49-F238E27FC236}">
                  <a16:creationId xmlns:a16="http://schemas.microsoft.com/office/drawing/2014/main" id="{F8B83F86-D4FF-BC71-178A-F10DBDF1246E}"/>
                </a:ext>
              </a:extLst>
            </p:cNvPr>
            <p:cNvSpPr>
              <a:spLocks noChangeShapeType="1"/>
            </p:cNvSpPr>
            <p:nvPr/>
          </p:nvSpPr>
          <p:spPr bwMode="gray">
            <a:xfrm>
              <a:off x="1153" y="2194"/>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84012" name="Line 59">
            <a:extLst>
              <a:ext uri="{FF2B5EF4-FFF2-40B4-BE49-F238E27FC236}">
                <a16:creationId xmlns:a16="http://schemas.microsoft.com/office/drawing/2014/main" id="{7F4FB9EF-6C18-620E-3C31-C34066817685}"/>
              </a:ext>
            </a:extLst>
          </p:cNvPr>
          <p:cNvSpPr>
            <a:spLocks noChangeShapeType="1"/>
          </p:cNvSpPr>
          <p:nvPr/>
        </p:nvSpPr>
        <p:spPr bwMode="gray">
          <a:xfrm flipV="1">
            <a:off x="2178050" y="4754563"/>
            <a:ext cx="427038" cy="4968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13" name="Line 60">
            <a:extLst>
              <a:ext uri="{FF2B5EF4-FFF2-40B4-BE49-F238E27FC236}">
                <a16:creationId xmlns:a16="http://schemas.microsoft.com/office/drawing/2014/main" id="{31CFDE68-D8A9-79B6-05F4-AC3B292AA902}"/>
              </a:ext>
            </a:extLst>
          </p:cNvPr>
          <p:cNvSpPr>
            <a:spLocks noChangeShapeType="1"/>
          </p:cNvSpPr>
          <p:nvPr/>
        </p:nvSpPr>
        <p:spPr bwMode="gray">
          <a:xfrm flipV="1">
            <a:off x="3135313" y="3733800"/>
            <a:ext cx="762000" cy="230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14" name="AutoShape 61">
            <a:extLst>
              <a:ext uri="{FF2B5EF4-FFF2-40B4-BE49-F238E27FC236}">
                <a16:creationId xmlns:a16="http://schemas.microsoft.com/office/drawing/2014/main" id="{42B43AD7-EE59-B606-FACC-0778F6B1BBCF}"/>
              </a:ext>
            </a:extLst>
          </p:cNvPr>
          <p:cNvSpPr>
            <a:spLocks noChangeArrowheads="1"/>
          </p:cNvSpPr>
          <p:nvPr/>
        </p:nvSpPr>
        <p:spPr bwMode="gray">
          <a:xfrm flipV="1">
            <a:off x="3987800" y="4684713"/>
            <a:ext cx="425450" cy="395287"/>
          </a:xfrm>
          <a:prstGeom prst="triangle">
            <a:avLst>
              <a:gd name="adj" fmla="val 50000"/>
            </a:avLst>
          </a:prstGeom>
          <a:solidFill>
            <a:schemeClr val="bg1"/>
          </a:solidFill>
          <a:ln w="9525">
            <a:solidFill>
              <a:schemeClr val="tx1"/>
            </a:solidFill>
            <a:miter lim="800000"/>
            <a:headEnd/>
            <a:tailEnd/>
          </a:ln>
        </p:spPr>
        <p:txBody>
          <a:bodyPr rot="10800000"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15" name="Line 62">
            <a:extLst>
              <a:ext uri="{FF2B5EF4-FFF2-40B4-BE49-F238E27FC236}">
                <a16:creationId xmlns:a16="http://schemas.microsoft.com/office/drawing/2014/main" id="{8CBD3067-A82A-3B00-F1A9-4349B6C46E39}"/>
              </a:ext>
            </a:extLst>
          </p:cNvPr>
          <p:cNvSpPr>
            <a:spLocks noChangeShapeType="1"/>
          </p:cNvSpPr>
          <p:nvPr/>
        </p:nvSpPr>
        <p:spPr bwMode="gray">
          <a:xfrm>
            <a:off x="3455988" y="4854575"/>
            <a:ext cx="0" cy="493713"/>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16" name="Line 63">
            <a:extLst>
              <a:ext uri="{FF2B5EF4-FFF2-40B4-BE49-F238E27FC236}">
                <a16:creationId xmlns:a16="http://schemas.microsoft.com/office/drawing/2014/main" id="{C992290F-3EB1-8835-356F-AE8020DC5A5C}"/>
              </a:ext>
            </a:extLst>
          </p:cNvPr>
          <p:cNvSpPr>
            <a:spLocks noChangeShapeType="1"/>
          </p:cNvSpPr>
          <p:nvPr/>
        </p:nvSpPr>
        <p:spPr bwMode="gray">
          <a:xfrm>
            <a:off x="5053013" y="4854575"/>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17" name="Text Box 64">
            <a:extLst>
              <a:ext uri="{FF2B5EF4-FFF2-40B4-BE49-F238E27FC236}">
                <a16:creationId xmlns:a16="http://schemas.microsoft.com/office/drawing/2014/main" id="{653748BD-F5AA-59FD-03A3-017FE3C528CC}"/>
              </a:ext>
            </a:extLst>
          </p:cNvPr>
          <p:cNvSpPr txBox="1">
            <a:spLocks noChangeArrowheads="1"/>
          </p:cNvSpPr>
          <p:nvPr/>
        </p:nvSpPr>
        <p:spPr bwMode="gray">
          <a:xfrm>
            <a:off x="3860800" y="4351338"/>
            <a:ext cx="7223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2686" tIns="66343" rIns="132686" bIns="66343">
            <a:spAutoFit/>
          </a:bodyP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r>
              <a:rPr lang="en-GB" altLang="nb-NO" sz="1400">
                <a:solidFill>
                  <a:schemeClr val="tx1"/>
                </a:solidFill>
                <a:latin typeface="Arial" panose="020B0604020202020204" pitchFamily="34" charset="0"/>
                <a:ea typeface="ＭＳ Ｐゴシック" panose="020B0600070205080204" pitchFamily="34" charset="-128"/>
              </a:rPr>
              <a:t>batch</a:t>
            </a:r>
          </a:p>
        </p:txBody>
      </p:sp>
      <p:sp>
        <p:nvSpPr>
          <p:cNvPr id="84018" name="Line 65">
            <a:extLst>
              <a:ext uri="{FF2B5EF4-FFF2-40B4-BE49-F238E27FC236}">
                <a16:creationId xmlns:a16="http://schemas.microsoft.com/office/drawing/2014/main" id="{DA843612-616C-5228-A452-5CEB18A196DF}"/>
              </a:ext>
            </a:extLst>
          </p:cNvPr>
          <p:cNvSpPr>
            <a:spLocks noChangeShapeType="1"/>
          </p:cNvSpPr>
          <p:nvPr/>
        </p:nvSpPr>
        <p:spPr bwMode="gray">
          <a:xfrm>
            <a:off x="8985250" y="5053013"/>
            <a:ext cx="0" cy="5937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19" name="Line 66">
            <a:extLst>
              <a:ext uri="{FF2B5EF4-FFF2-40B4-BE49-F238E27FC236}">
                <a16:creationId xmlns:a16="http://schemas.microsoft.com/office/drawing/2014/main" id="{F0FE5713-F0E7-8521-5296-DDAAF6D051AB}"/>
              </a:ext>
            </a:extLst>
          </p:cNvPr>
          <p:cNvSpPr>
            <a:spLocks noChangeShapeType="1"/>
          </p:cNvSpPr>
          <p:nvPr/>
        </p:nvSpPr>
        <p:spPr bwMode="gray">
          <a:xfrm>
            <a:off x="7177088" y="5053013"/>
            <a:ext cx="0" cy="295275"/>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20" name="Line 67">
            <a:extLst>
              <a:ext uri="{FF2B5EF4-FFF2-40B4-BE49-F238E27FC236}">
                <a16:creationId xmlns:a16="http://schemas.microsoft.com/office/drawing/2014/main" id="{0BCBFEBE-5350-A55D-F1DC-D013B34A92A9}"/>
              </a:ext>
            </a:extLst>
          </p:cNvPr>
          <p:cNvSpPr>
            <a:spLocks noChangeShapeType="1"/>
          </p:cNvSpPr>
          <p:nvPr/>
        </p:nvSpPr>
        <p:spPr bwMode="gray">
          <a:xfrm>
            <a:off x="8667750" y="5053013"/>
            <a:ext cx="3175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21" name="Line 68">
            <a:extLst>
              <a:ext uri="{FF2B5EF4-FFF2-40B4-BE49-F238E27FC236}">
                <a16:creationId xmlns:a16="http://schemas.microsoft.com/office/drawing/2014/main" id="{E107F755-1ADC-406F-21AC-11DB3F57CE4F}"/>
              </a:ext>
            </a:extLst>
          </p:cNvPr>
          <p:cNvSpPr>
            <a:spLocks noChangeShapeType="1"/>
          </p:cNvSpPr>
          <p:nvPr/>
        </p:nvSpPr>
        <p:spPr bwMode="gray">
          <a:xfrm>
            <a:off x="9091613" y="5645150"/>
            <a:ext cx="8509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22" name="Line 69">
            <a:extLst>
              <a:ext uri="{FF2B5EF4-FFF2-40B4-BE49-F238E27FC236}">
                <a16:creationId xmlns:a16="http://schemas.microsoft.com/office/drawing/2014/main" id="{219E7038-5F3D-F703-D571-33EB91482784}"/>
              </a:ext>
            </a:extLst>
          </p:cNvPr>
          <p:cNvSpPr>
            <a:spLocks noChangeShapeType="1"/>
          </p:cNvSpPr>
          <p:nvPr/>
        </p:nvSpPr>
        <p:spPr bwMode="gray">
          <a:xfrm>
            <a:off x="9091613" y="5053013"/>
            <a:ext cx="0" cy="592137"/>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23" name="Line 70">
            <a:extLst>
              <a:ext uri="{FF2B5EF4-FFF2-40B4-BE49-F238E27FC236}">
                <a16:creationId xmlns:a16="http://schemas.microsoft.com/office/drawing/2014/main" id="{D42780F1-9297-A10D-E3A5-0053161031C6}"/>
              </a:ext>
            </a:extLst>
          </p:cNvPr>
          <p:cNvSpPr>
            <a:spLocks noChangeShapeType="1"/>
          </p:cNvSpPr>
          <p:nvPr/>
        </p:nvSpPr>
        <p:spPr bwMode="gray">
          <a:xfrm flipH="1">
            <a:off x="9091613" y="5053013"/>
            <a:ext cx="533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24" name="Line 71">
            <a:extLst>
              <a:ext uri="{FF2B5EF4-FFF2-40B4-BE49-F238E27FC236}">
                <a16:creationId xmlns:a16="http://schemas.microsoft.com/office/drawing/2014/main" id="{7E716E86-A631-1839-84D8-7684498A372B}"/>
              </a:ext>
            </a:extLst>
          </p:cNvPr>
          <p:cNvSpPr>
            <a:spLocks noChangeShapeType="1"/>
          </p:cNvSpPr>
          <p:nvPr/>
        </p:nvSpPr>
        <p:spPr bwMode="gray">
          <a:xfrm>
            <a:off x="7389813" y="5743575"/>
            <a:ext cx="1384300" cy="0"/>
          </a:xfrm>
          <a:prstGeom prst="line">
            <a:avLst/>
          </a:prstGeom>
          <a:noFill/>
          <a:ln w="95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lIns="130046" tIns="65023" rIns="130046" bIns="65023" anchor="ctr"/>
          <a:lstStyle/>
          <a:p>
            <a:endParaRPr lang="nb-NO"/>
          </a:p>
        </p:txBody>
      </p:sp>
      <p:sp>
        <p:nvSpPr>
          <p:cNvPr id="84025" name="Freeform 72">
            <a:extLst>
              <a:ext uri="{FF2B5EF4-FFF2-40B4-BE49-F238E27FC236}">
                <a16:creationId xmlns:a16="http://schemas.microsoft.com/office/drawing/2014/main" id="{A62603EC-9FF7-AA69-4C19-D5C85240DCF8}"/>
              </a:ext>
            </a:extLst>
          </p:cNvPr>
          <p:cNvSpPr>
            <a:spLocks/>
          </p:cNvSpPr>
          <p:nvPr/>
        </p:nvSpPr>
        <p:spPr bwMode="gray">
          <a:xfrm>
            <a:off x="1893888" y="2700338"/>
            <a:ext cx="3773487" cy="107950"/>
          </a:xfrm>
          <a:custGeom>
            <a:avLst/>
            <a:gdLst>
              <a:gd name="T0" fmla="*/ 2147483647 w 1788"/>
              <a:gd name="T1" fmla="*/ 2147483647 h 55"/>
              <a:gd name="T2" fmla="*/ 2147483647 w 1788"/>
              <a:gd name="T3" fmla="*/ 0 h 55"/>
              <a:gd name="T4" fmla="*/ 2147483647 w 1788"/>
              <a:gd name="T5" fmla="*/ 2147483647 h 55"/>
              <a:gd name="T6" fmla="*/ 0 w 1788"/>
              <a:gd name="T7" fmla="*/ 2147483647 h 55"/>
              <a:gd name="T8" fmla="*/ 0 60000 65536"/>
              <a:gd name="T9" fmla="*/ 0 60000 65536"/>
              <a:gd name="T10" fmla="*/ 0 60000 65536"/>
              <a:gd name="T11" fmla="*/ 0 60000 65536"/>
              <a:gd name="T12" fmla="*/ 0 w 1788"/>
              <a:gd name="T13" fmla="*/ 0 h 55"/>
              <a:gd name="T14" fmla="*/ 1788 w 1788"/>
              <a:gd name="T15" fmla="*/ 55 h 55"/>
            </a:gdLst>
            <a:ahLst/>
            <a:cxnLst>
              <a:cxn ang="T8">
                <a:pos x="T0" y="T1"/>
              </a:cxn>
              <a:cxn ang="T9">
                <a:pos x="T2" y="T3"/>
              </a:cxn>
              <a:cxn ang="T10">
                <a:pos x="T4" y="T5"/>
              </a:cxn>
              <a:cxn ang="T11">
                <a:pos x="T6" y="T7"/>
              </a:cxn>
            </a:cxnLst>
            <a:rect l="T12" t="T13" r="T14" b="T15"/>
            <a:pathLst>
              <a:path w="1788" h="55">
                <a:moveTo>
                  <a:pt x="1788" y="14"/>
                </a:moveTo>
                <a:lnTo>
                  <a:pt x="858" y="0"/>
                </a:lnTo>
                <a:lnTo>
                  <a:pt x="1002" y="48"/>
                </a:lnTo>
                <a:lnTo>
                  <a:pt x="0" y="5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84026" name="Freeform 73">
            <a:extLst>
              <a:ext uri="{FF2B5EF4-FFF2-40B4-BE49-F238E27FC236}">
                <a16:creationId xmlns:a16="http://schemas.microsoft.com/office/drawing/2014/main" id="{364DDB0E-C991-44F4-FA8A-639E295A378A}"/>
              </a:ext>
            </a:extLst>
          </p:cNvPr>
          <p:cNvSpPr>
            <a:spLocks/>
          </p:cNvSpPr>
          <p:nvPr/>
        </p:nvSpPr>
        <p:spPr bwMode="gray">
          <a:xfrm>
            <a:off x="1690688" y="2159000"/>
            <a:ext cx="3748087" cy="192088"/>
          </a:xfrm>
          <a:custGeom>
            <a:avLst/>
            <a:gdLst>
              <a:gd name="T0" fmla="*/ 2147483647 w 1692"/>
              <a:gd name="T1" fmla="*/ 2147483647 h 85"/>
              <a:gd name="T2" fmla="*/ 2147483647 w 1692"/>
              <a:gd name="T3" fmla="*/ 0 h 85"/>
              <a:gd name="T4" fmla="*/ 2147483647 w 1692"/>
              <a:gd name="T5" fmla="*/ 2147483647 h 85"/>
              <a:gd name="T6" fmla="*/ 0 w 1692"/>
              <a:gd name="T7" fmla="*/ 2147483647 h 85"/>
              <a:gd name="T8" fmla="*/ 0 60000 65536"/>
              <a:gd name="T9" fmla="*/ 0 60000 65536"/>
              <a:gd name="T10" fmla="*/ 0 60000 65536"/>
              <a:gd name="T11" fmla="*/ 0 60000 65536"/>
              <a:gd name="T12" fmla="*/ 0 w 1692"/>
              <a:gd name="T13" fmla="*/ 0 h 85"/>
              <a:gd name="T14" fmla="*/ 1692 w 1692"/>
              <a:gd name="T15" fmla="*/ 85 h 85"/>
            </a:gdLst>
            <a:ahLst/>
            <a:cxnLst>
              <a:cxn ang="T8">
                <a:pos x="T0" y="T1"/>
              </a:cxn>
              <a:cxn ang="T9">
                <a:pos x="T2" y="T3"/>
              </a:cxn>
              <a:cxn ang="T10">
                <a:pos x="T4" y="T5"/>
              </a:cxn>
              <a:cxn ang="T11">
                <a:pos x="T6" y="T7"/>
              </a:cxn>
            </a:cxnLst>
            <a:rect l="T12" t="T13" r="T14" b="T15"/>
            <a:pathLst>
              <a:path w="1692" h="85">
                <a:moveTo>
                  <a:pt x="1692" y="9"/>
                </a:moveTo>
                <a:lnTo>
                  <a:pt x="288" y="0"/>
                </a:lnTo>
                <a:lnTo>
                  <a:pt x="384" y="84"/>
                </a:lnTo>
                <a:lnTo>
                  <a:pt x="0" y="8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84027" name="Rectangle 74">
            <a:extLst>
              <a:ext uri="{FF2B5EF4-FFF2-40B4-BE49-F238E27FC236}">
                <a16:creationId xmlns:a16="http://schemas.microsoft.com/office/drawing/2014/main" id="{3820BE0A-F792-9661-E25A-15B8E253F7A0}"/>
              </a:ext>
            </a:extLst>
          </p:cNvPr>
          <p:cNvSpPr>
            <a:spLocks noChangeArrowheads="1"/>
          </p:cNvSpPr>
          <p:nvPr/>
        </p:nvSpPr>
        <p:spPr bwMode="gray">
          <a:xfrm>
            <a:off x="4578350" y="1973263"/>
            <a:ext cx="2025650" cy="10922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28" name="Rectangle 75">
            <a:extLst>
              <a:ext uri="{FF2B5EF4-FFF2-40B4-BE49-F238E27FC236}">
                <a16:creationId xmlns:a16="http://schemas.microsoft.com/office/drawing/2014/main" id="{A95E0796-5371-EE36-FF5D-ABF8A99FF272}"/>
              </a:ext>
            </a:extLst>
          </p:cNvPr>
          <p:cNvSpPr>
            <a:spLocks noChangeArrowheads="1"/>
          </p:cNvSpPr>
          <p:nvPr/>
        </p:nvSpPr>
        <p:spPr bwMode="gray">
          <a:xfrm>
            <a:off x="4754563" y="2154238"/>
            <a:ext cx="16779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Produksjonskontroll</a:t>
            </a:r>
          </a:p>
        </p:txBody>
      </p:sp>
      <p:sp>
        <p:nvSpPr>
          <p:cNvPr id="84029" name="Line 76">
            <a:extLst>
              <a:ext uri="{FF2B5EF4-FFF2-40B4-BE49-F238E27FC236}">
                <a16:creationId xmlns:a16="http://schemas.microsoft.com/office/drawing/2014/main" id="{256BB7C6-A86F-2E28-C490-D911C77E6CF5}"/>
              </a:ext>
            </a:extLst>
          </p:cNvPr>
          <p:cNvSpPr>
            <a:spLocks noChangeShapeType="1"/>
          </p:cNvSpPr>
          <p:nvPr/>
        </p:nvSpPr>
        <p:spPr bwMode="gray">
          <a:xfrm>
            <a:off x="4578350" y="2522538"/>
            <a:ext cx="2025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nb-NO"/>
          </a:p>
        </p:txBody>
      </p:sp>
      <p:sp>
        <p:nvSpPr>
          <p:cNvPr id="84030" name="Rectangle 77">
            <a:extLst>
              <a:ext uri="{FF2B5EF4-FFF2-40B4-BE49-F238E27FC236}">
                <a16:creationId xmlns:a16="http://schemas.microsoft.com/office/drawing/2014/main" id="{C6CD56F9-7E6C-31ED-E344-0ABBC8862ED6}"/>
              </a:ext>
            </a:extLst>
          </p:cNvPr>
          <p:cNvSpPr>
            <a:spLocks noChangeArrowheads="1"/>
          </p:cNvSpPr>
          <p:nvPr/>
        </p:nvSpPr>
        <p:spPr bwMode="gray">
          <a:xfrm>
            <a:off x="2754313" y="1973263"/>
            <a:ext cx="1546225"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31" name="Rectangle 78">
            <a:extLst>
              <a:ext uri="{FF2B5EF4-FFF2-40B4-BE49-F238E27FC236}">
                <a16:creationId xmlns:a16="http://schemas.microsoft.com/office/drawing/2014/main" id="{92B5B5B9-016D-3375-0CFD-191AE44B8342}"/>
              </a:ext>
            </a:extLst>
          </p:cNvPr>
          <p:cNvSpPr>
            <a:spLocks noChangeArrowheads="1"/>
          </p:cNvSpPr>
          <p:nvPr/>
        </p:nvSpPr>
        <p:spPr bwMode="gray">
          <a:xfrm>
            <a:off x="2690813" y="2022475"/>
            <a:ext cx="16779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100"/>
              <a:t>6-ukers </a:t>
            </a:r>
            <a:br>
              <a:rPr lang="en-GB" altLang="nb-NO" sz="1100"/>
            </a:br>
            <a:r>
              <a:rPr lang="en-GB" altLang="nb-NO" sz="1100"/>
              <a:t>varsel</a:t>
            </a:r>
          </a:p>
        </p:txBody>
      </p:sp>
      <p:sp>
        <p:nvSpPr>
          <p:cNvPr id="84032" name="Rectangle 79">
            <a:extLst>
              <a:ext uri="{FF2B5EF4-FFF2-40B4-BE49-F238E27FC236}">
                <a16:creationId xmlns:a16="http://schemas.microsoft.com/office/drawing/2014/main" id="{65C971B2-2F2D-EB00-BB33-C23757564684}"/>
              </a:ext>
            </a:extLst>
          </p:cNvPr>
          <p:cNvSpPr>
            <a:spLocks noChangeArrowheads="1"/>
          </p:cNvSpPr>
          <p:nvPr/>
        </p:nvSpPr>
        <p:spPr bwMode="gray">
          <a:xfrm>
            <a:off x="2327275" y="2643188"/>
            <a:ext cx="1063625" cy="473075"/>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33" name="Rectangle 80">
            <a:extLst>
              <a:ext uri="{FF2B5EF4-FFF2-40B4-BE49-F238E27FC236}">
                <a16:creationId xmlns:a16="http://schemas.microsoft.com/office/drawing/2014/main" id="{32F96A1E-5929-B8F2-7AB2-D5D8F623A912}"/>
              </a:ext>
            </a:extLst>
          </p:cNvPr>
          <p:cNvSpPr>
            <a:spLocks noChangeArrowheads="1"/>
          </p:cNvSpPr>
          <p:nvPr/>
        </p:nvSpPr>
        <p:spPr bwMode="gray">
          <a:xfrm>
            <a:off x="2427288" y="2786063"/>
            <a:ext cx="8651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 ordre</a:t>
            </a:r>
          </a:p>
        </p:txBody>
      </p:sp>
      <p:sp>
        <p:nvSpPr>
          <p:cNvPr id="84034" name="Freeform 81">
            <a:extLst>
              <a:ext uri="{FF2B5EF4-FFF2-40B4-BE49-F238E27FC236}">
                <a16:creationId xmlns:a16="http://schemas.microsoft.com/office/drawing/2014/main" id="{0407604D-EA26-CB8C-0025-BF6A665508B0}"/>
              </a:ext>
            </a:extLst>
          </p:cNvPr>
          <p:cNvSpPr>
            <a:spLocks/>
          </p:cNvSpPr>
          <p:nvPr/>
        </p:nvSpPr>
        <p:spPr bwMode="gray">
          <a:xfrm flipV="1">
            <a:off x="6589713" y="2511425"/>
            <a:ext cx="4619625" cy="296863"/>
          </a:xfrm>
          <a:custGeom>
            <a:avLst/>
            <a:gdLst>
              <a:gd name="T0" fmla="*/ 2147483647 w 912"/>
              <a:gd name="T1" fmla="*/ 2147483647 h 70"/>
              <a:gd name="T2" fmla="*/ 2147483647 w 912"/>
              <a:gd name="T3" fmla="*/ 2147483647 h 70"/>
              <a:gd name="T4" fmla="*/ 2147483647 w 912"/>
              <a:gd name="T5" fmla="*/ 0 h 70"/>
              <a:gd name="T6" fmla="*/ 0 w 912"/>
              <a:gd name="T7" fmla="*/ 0 h 70"/>
              <a:gd name="T8" fmla="*/ 0 60000 65536"/>
              <a:gd name="T9" fmla="*/ 0 60000 65536"/>
              <a:gd name="T10" fmla="*/ 0 60000 65536"/>
              <a:gd name="T11" fmla="*/ 0 60000 65536"/>
              <a:gd name="T12" fmla="*/ 0 w 912"/>
              <a:gd name="T13" fmla="*/ 0 h 70"/>
              <a:gd name="T14" fmla="*/ 912 w 912"/>
              <a:gd name="T15" fmla="*/ 70 h 70"/>
            </a:gdLst>
            <a:ahLst/>
            <a:cxnLst>
              <a:cxn ang="T8">
                <a:pos x="T0" y="T1"/>
              </a:cxn>
              <a:cxn ang="T9">
                <a:pos x="T2" y="T3"/>
              </a:cxn>
              <a:cxn ang="T10">
                <a:pos x="T4" y="T5"/>
              </a:cxn>
              <a:cxn ang="T11">
                <a:pos x="T6" y="T7"/>
              </a:cxn>
            </a:cxnLst>
            <a:rect l="T12" t="T13" r="T14" b="T15"/>
            <a:pathLst>
              <a:path w="912" h="70">
                <a:moveTo>
                  <a:pt x="912" y="60"/>
                </a:moveTo>
                <a:lnTo>
                  <a:pt x="563" y="70"/>
                </a:lnTo>
                <a:lnTo>
                  <a:pt x="636" y="0"/>
                </a:lnTo>
                <a:lnTo>
                  <a:pt x="0" y="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84035" name="Freeform 82">
            <a:extLst>
              <a:ext uri="{FF2B5EF4-FFF2-40B4-BE49-F238E27FC236}">
                <a16:creationId xmlns:a16="http://schemas.microsoft.com/office/drawing/2014/main" id="{F1B821E8-C9B8-BCAB-D651-2381841F789C}"/>
              </a:ext>
            </a:extLst>
          </p:cNvPr>
          <p:cNvSpPr>
            <a:spLocks/>
          </p:cNvSpPr>
          <p:nvPr/>
        </p:nvSpPr>
        <p:spPr bwMode="gray">
          <a:xfrm>
            <a:off x="6589713" y="2212975"/>
            <a:ext cx="4622800" cy="138113"/>
          </a:xfrm>
          <a:custGeom>
            <a:avLst/>
            <a:gdLst>
              <a:gd name="T0" fmla="*/ 2147483647 w 1692"/>
              <a:gd name="T1" fmla="*/ 2147483647 h 85"/>
              <a:gd name="T2" fmla="*/ 2147483647 w 1692"/>
              <a:gd name="T3" fmla="*/ 0 h 85"/>
              <a:gd name="T4" fmla="*/ 2147483647 w 1692"/>
              <a:gd name="T5" fmla="*/ 2147483647 h 85"/>
              <a:gd name="T6" fmla="*/ 0 w 1692"/>
              <a:gd name="T7" fmla="*/ 2147483647 h 85"/>
              <a:gd name="T8" fmla="*/ 0 60000 65536"/>
              <a:gd name="T9" fmla="*/ 0 60000 65536"/>
              <a:gd name="T10" fmla="*/ 0 60000 65536"/>
              <a:gd name="T11" fmla="*/ 0 60000 65536"/>
              <a:gd name="T12" fmla="*/ 0 w 1692"/>
              <a:gd name="T13" fmla="*/ 0 h 85"/>
              <a:gd name="T14" fmla="*/ 1692 w 1692"/>
              <a:gd name="T15" fmla="*/ 85 h 85"/>
            </a:gdLst>
            <a:ahLst/>
            <a:cxnLst>
              <a:cxn ang="T8">
                <a:pos x="T0" y="T1"/>
              </a:cxn>
              <a:cxn ang="T9">
                <a:pos x="T2" y="T3"/>
              </a:cxn>
              <a:cxn ang="T10">
                <a:pos x="T4" y="T5"/>
              </a:cxn>
              <a:cxn ang="T11">
                <a:pos x="T6" y="T7"/>
              </a:cxn>
            </a:cxnLst>
            <a:rect l="T12" t="T13" r="T14" b="T15"/>
            <a:pathLst>
              <a:path w="1692" h="85">
                <a:moveTo>
                  <a:pt x="1692" y="9"/>
                </a:moveTo>
                <a:lnTo>
                  <a:pt x="288" y="0"/>
                </a:lnTo>
                <a:lnTo>
                  <a:pt x="384" y="84"/>
                </a:lnTo>
                <a:lnTo>
                  <a:pt x="0" y="85"/>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84036" name="Rectangle 83">
            <a:extLst>
              <a:ext uri="{FF2B5EF4-FFF2-40B4-BE49-F238E27FC236}">
                <a16:creationId xmlns:a16="http://schemas.microsoft.com/office/drawing/2014/main" id="{88392F96-1D25-9AA8-F1F7-3D83B1237E25}"/>
              </a:ext>
            </a:extLst>
          </p:cNvPr>
          <p:cNvSpPr>
            <a:spLocks noChangeArrowheads="1"/>
          </p:cNvSpPr>
          <p:nvPr/>
        </p:nvSpPr>
        <p:spPr bwMode="gray">
          <a:xfrm>
            <a:off x="7848600" y="1951038"/>
            <a:ext cx="1547813" cy="471487"/>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37" name="Rectangle 84">
            <a:extLst>
              <a:ext uri="{FF2B5EF4-FFF2-40B4-BE49-F238E27FC236}">
                <a16:creationId xmlns:a16="http://schemas.microsoft.com/office/drawing/2014/main" id="{9DCA8E7C-57D7-100E-362A-596ABBAFFFAF}"/>
              </a:ext>
            </a:extLst>
          </p:cNvPr>
          <p:cNvSpPr>
            <a:spLocks noChangeArrowheads="1"/>
          </p:cNvSpPr>
          <p:nvPr/>
        </p:nvSpPr>
        <p:spPr bwMode="gray">
          <a:xfrm>
            <a:off x="7785100" y="1998663"/>
            <a:ext cx="1679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100"/>
              <a:t>90-/60-/30-dagers </a:t>
            </a:r>
          </a:p>
          <a:p>
            <a:pPr eaLnBrk="1" hangingPunct="1">
              <a:spcBef>
                <a:spcPct val="20000"/>
              </a:spcBef>
              <a:buClr>
                <a:schemeClr val="accent2"/>
              </a:buClr>
            </a:pPr>
            <a:r>
              <a:rPr lang="en-GB" altLang="nb-NO" sz="1100"/>
              <a:t>varsel</a:t>
            </a:r>
          </a:p>
        </p:txBody>
      </p:sp>
      <p:sp>
        <p:nvSpPr>
          <p:cNvPr id="84038" name="Rectangle 85">
            <a:extLst>
              <a:ext uri="{FF2B5EF4-FFF2-40B4-BE49-F238E27FC236}">
                <a16:creationId xmlns:a16="http://schemas.microsoft.com/office/drawing/2014/main" id="{A673138E-8353-276E-50B5-08D096442DAA}"/>
              </a:ext>
            </a:extLst>
          </p:cNvPr>
          <p:cNvSpPr>
            <a:spLocks noChangeArrowheads="1"/>
          </p:cNvSpPr>
          <p:nvPr/>
        </p:nvSpPr>
        <p:spPr bwMode="gray">
          <a:xfrm>
            <a:off x="7545388" y="2668588"/>
            <a:ext cx="1163637"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39" name="Rectangle 86">
            <a:extLst>
              <a:ext uri="{FF2B5EF4-FFF2-40B4-BE49-F238E27FC236}">
                <a16:creationId xmlns:a16="http://schemas.microsoft.com/office/drawing/2014/main" id="{8087430A-F586-A841-A71D-89736004F2F4}"/>
              </a:ext>
            </a:extLst>
          </p:cNvPr>
          <p:cNvSpPr>
            <a:spLocks noChangeArrowheads="1"/>
          </p:cNvSpPr>
          <p:nvPr/>
        </p:nvSpPr>
        <p:spPr bwMode="gray">
          <a:xfrm>
            <a:off x="7635875" y="2808288"/>
            <a:ext cx="946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Daglige ordre</a:t>
            </a:r>
          </a:p>
        </p:txBody>
      </p:sp>
      <p:grpSp>
        <p:nvGrpSpPr>
          <p:cNvPr id="84040" name="Group 87">
            <a:extLst>
              <a:ext uri="{FF2B5EF4-FFF2-40B4-BE49-F238E27FC236}">
                <a16:creationId xmlns:a16="http://schemas.microsoft.com/office/drawing/2014/main" id="{86B31515-2159-002C-5F28-133DBE511AFF}"/>
              </a:ext>
            </a:extLst>
          </p:cNvPr>
          <p:cNvGrpSpPr>
            <a:grpSpLocks/>
          </p:cNvGrpSpPr>
          <p:nvPr/>
        </p:nvGrpSpPr>
        <p:grpSpPr bwMode="auto">
          <a:xfrm>
            <a:off x="4984750" y="6445250"/>
            <a:ext cx="1250950" cy="598488"/>
            <a:chOff x="2123" y="2759"/>
            <a:chExt cx="549" cy="235"/>
          </a:xfrm>
        </p:grpSpPr>
        <p:sp>
          <p:nvSpPr>
            <p:cNvPr id="84169" name="AutoShape 88">
              <a:extLst>
                <a:ext uri="{FF2B5EF4-FFF2-40B4-BE49-F238E27FC236}">
                  <a16:creationId xmlns:a16="http://schemas.microsoft.com/office/drawing/2014/main" id="{A60F323B-4EB0-11BD-9169-21DE50F6330F}"/>
                </a:ext>
              </a:extLst>
            </p:cNvPr>
            <p:cNvSpPr>
              <a:spLocks noChangeArrowheads="1"/>
            </p:cNvSpPr>
            <p:nvPr/>
          </p:nvSpPr>
          <p:spPr bwMode="gray">
            <a:xfrm>
              <a:off x="2123" y="2759"/>
              <a:ext cx="549" cy="235"/>
            </a:xfrm>
            <a:prstGeom prst="star16">
              <a:avLst>
                <a:gd name="adj" fmla="val 42310"/>
              </a:avLst>
            </a:prstGeom>
            <a:solidFill>
              <a:schemeClr val="folHlink"/>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170" name="Rectangle 89">
              <a:extLst>
                <a:ext uri="{FF2B5EF4-FFF2-40B4-BE49-F238E27FC236}">
                  <a16:creationId xmlns:a16="http://schemas.microsoft.com/office/drawing/2014/main" id="{B31DB77F-0FBB-3AEA-B2F9-20FA0157DD2D}"/>
                </a:ext>
              </a:extLst>
            </p:cNvPr>
            <p:cNvSpPr>
              <a:spLocks noChangeArrowheads="1"/>
            </p:cNvSpPr>
            <p:nvPr/>
          </p:nvSpPr>
          <p:spPr bwMode="gray">
            <a:xfrm>
              <a:off x="2212" y="2794"/>
              <a:ext cx="396" cy="17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Weld</a:t>
              </a:r>
            </a:p>
            <a:p>
              <a:pPr eaLnBrk="1" hangingPunct="1">
                <a:spcBef>
                  <a:spcPct val="20000"/>
                </a:spcBef>
                <a:buClr>
                  <a:schemeClr val="accent2"/>
                </a:buClr>
              </a:pPr>
              <a:r>
                <a:rPr lang="en-GB" altLang="nb-NO" sz="1300"/>
                <a:t>omstilling</a:t>
              </a:r>
            </a:p>
          </p:txBody>
        </p:sp>
      </p:grpSp>
      <p:sp>
        <p:nvSpPr>
          <p:cNvPr id="84041" name="AutoShape 91">
            <a:extLst>
              <a:ext uri="{FF2B5EF4-FFF2-40B4-BE49-F238E27FC236}">
                <a16:creationId xmlns:a16="http://schemas.microsoft.com/office/drawing/2014/main" id="{B634AE70-D992-252C-C69F-34D2E5856B59}"/>
              </a:ext>
            </a:extLst>
          </p:cNvPr>
          <p:cNvSpPr>
            <a:spLocks noChangeArrowheads="1"/>
          </p:cNvSpPr>
          <p:nvPr/>
        </p:nvSpPr>
        <p:spPr bwMode="gray">
          <a:xfrm>
            <a:off x="4984750" y="7110413"/>
            <a:ext cx="1292225" cy="584200"/>
          </a:xfrm>
          <a:prstGeom prst="star16">
            <a:avLst>
              <a:gd name="adj" fmla="val 42310"/>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42" name="Rectangle 92">
            <a:extLst>
              <a:ext uri="{FF2B5EF4-FFF2-40B4-BE49-F238E27FC236}">
                <a16:creationId xmlns:a16="http://schemas.microsoft.com/office/drawing/2014/main" id="{E89DB636-7AE3-8EEF-1BF3-F3291FFE50D4}"/>
              </a:ext>
            </a:extLst>
          </p:cNvPr>
          <p:cNvSpPr>
            <a:spLocks noChangeArrowheads="1"/>
          </p:cNvSpPr>
          <p:nvPr/>
        </p:nvSpPr>
        <p:spPr bwMode="gray">
          <a:xfrm>
            <a:off x="5238750" y="7215188"/>
            <a:ext cx="8397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Welder</a:t>
            </a:r>
          </a:p>
          <a:p>
            <a:pPr eaLnBrk="1" hangingPunct="1">
              <a:spcBef>
                <a:spcPct val="20000"/>
              </a:spcBef>
              <a:buClr>
                <a:schemeClr val="accent2"/>
              </a:buClr>
            </a:pPr>
            <a:r>
              <a:rPr lang="en-GB" altLang="nb-NO" sz="1300"/>
              <a:t>oppetid</a:t>
            </a:r>
          </a:p>
        </p:txBody>
      </p:sp>
      <p:sp>
        <p:nvSpPr>
          <p:cNvPr id="84043" name="AutoShape 94">
            <a:extLst>
              <a:ext uri="{FF2B5EF4-FFF2-40B4-BE49-F238E27FC236}">
                <a16:creationId xmlns:a16="http://schemas.microsoft.com/office/drawing/2014/main" id="{3EC3F9B3-4946-8EE3-5DC8-BAA38B2CA6AC}"/>
              </a:ext>
            </a:extLst>
          </p:cNvPr>
          <p:cNvSpPr>
            <a:spLocks noChangeArrowheads="1"/>
          </p:cNvSpPr>
          <p:nvPr/>
        </p:nvSpPr>
        <p:spPr bwMode="gray">
          <a:xfrm>
            <a:off x="7458075" y="6305550"/>
            <a:ext cx="1320800" cy="630238"/>
          </a:xfrm>
          <a:prstGeom prst="star16">
            <a:avLst>
              <a:gd name="adj" fmla="val 42310"/>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44" name="Rectangle 95">
            <a:extLst>
              <a:ext uri="{FF2B5EF4-FFF2-40B4-BE49-F238E27FC236}">
                <a16:creationId xmlns:a16="http://schemas.microsoft.com/office/drawing/2014/main" id="{EB52CA77-6183-21D2-1AC4-15073412ECC9}"/>
              </a:ext>
            </a:extLst>
          </p:cNvPr>
          <p:cNvSpPr>
            <a:spLocks noChangeArrowheads="1"/>
          </p:cNvSpPr>
          <p:nvPr/>
        </p:nvSpPr>
        <p:spPr bwMode="gray">
          <a:xfrm>
            <a:off x="7696200" y="6410325"/>
            <a:ext cx="8397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300"/>
              <a:t>Eliminer</a:t>
            </a:r>
          </a:p>
          <a:p>
            <a:pPr eaLnBrk="1" hangingPunct="1">
              <a:spcBef>
                <a:spcPct val="20000"/>
              </a:spcBef>
              <a:buClr>
                <a:schemeClr val="accent2"/>
              </a:buClr>
            </a:pPr>
            <a:r>
              <a:rPr lang="nb-NO" altLang="nb-NO" sz="1300"/>
              <a:t>sløseri</a:t>
            </a:r>
          </a:p>
        </p:txBody>
      </p:sp>
      <p:sp>
        <p:nvSpPr>
          <p:cNvPr id="118861" name="Rectangle 96">
            <a:extLst>
              <a:ext uri="{FF2B5EF4-FFF2-40B4-BE49-F238E27FC236}">
                <a16:creationId xmlns:a16="http://schemas.microsoft.com/office/drawing/2014/main" id="{26C56A6A-5097-5302-3079-B1D2B3D39456}"/>
              </a:ext>
            </a:extLst>
          </p:cNvPr>
          <p:cNvSpPr>
            <a:spLocks noGrp="1" noChangeArrowheads="1"/>
          </p:cNvSpPr>
          <p:nvPr>
            <p:ph type="title"/>
            <p:custDataLst>
              <p:tags r:id="rId1"/>
            </p:custDataLst>
          </p:nvPr>
        </p:nvSpPr>
        <p:spPr bwMode="gray">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en-GB" altLang="nb-NO" sz="4300">
                <a:latin typeface="Garamond" panose="02020404030301010803" pitchFamily="18" charset="0"/>
                <a:ea typeface="ＭＳ Ｐゴシック" panose="020B0600070205080204" pitchFamily="34" charset="-128"/>
              </a:rPr>
              <a:t>Fullstendig bilde på fremtidig tilstandskart</a:t>
            </a:r>
          </a:p>
        </p:txBody>
      </p:sp>
      <p:grpSp>
        <p:nvGrpSpPr>
          <p:cNvPr id="84046" name="Group 97">
            <a:extLst>
              <a:ext uri="{FF2B5EF4-FFF2-40B4-BE49-F238E27FC236}">
                <a16:creationId xmlns:a16="http://schemas.microsoft.com/office/drawing/2014/main" id="{2445EB91-BDDD-7CC7-0BB9-9B3AED9328D4}"/>
              </a:ext>
            </a:extLst>
          </p:cNvPr>
          <p:cNvGrpSpPr>
            <a:grpSpLocks noChangeAspect="1"/>
          </p:cNvGrpSpPr>
          <p:nvPr/>
        </p:nvGrpSpPr>
        <p:grpSpPr bwMode="auto">
          <a:xfrm>
            <a:off x="2652713" y="5480050"/>
            <a:ext cx="896937" cy="688975"/>
            <a:chOff x="2600" y="939"/>
            <a:chExt cx="486" cy="374"/>
          </a:xfrm>
        </p:grpSpPr>
        <p:sp>
          <p:nvSpPr>
            <p:cNvPr id="84166" name="Rectangle 98">
              <a:extLst>
                <a:ext uri="{FF2B5EF4-FFF2-40B4-BE49-F238E27FC236}">
                  <a16:creationId xmlns:a16="http://schemas.microsoft.com/office/drawing/2014/main" id="{D0E72886-625B-97C7-8C2D-55ED60D47B45}"/>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67" name="Rectangle 99">
              <a:extLst>
                <a:ext uri="{FF2B5EF4-FFF2-40B4-BE49-F238E27FC236}">
                  <a16:creationId xmlns:a16="http://schemas.microsoft.com/office/drawing/2014/main" id="{5A6FBB8B-122D-F23D-A604-B8E89FE56710}"/>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68" name="Rectangle 100">
              <a:extLst>
                <a:ext uri="{FF2B5EF4-FFF2-40B4-BE49-F238E27FC236}">
                  <a16:creationId xmlns:a16="http://schemas.microsoft.com/office/drawing/2014/main" id="{0A72A477-86FB-FFBB-B4C6-75EC488CFDDD}"/>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Stamping</a:t>
              </a:r>
            </a:p>
          </p:txBody>
        </p:sp>
      </p:grpSp>
      <p:grpSp>
        <p:nvGrpSpPr>
          <p:cNvPr id="84047" name="Group 101">
            <a:extLst>
              <a:ext uri="{FF2B5EF4-FFF2-40B4-BE49-F238E27FC236}">
                <a16:creationId xmlns:a16="http://schemas.microsoft.com/office/drawing/2014/main" id="{E99CF27A-AE5F-E054-69FB-86597A4815A6}"/>
              </a:ext>
            </a:extLst>
          </p:cNvPr>
          <p:cNvGrpSpPr>
            <a:grpSpLocks/>
          </p:cNvGrpSpPr>
          <p:nvPr/>
        </p:nvGrpSpPr>
        <p:grpSpPr bwMode="auto">
          <a:xfrm>
            <a:off x="11220450" y="2011363"/>
            <a:ext cx="869950" cy="725487"/>
            <a:chOff x="3251" y="859"/>
            <a:chExt cx="385" cy="321"/>
          </a:xfrm>
        </p:grpSpPr>
        <p:sp>
          <p:nvSpPr>
            <p:cNvPr id="84164" name="Freeform 102">
              <a:extLst>
                <a:ext uri="{FF2B5EF4-FFF2-40B4-BE49-F238E27FC236}">
                  <a16:creationId xmlns:a16="http://schemas.microsoft.com/office/drawing/2014/main" id="{F050DF57-A9DF-5492-D765-B02039843D0C}"/>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65" name="Rectangle 103">
              <a:extLst>
                <a:ext uri="{FF2B5EF4-FFF2-40B4-BE49-F238E27FC236}">
                  <a16:creationId xmlns:a16="http://schemas.microsoft.com/office/drawing/2014/main" id="{E41CF05E-18C8-51FE-9FF8-D99967821C11}"/>
                </a:ext>
              </a:extLst>
            </p:cNvPr>
            <p:cNvSpPr>
              <a:spLocks noChangeAspect="1" noChangeArrowheads="1"/>
            </p:cNvSpPr>
            <p:nvPr/>
          </p:nvSpPr>
          <p:spPr bwMode="auto">
            <a:xfrm>
              <a:off x="3325" y="981"/>
              <a:ext cx="15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t>Kunde</a:t>
              </a:r>
            </a:p>
          </p:txBody>
        </p:sp>
      </p:grpSp>
      <p:grpSp>
        <p:nvGrpSpPr>
          <p:cNvPr id="84048" name="Group 104">
            <a:extLst>
              <a:ext uri="{FF2B5EF4-FFF2-40B4-BE49-F238E27FC236}">
                <a16:creationId xmlns:a16="http://schemas.microsoft.com/office/drawing/2014/main" id="{DDEEE615-28D0-CE95-4DC4-89E5DCCCC16D}"/>
              </a:ext>
            </a:extLst>
          </p:cNvPr>
          <p:cNvGrpSpPr>
            <a:grpSpLocks noChangeAspect="1"/>
          </p:cNvGrpSpPr>
          <p:nvPr/>
        </p:nvGrpSpPr>
        <p:grpSpPr bwMode="auto">
          <a:xfrm>
            <a:off x="8880475" y="5359400"/>
            <a:ext cx="307975" cy="687388"/>
            <a:chOff x="4429" y="1747"/>
            <a:chExt cx="156" cy="349"/>
          </a:xfrm>
        </p:grpSpPr>
        <p:sp>
          <p:nvSpPr>
            <p:cNvPr id="84158" name="Line 105">
              <a:extLst>
                <a:ext uri="{FF2B5EF4-FFF2-40B4-BE49-F238E27FC236}">
                  <a16:creationId xmlns:a16="http://schemas.microsoft.com/office/drawing/2014/main" id="{6D76DD67-1A5D-796F-CF9C-DE63409BF841}"/>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59" name="Line 106">
              <a:extLst>
                <a:ext uri="{FF2B5EF4-FFF2-40B4-BE49-F238E27FC236}">
                  <a16:creationId xmlns:a16="http://schemas.microsoft.com/office/drawing/2014/main" id="{AFF4DEB8-1630-94F1-091B-B4CA313C7775}"/>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60" name="Line 107">
              <a:extLst>
                <a:ext uri="{FF2B5EF4-FFF2-40B4-BE49-F238E27FC236}">
                  <a16:creationId xmlns:a16="http://schemas.microsoft.com/office/drawing/2014/main" id="{E3BE9AFE-1C28-1112-B161-9F1E0EE6B066}"/>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61" name="Line 108">
              <a:extLst>
                <a:ext uri="{FF2B5EF4-FFF2-40B4-BE49-F238E27FC236}">
                  <a16:creationId xmlns:a16="http://schemas.microsoft.com/office/drawing/2014/main" id="{245355D9-66F2-D069-7798-4992087BA5B6}"/>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62" name="Line 109">
              <a:extLst>
                <a:ext uri="{FF2B5EF4-FFF2-40B4-BE49-F238E27FC236}">
                  <a16:creationId xmlns:a16="http://schemas.microsoft.com/office/drawing/2014/main" id="{DF195C29-D066-F53C-394C-16E4D3FD0128}"/>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63" name="Line 110">
              <a:extLst>
                <a:ext uri="{FF2B5EF4-FFF2-40B4-BE49-F238E27FC236}">
                  <a16:creationId xmlns:a16="http://schemas.microsoft.com/office/drawing/2014/main" id="{A09523B7-7FBA-96CC-1024-A7C3A8FE6909}"/>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84049" name="Group 111">
            <a:extLst>
              <a:ext uri="{FF2B5EF4-FFF2-40B4-BE49-F238E27FC236}">
                <a16:creationId xmlns:a16="http://schemas.microsoft.com/office/drawing/2014/main" id="{15EC9EAC-3853-4865-FA5C-CFA58B85F520}"/>
              </a:ext>
            </a:extLst>
          </p:cNvPr>
          <p:cNvGrpSpPr>
            <a:grpSpLocks/>
          </p:cNvGrpSpPr>
          <p:nvPr/>
        </p:nvGrpSpPr>
        <p:grpSpPr bwMode="auto">
          <a:xfrm>
            <a:off x="11107738" y="2859088"/>
            <a:ext cx="1111250" cy="904875"/>
            <a:chOff x="5054" y="1359"/>
            <a:chExt cx="492" cy="401"/>
          </a:xfrm>
        </p:grpSpPr>
        <p:sp>
          <p:nvSpPr>
            <p:cNvPr id="84151" name="Rectangle 112">
              <a:extLst>
                <a:ext uri="{FF2B5EF4-FFF2-40B4-BE49-F238E27FC236}">
                  <a16:creationId xmlns:a16="http://schemas.microsoft.com/office/drawing/2014/main" id="{21E6EA51-1985-B535-CBDA-E4EAABC3F256}"/>
                </a:ext>
              </a:extLst>
            </p:cNvPr>
            <p:cNvSpPr>
              <a:spLocks noChangeArrowheads="1"/>
            </p:cNvSpPr>
            <p:nvPr/>
          </p:nvSpPr>
          <p:spPr bwMode="auto">
            <a:xfrm>
              <a:off x="5054" y="142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Box = 20 del</a:t>
              </a:r>
            </a:p>
          </p:txBody>
        </p:sp>
        <p:sp>
          <p:nvSpPr>
            <p:cNvPr id="84152" name="Rectangle 113">
              <a:extLst>
                <a:ext uri="{FF2B5EF4-FFF2-40B4-BE49-F238E27FC236}">
                  <a16:creationId xmlns:a16="http://schemas.microsoft.com/office/drawing/2014/main" id="{C4ACD0D6-BE78-67A6-8181-B4033206F2E6}"/>
                </a:ext>
              </a:extLst>
            </p:cNvPr>
            <p:cNvSpPr>
              <a:spLocks noChangeArrowheads="1"/>
            </p:cNvSpPr>
            <p:nvPr/>
          </p:nvSpPr>
          <p:spPr bwMode="auto">
            <a:xfrm>
              <a:off x="5054" y="149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2 skift</a:t>
              </a:r>
            </a:p>
          </p:txBody>
        </p:sp>
        <p:sp>
          <p:nvSpPr>
            <p:cNvPr id="84153" name="Rectangle 114">
              <a:extLst>
                <a:ext uri="{FF2B5EF4-FFF2-40B4-BE49-F238E27FC236}">
                  <a16:creationId xmlns:a16="http://schemas.microsoft.com/office/drawing/2014/main" id="{A4E3B2A5-42D9-A291-A909-1E7842252A5F}"/>
                </a:ext>
              </a:extLst>
            </p:cNvPr>
            <p:cNvSpPr>
              <a:spLocks noChangeArrowheads="1"/>
            </p:cNvSpPr>
            <p:nvPr/>
          </p:nvSpPr>
          <p:spPr bwMode="auto">
            <a:xfrm>
              <a:off x="5054" y="156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54" name="Rectangle 115">
              <a:extLst>
                <a:ext uri="{FF2B5EF4-FFF2-40B4-BE49-F238E27FC236}">
                  <a16:creationId xmlns:a16="http://schemas.microsoft.com/office/drawing/2014/main" id="{3B470AD8-C25D-3080-3B54-F78DB03E97C6}"/>
                </a:ext>
              </a:extLst>
            </p:cNvPr>
            <p:cNvSpPr>
              <a:spLocks noChangeArrowheads="1"/>
            </p:cNvSpPr>
            <p:nvPr/>
          </p:nvSpPr>
          <p:spPr bwMode="auto">
            <a:xfrm>
              <a:off x="5054" y="1638"/>
              <a:ext cx="492"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55" name="Line 116">
              <a:extLst>
                <a:ext uri="{FF2B5EF4-FFF2-40B4-BE49-F238E27FC236}">
                  <a16:creationId xmlns:a16="http://schemas.microsoft.com/office/drawing/2014/main" id="{5F785D4C-54E0-CA86-D9D7-45A6776D0159}"/>
                </a:ext>
              </a:extLst>
            </p:cNvPr>
            <p:cNvSpPr>
              <a:spLocks noChangeShapeType="1"/>
            </p:cNvSpPr>
            <p:nvPr/>
          </p:nvSpPr>
          <p:spPr bwMode="auto">
            <a:xfrm>
              <a:off x="5054"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56" name="Line 117">
              <a:extLst>
                <a:ext uri="{FF2B5EF4-FFF2-40B4-BE49-F238E27FC236}">
                  <a16:creationId xmlns:a16="http://schemas.microsoft.com/office/drawing/2014/main" id="{F75AA659-6B9A-D3DA-6F03-9746B9D06E5E}"/>
                </a:ext>
              </a:extLst>
            </p:cNvPr>
            <p:cNvSpPr>
              <a:spLocks noChangeShapeType="1"/>
            </p:cNvSpPr>
            <p:nvPr/>
          </p:nvSpPr>
          <p:spPr bwMode="auto">
            <a:xfrm>
              <a:off x="5545" y="1708"/>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57" name="Rectangle 118">
              <a:extLst>
                <a:ext uri="{FF2B5EF4-FFF2-40B4-BE49-F238E27FC236}">
                  <a16:creationId xmlns:a16="http://schemas.microsoft.com/office/drawing/2014/main" id="{C1AEC357-4DEA-E1CA-4E67-67B2FEA2E823}"/>
                </a:ext>
              </a:extLst>
            </p:cNvPr>
            <p:cNvSpPr>
              <a:spLocks noChangeArrowheads="1"/>
            </p:cNvSpPr>
            <p:nvPr/>
          </p:nvSpPr>
          <p:spPr bwMode="auto">
            <a:xfrm>
              <a:off x="5054" y="1359"/>
              <a:ext cx="492"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18,400 pcs/mnd</a:t>
              </a:r>
            </a:p>
          </p:txBody>
        </p:sp>
      </p:grpSp>
      <p:grpSp>
        <p:nvGrpSpPr>
          <p:cNvPr id="84050" name="Group 119">
            <a:extLst>
              <a:ext uri="{FF2B5EF4-FFF2-40B4-BE49-F238E27FC236}">
                <a16:creationId xmlns:a16="http://schemas.microsoft.com/office/drawing/2014/main" id="{6A64ADE0-3926-A5EC-94BC-F95E75543BF9}"/>
              </a:ext>
            </a:extLst>
          </p:cNvPr>
          <p:cNvGrpSpPr>
            <a:grpSpLocks/>
          </p:cNvGrpSpPr>
          <p:nvPr/>
        </p:nvGrpSpPr>
        <p:grpSpPr bwMode="auto">
          <a:xfrm>
            <a:off x="623888" y="2074863"/>
            <a:ext cx="868362" cy="725487"/>
            <a:chOff x="3251" y="859"/>
            <a:chExt cx="385" cy="321"/>
          </a:xfrm>
        </p:grpSpPr>
        <p:sp>
          <p:nvSpPr>
            <p:cNvPr id="84149" name="Freeform 120">
              <a:extLst>
                <a:ext uri="{FF2B5EF4-FFF2-40B4-BE49-F238E27FC236}">
                  <a16:creationId xmlns:a16="http://schemas.microsoft.com/office/drawing/2014/main" id="{233EA3FD-89BE-1F9F-7986-4A3A19419A5F}"/>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50" name="Rectangle 121">
              <a:extLst>
                <a:ext uri="{FF2B5EF4-FFF2-40B4-BE49-F238E27FC236}">
                  <a16:creationId xmlns:a16="http://schemas.microsoft.com/office/drawing/2014/main" id="{7D542152-4C51-1B52-1A38-A14BFCB98DB0}"/>
                </a:ext>
              </a:extLst>
            </p:cNvPr>
            <p:cNvSpPr>
              <a:spLocks noChangeAspect="1" noChangeArrowheads="1"/>
            </p:cNvSpPr>
            <p:nvPr/>
          </p:nvSpPr>
          <p:spPr bwMode="auto">
            <a:xfrm>
              <a:off x="3287" y="948"/>
              <a:ext cx="28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100"/>
                <a:t>Leverandør</a:t>
              </a:r>
            </a:p>
          </p:txBody>
        </p:sp>
      </p:grpSp>
      <p:sp>
        <p:nvSpPr>
          <p:cNvPr id="84051" name="Freeform 122">
            <a:extLst>
              <a:ext uri="{FF2B5EF4-FFF2-40B4-BE49-F238E27FC236}">
                <a16:creationId xmlns:a16="http://schemas.microsoft.com/office/drawing/2014/main" id="{669DF891-8908-B3FF-F981-DA0EF2F8EE9C}"/>
              </a:ext>
            </a:extLst>
          </p:cNvPr>
          <p:cNvSpPr>
            <a:spLocks/>
          </p:cNvSpPr>
          <p:nvPr/>
        </p:nvSpPr>
        <p:spPr bwMode="auto">
          <a:xfrm rot="-3867400">
            <a:off x="10387012" y="4589463"/>
            <a:ext cx="2047875" cy="15240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84052" name="Group 123">
            <a:extLst>
              <a:ext uri="{FF2B5EF4-FFF2-40B4-BE49-F238E27FC236}">
                <a16:creationId xmlns:a16="http://schemas.microsoft.com/office/drawing/2014/main" id="{7394117F-6048-35DF-A928-767D873A49D7}"/>
              </a:ext>
            </a:extLst>
          </p:cNvPr>
          <p:cNvGrpSpPr>
            <a:grpSpLocks/>
          </p:cNvGrpSpPr>
          <p:nvPr/>
        </p:nvGrpSpPr>
        <p:grpSpPr bwMode="auto">
          <a:xfrm>
            <a:off x="11161713" y="4379913"/>
            <a:ext cx="1023937" cy="614362"/>
            <a:chOff x="5004" y="937"/>
            <a:chExt cx="453" cy="272"/>
          </a:xfrm>
        </p:grpSpPr>
        <p:sp>
          <p:nvSpPr>
            <p:cNvPr id="84141" name="Freeform 124">
              <a:extLst>
                <a:ext uri="{FF2B5EF4-FFF2-40B4-BE49-F238E27FC236}">
                  <a16:creationId xmlns:a16="http://schemas.microsoft.com/office/drawing/2014/main" id="{4805C3E6-F6E9-FB1E-3506-A82CC07A954F}"/>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84142" name="Freeform 125">
              <a:extLst>
                <a:ext uri="{FF2B5EF4-FFF2-40B4-BE49-F238E27FC236}">
                  <a16:creationId xmlns:a16="http://schemas.microsoft.com/office/drawing/2014/main" id="{63D3A8F4-E1CB-5B9C-4D94-5888B061A995}"/>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43" name="Rectangle 126">
              <a:extLst>
                <a:ext uri="{FF2B5EF4-FFF2-40B4-BE49-F238E27FC236}">
                  <a16:creationId xmlns:a16="http://schemas.microsoft.com/office/drawing/2014/main" id="{6A2D6281-E029-A627-FBE7-7F9BFCE46527}"/>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44" name="Rectangle 127">
              <a:extLst>
                <a:ext uri="{FF2B5EF4-FFF2-40B4-BE49-F238E27FC236}">
                  <a16:creationId xmlns:a16="http://schemas.microsoft.com/office/drawing/2014/main" id="{40F45255-55DB-3F20-4E47-AA27E3830CFC}"/>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45" name="Freeform 128">
              <a:extLst>
                <a:ext uri="{FF2B5EF4-FFF2-40B4-BE49-F238E27FC236}">
                  <a16:creationId xmlns:a16="http://schemas.microsoft.com/office/drawing/2014/main" id="{00A41530-B110-A0FC-846E-E4173CD74DEC}"/>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4146" name="Freeform 129">
              <a:extLst>
                <a:ext uri="{FF2B5EF4-FFF2-40B4-BE49-F238E27FC236}">
                  <a16:creationId xmlns:a16="http://schemas.microsoft.com/office/drawing/2014/main" id="{E5E81CDB-3F00-7B65-A1DA-3D0C3F2C19E5}"/>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47" name="Freeform 130">
              <a:extLst>
                <a:ext uri="{FF2B5EF4-FFF2-40B4-BE49-F238E27FC236}">
                  <a16:creationId xmlns:a16="http://schemas.microsoft.com/office/drawing/2014/main" id="{67D5903D-0CD0-60D6-0A4E-6D1093E9486B}"/>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4148" name="Freeform 131">
              <a:extLst>
                <a:ext uri="{FF2B5EF4-FFF2-40B4-BE49-F238E27FC236}">
                  <a16:creationId xmlns:a16="http://schemas.microsoft.com/office/drawing/2014/main" id="{BC356599-2EA2-C446-BF2B-97C669DB0B19}"/>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84053" name="Text Box 132">
            <a:extLst>
              <a:ext uri="{FF2B5EF4-FFF2-40B4-BE49-F238E27FC236}">
                <a16:creationId xmlns:a16="http://schemas.microsoft.com/office/drawing/2014/main" id="{1F15F30F-4159-8553-2A75-6690BE0F6121}"/>
              </a:ext>
            </a:extLst>
          </p:cNvPr>
          <p:cNvSpPr txBox="1">
            <a:spLocks noChangeArrowheads="1"/>
          </p:cNvSpPr>
          <p:nvPr/>
        </p:nvSpPr>
        <p:spPr bwMode="auto">
          <a:xfrm>
            <a:off x="11144250" y="4487863"/>
            <a:ext cx="7762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1/dag</a:t>
            </a:r>
          </a:p>
        </p:txBody>
      </p:sp>
      <p:sp>
        <p:nvSpPr>
          <p:cNvPr id="84054" name="Freeform 133">
            <a:extLst>
              <a:ext uri="{FF2B5EF4-FFF2-40B4-BE49-F238E27FC236}">
                <a16:creationId xmlns:a16="http://schemas.microsoft.com/office/drawing/2014/main" id="{6BFDB3AC-818C-8000-E2BA-C032228B9AA0}"/>
              </a:ext>
            </a:extLst>
          </p:cNvPr>
          <p:cNvSpPr>
            <a:spLocks/>
          </p:cNvSpPr>
          <p:nvPr/>
        </p:nvSpPr>
        <p:spPr bwMode="auto">
          <a:xfrm rot="4785417">
            <a:off x="79375" y="4159251"/>
            <a:ext cx="2251075" cy="20955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grpSp>
        <p:nvGrpSpPr>
          <p:cNvPr id="84055" name="Group 134">
            <a:extLst>
              <a:ext uri="{FF2B5EF4-FFF2-40B4-BE49-F238E27FC236}">
                <a16:creationId xmlns:a16="http://schemas.microsoft.com/office/drawing/2014/main" id="{08B477F8-58C5-2FE5-23C9-352301F819B3}"/>
              </a:ext>
            </a:extLst>
          </p:cNvPr>
          <p:cNvGrpSpPr>
            <a:grpSpLocks/>
          </p:cNvGrpSpPr>
          <p:nvPr/>
        </p:nvGrpSpPr>
        <p:grpSpPr bwMode="auto">
          <a:xfrm>
            <a:off x="519113" y="3844925"/>
            <a:ext cx="1511300" cy="866775"/>
            <a:chOff x="80" y="1601"/>
            <a:chExt cx="669" cy="384"/>
          </a:xfrm>
        </p:grpSpPr>
        <p:grpSp>
          <p:nvGrpSpPr>
            <p:cNvPr id="84131" name="Group 135">
              <a:extLst>
                <a:ext uri="{FF2B5EF4-FFF2-40B4-BE49-F238E27FC236}">
                  <a16:creationId xmlns:a16="http://schemas.microsoft.com/office/drawing/2014/main" id="{9917AED2-0B70-D0EC-40D8-EA9692204F2E}"/>
                </a:ext>
              </a:extLst>
            </p:cNvPr>
            <p:cNvGrpSpPr>
              <a:grpSpLocks/>
            </p:cNvGrpSpPr>
            <p:nvPr/>
          </p:nvGrpSpPr>
          <p:grpSpPr bwMode="auto">
            <a:xfrm>
              <a:off x="143" y="1601"/>
              <a:ext cx="606" cy="384"/>
              <a:chOff x="5004" y="937"/>
              <a:chExt cx="453" cy="272"/>
            </a:xfrm>
          </p:grpSpPr>
          <p:sp>
            <p:nvSpPr>
              <p:cNvPr id="84133" name="Freeform 136">
                <a:extLst>
                  <a:ext uri="{FF2B5EF4-FFF2-40B4-BE49-F238E27FC236}">
                    <a16:creationId xmlns:a16="http://schemas.microsoft.com/office/drawing/2014/main" id="{836F1343-78C5-6AA3-C83E-71E1D2B6C1EF}"/>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84134" name="Freeform 137">
                <a:extLst>
                  <a:ext uri="{FF2B5EF4-FFF2-40B4-BE49-F238E27FC236}">
                    <a16:creationId xmlns:a16="http://schemas.microsoft.com/office/drawing/2014/main" id="{D9784E42-66DE-47CE-0DE7-0A4A7CA25EBA}"/>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35" name="Rectangle 138">
                <a:extLst>
                  <a:ext uri="{FF2B5EF4-FFF2-40B4-BE49-F238E27FC236}">
                    <a16:creationId xmlns:a16="http://schemas.microsoft.com/office/drawing/2014/main" id="{8A24F39B-7CBD-4D25-AE2C-B79211002EE4}"/>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36" name="Rectangle 139">
                <a:extLst>
                  <a:ext uri="{FF2B5EF4-FFF2-40B4-BE49-F238E27FC236}">
                    <a16:creationId xmlns:a16="http://schemas.microsoft.com/office/drawing/2014/main" id="{3D6E2FCA-12FD-1437-B2E9-E9BCAC623281}"/>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37" name="Freeform 140">
                <a:extLst>
                  <a:ext uri="{FF2B5EF4-FFF2-40B4-BE49-F238E27FC236}">
                    <a16:creationId xmlns:a16="http://schemas.microsoft.com/office/drawing/2014/main" id="{A7A49AAA-74B7-3B18-08EE-8D97081540A6}"/>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4138" name="Freeform 141">
                <a:extLst>
                  <a:ext uri="{FF2B5EF4-FFF2-40B4-BE49-F238E27FC236}">
                    <a16:creationId xmlns:a16="http://schemas.microsoft.com/office/drawing/2014/main" id="{65DDF9DB-9CFD-A83E-D4D8-9447D372A596}"/>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39" name="Freeform 142">
                <a:extLst>
                  <a:ext uri="{FF2B5EF4-FFF2-40B4-BE49-F238E27FC236}">
                    <a16:creationId xmlns:a16="http://schemas.microsoft.com/office/drawing/2014/main" id="{13449361-A66A-274A-0FB6-72A837ACCEB8}"/>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84140" name="Freeform 143">
                <a:extLst>
                  <a:ext uri="{FF2B5EF4-FFF2-40B4-BE49-F238E27FC236}">
                    <a16:creationId xmlns:a16="http://schemas.microsoft.com/office/drawing/2014/main" id="{B93C6BDC-C02C-DFE3-8E6C-DA1BE4DA915C}"/>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84132" name="Text Box 144">
              <a:extLst>
                <a:ext uri="{FF2B5EF4-FFF2-40B4-BE49-F238E27FC236}">
                  <a16:creationId xmlns:a16="http://schemas.microsoft.com/office/drawing/2014/main" id="{4F865F32-DCD4-5557-9D2D-23C1BEF167C8}"/>
                </a:ext>
              </a:extLst>
            </p:cNvPr>
            <p:cNvSpPr txBox="1">
              <a:spLocks noChangeArrowheads="1"/>
            </p:cNvSpPr>
            <p:nvPr/>
          </p:nvSpPr>
          <p:spPr bwMode="auto">
            <a:xfrm>
              <a:off x="80" y="1637"/>
              <a:ext cx="4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spcBef>
                  <a:spcPct val="50000"/>
                </a:spcBef>
              </a:pPr>
              <a:r>
                <a:rPr lang="en-GB" altLang="nb-NO" sz="1400">
                  <a:solidFill>
                    <a:schemeClr val="tx1"/>
                  </a:solidFill>
                  <a:latin typeface="Arial" panose="020B0604020202020204" pitchFamily="34" charset="0"/>
                  <a:ea typeface="ＭＳ Ｐゴシック" panose="020B0600070205080204" pitchFamily="34" charset="-128"/>
                </a:rPr>
                <a:t>Daglig</a:t>
              </a:r>
            </a:p>
          </p:txBody>
        </p:sp>
      </p:grpSp>
      <p:grpSp>
        <p:nvGrpSpPr>
          <p:cNvPr id="84056" name="Group 145">
            <a:extLst>
              <a:ext uri="{FF2B5EF4-FFF2-40B4-BE49-F238E27FC236}">
                <a16:creationId xmlns:a16="http://schemas.microsoft.com/office/drawing/2014/main" id="{78D320DC-31D6-59E0-045B-4C9874AB105E}"/>
              </a:ext>
            </a:extLst>
          </p:cNvPr>
          <p:cNvGrpSpPr>
            <a:grpSpLocks/>
          </p:cNvGrpSpPr>
          <p:nvPr/>
        </p:nvGrpSpPr>
        <p:grpSpPr bwMode="auto">
          <a:xfrm>
            <a:off x="8755063" y="4281488"/>
            <a:ext cx="609600" cy="301625"/>
            <a:chOff x="4022" y="1914"/>
            <a:chExt cx="270" cy="134"/>
          </a:xfrm>
        </p:grpSpPr>
        <p:sp>
          <p:nvSpPr>
            <p:cNvPr id="84129" name="Freeform 146">
              <a:extLst>
                <a:ext uri="{FF2B5EF4-FFF2-40B4-BE49-F238E27FC236}">
                  <a16:creationId xmlns:a16="http://schemas.microsoft.com/office/drawing/2014/main" id="{09420349-DB2A-E19D-C347-C80E89A80F6B}"/>
                </a:ext>
              </a:extLst>
            </p:cNvPr>
            <p:cNvSpPr>
              <a:spLocks noEditPoints="1"/>
            </p:cNvSpPr>
            <p:nvPr/>
          </p:nvSpPr>
          <p:spPr bwMode="auto">
            <a:xfrm>
              <a:off x="4022" y="1914"/>
              <a:ext cx="270" cy="134"/>
            </a:xfrm>
            <a:custGeom>
              <a:avLst/>
              <a:gdLst>
                <a:gd name="T0" fmla="*/ 0 w 671"/>
                <a:gd name="T1" fmla="*/ 0 h 333"/>
                <a:gd name="T2" fmla="*/ 0 w 671"/>
                <a:gd name="T3" fmla="*/ 0 h 333"/>
                <a:gd name="T4" fmla="*/ 0 w 671"/>
                <a:gd name="T5" fmla="*/ 0 h 333"/>
                <a:gd name="T6" fmla="*/ 0 w 671"/>
                <a:gd name="T7" fmla="*/ 0 h 333"/>
                <a:gd name="T8" fmla="*/ 0 w 671"/>
                <a:gd name="T9" fmla="*/ 0 h 333"/>
                <a:gd name="T10" fmla="*/ 0 w 671"/>
                <a:gd name="T11" fmla="*/ 0 h 333"/>
                <a:gd name="T12" fmla="*/ 0 w 671"/>
                <a:gd name="T13" fmla="*/ 0 h 333"/>
                <a:gd name="T14" fmla="*/ 0 w 671"/>
                <a:gd name="T15" fmla="*/ 0 h 333"/>
                <a:gd name="T16" fmla="*/ 0 w 671"/>
                <a:gd name="T17" fmla="*/ 0 h 333"/>
                <a:gd name="T18" fmla="*/ 0 w 671"/>
                <a:gd name="T19" fmla="*/ 0 h 333"/>
                <a:gd name="T20" fmla="*/ 0 w 671"/>
                <a:gd name="T21" fmla="*/ 0 h 333"/>
                <a:gd name="T22" fmla="*/ 0 w 671"/>
                <a:gd name="T23" fmla="*/ 0 h 333"/>
                <a:gd name="T24" fmla="*/ 0 w 671"/>
                <a:gd name="T25" fmla="*/ 0 h 333"/>
                <a:gd name="T26" fmla="*/ 0 w 671"/>
                <a:gd name="T27" fmla="*/ 0 h 333"/>
                <a:gd name="T28" fmla="*/ 0 w 671"/>
                <a:gd name="T29" fmla="*/ 0 h 333"/>
                <a:gd name="T30" fmla="*/ 0 w 671"/>
                <a:gd name="T31" fmla="*/ 0 h 333"/>
                <a:gd name="T32" fmla="*/ 0 w 671"/>
                <a:gd name="T33" fmla="*/ 0 h 333"/>
                <a:gd name="T34" fmla="*/ 0 w 671"/>
                <a:gd name="T35" fmla="*/ 0 h 333"/>
                <a:gd name="T36" fmla="*/ 0 w 671"/>
                <a:gd name="T37" fmla="*/ 0 h 333"/>
                <a:gd name="T38" fmla="*/ 0 w 671"/>
                <a:gd name="T39" fmla="*/ 0 h 333"/>
                <a:gd name="T40" fmla="*/ 0 w 671"/>
                <a:gd name="T41" fmla="*/ 0 h 333"/>
                <a:gd name="T42" fmla="*/ 0 w 671"/>
                <a:gd name="T43" fmla="*/ 0 h 333"/>
                <a:gd name="T44" fmla="*/ 0 w 671"/>
                <a:gd name="T45" fmla="*/ 0 h 333"/>
                <a:gd name="T46" fmla="*/ 0 w 671"/>
                <a:gd name="T47" fmla="*/ 0 h 333"/>
                <a:gd name="T48" fmla="*/ 0 w 671"/>
                <a:gd name="T49" fmla="*/ 0 h 333"/>
                <a:gd name="T50" fmla="*/ 0 w 671"/>
                <a:gd name="T51" fmla="*/ 0 h 333"/>
                <a:gd name="T52" fmla="*/ 0 w 671"/>
                <a:gd name="T53" fmla="*/ 0 h 333"/>
                <a:gd name="T54" fmla="*/ 0 w 671"/>
                <a:gd name="T55" fmla="*/ 0 h 333"/>
                <a:gd name="T56" fmla="*/ 0 w 671"/>
                <a:gd name="T57" fmla="*/ 0 h 333"/>
                <a:gd name="T58" fmla="*/ 0 w 671"/>
                <a:gd name="T59" fmla="*/ 0 h 333"/>
                <a:gd name="T60" fmla="*/ 0 w 671"/>
                <a:gd name="T61" fmla="*/ 0 h 333"/>
                <a:gd name="T62" fmla="*/ 0 w 671"/>
                <a:gd name="T63" fmla="*/ 0 h 333"/>
                <a:gd name="T64" fmla="*/ 0 w 671"/>
                <a:gd name="T65" fmla="*/ 0 h 333"/>
                <a:gd name="T66" fmla="*/ 0 w 671"/>
                <a:gd name="T67" fmla="*/ 0 h 333"/>
                <a:gd name="T68" fmla="*/ 0 w 671"/>
                <a:gd name="T69" fmla="*/ 0 h 333"/>
                <a:gd name="T70" fmla="*/ 0 w 671"/>
                <a:gd name="T71" fmla="*/ 0 h 333"/>
                <a:gd name="T72" fmla="*/ 0 w 671"/>
                <a:gd name="T73" fmla="*/ 0 h 333"/>
                <a:gd name="T74" fmla="*/ 0 w 671"/>
                <a:gd name="T75" fmla="*/ 0 h 333"/>
                <a:gd name="T76" fmla="*/ 0 w 671"/>
                <a:gd name="T77" fmla="*/ 0 h 333"/>
                <a:gd name="T78" fmla="*/ 0 w 671"/>
                <a:gd name="T79" fmla="*/ 0 h 333"/>
                <a:gd name="T80" fmla="*/ 0 w 671"/>
                <a:gd name="T81" fmla="*/ 0 h 333"/>
                <a:gd name="T82" fmla="*/ 0 w 671"/>
                <a:gd name="T83" fmla="*/ 0 h 333"/>
                <a:gd name="T84" fmla="*/ 0 w 671"/>
                <a:gd name="T85" fmla="*/ 0 h 333"/>
                <a:gd name="T86" fmla="*/ 0 w 671"/>
                <a:gd name="T87" fmla="*/ 0 h 333"/>
                <a:gd name="T88" fmla="*/ 0 w 671"/>
                <a:gd name="T89" fmla="*/ 0 h 333"/>
                <a:gd name="T90" fmla="*/ 0 w 671"/>
                <a:gd name="T91" fmla="*/ 0 h 333"/>
                <a:gd name="T92" fmla="*/ 0 w 671"/>
                <a:gd name="T93" fmla="*/ 0 h 333"/>
                <a:gd name="T94" fmla="*/ 0 w 671"/>
                <a:gd name="T95" fmla="*/ 0 h 333"/>
                <a:gd name="T96" fmla="*/ 0 w 671"/>
                <a:gd name="T97" fmla="*/ 0 h 333"/>
                <a:gd name="T98" fmla="*/ 0 w 671"/>
                <a:gd name="T99" fmla="*/ 0 h 333"/>
                <a:gd name="T100" fmla="*/ 0 w 671"/>
                <a:gd name="T101" fmla="*/ 0 h 333"/>
                <a:gd name="T102" fmla="*/ 0 w 671"/>
                <a:gd name="T103" fmla="*/ 0 h 333"/>
                <a:gd name="T104" fmla="*/ 0 w 671"/>
                <a:gd name="T105" fmla="*/ 0 h 333"/>
                <a:gd name="T106" fmla="*/ 0 w 671"/>
                <a:gd name="T107" fmla="*/ 0 h 333"/>
                <a:gd name="T108" fmla="*/ 0 w 671"/>
                <a:gd name="T109" fmla="*/ 0 h 333"/>
                <a:gd name="T110" fmla="*/ 0 w 671"/>
                <a:gd name="T111" fmla="*/ 0 h 333"/>
                <a:gd name="T112" fmla="*/ 0 w 671"/>
                <a:gd name="T113" fmla="*/ 0 h 333"/>
                <a:gd name="T114" fmla="*/ 0 w 671"/>
                <a:gd name="T115" fmla="*/ 0 h 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1"/>
                <a:gd name="T175" fmla="*/ 0 h 333"/>
                <a:gd name="T176" fmla="*/ 671 w 671"/>
                <a:gd name="T177" fmla="*/ 333 h 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1" h="333">
                  <a:moveTo>
                    <a:pt x="16" y="24"/>
                  </a:moveTo>
                  <a:lnTo>
                    <a:pt x="16" y="40"/>
                  </a:lnTo>
                  <a:cubicBezTo>
                    <a:pt x="16" y="44"/>
                    <a:pt x="13" y="48"/>
                    <a:pt x="8" y="48"/>
                  </a:cubicBezTo>
                  <a:cubicBezTo>
                    <a:pt x="4" y="48"/>
                    <a:pt x="0" y="44"/>
                    <a:pt x="0" y="40"/>
                  </a:cubicBezTo>
                  <a:lnTo>
                    <a:pt x="0" y="24"/>
                  </a:lnTo>
                  <a:cubicBezTo>
                    <a:pt x="0" y="20"/>
                    <a:pt x="4" y="16"/>
                    <a:pt x="8" y="16"/>
                  </a:cubicBezTo>
                  <a:cubicBezTo>
                    <a:pt x="13" y="16"/>
                    <a:pt x="16" y="20"/>
                    <a:pt x="16" y="24"/>
                  </a:cubicBezTo>
                  <a:close/>
                  <a:moveTo>
                    <a:pt x="16" y="72"/>
                  </a:moveTo>
                  <a:lnTo>
                    <a:pt x="16" y="88"/>
                  </a:lnTo>
                  <a:cubicBezTo>
                    <a:pt x="16" y="92"/>
                    <a:pt x="13" y="96"/>
                    <a:pt x="8" y="96"/>
                  </a:cubicBezTo>
                  <a:cubicBezTo>
                    <a:pt x="4" y="96"/>
                    <a:pt x="0" y="92"/>
                    <a:pt x="0" y="88"/>
                  </a:cubicBezTo>
                  <a:lnTo>
                    <a:pt x="0" y="72"/>
                  </a:lnTo>
                  <a:cubicBezTo>
                    <a:pt x="0" y="68"/>
                    <a:pt x="4" y="64"/>
                    <a:pt x="8" y="64"/>
                  </a:cubicBezTo>
                  <a:cubicBezTo>
                    <a:pt x="13" y="64"/>
                    <a:pt x="16" y="68"/>
                    <a:pt x="16" y="72"/>
                  </a:cubicBezTo>
                  <a:close/>
                  <a:moveTo>
                    <a:pt x="16" y="120"/>
                  </a:moveTo>
                  <a:lnTo>
                    <a:pt x="16" y="136"/>
                  </a:lnTo>
                  <a:cubicBezTo>
                    <a:pt x="16" y="140"/>
                    <a:pt x="13" y="144"/>
                    <a:pt x="8" y="144"/>
                  </a:cubicBezTo>
                  <a:cubicBezTo>
                    <a:pt x="4" y="144"/>
                    <a:pt x="0" y="140"/>
                    <a:pt x="0" y="136"/>
                  </a:cubicBezTo>
                  <a:lnTo>
                    <a:pt x="0" y="120"/>
                  </a:lnTo>
                  <a:cubicBezTo>
                    <a:pt x="0" y="116"/>
                    <a:pt x="4" y="112"/>
                    <a:pt x="8" y="112"/>
                  </a:cubicBezTo>
                  <a:cubicBezTo>
                    <a:pt x="13" y="112"/>
                    <a:pt x="16" y="116"/>
                    <a:pt x="16" y="120"/>
                  </a:cubicBezTo>
                  <a:close/>
                  <a:moveTo>
                    <a:pt x="16" y="168"/>
                  </a:moveTo>
                  <a:lnTo>
                    <a:pt x="16" y="184"/>
                  </a:lnTo>
                  <a:cubicBezTo>
                    <a:pt x="16" y="188"/>
                    <a:pt x="13" y="192"/>
                    <a:pt x="8" y="192"/>
                  </a:cubicBezTo>
                  <a:cubicBezTo>
                    <a:pt x="4" y="192"/>
                    <a:pt x="0" y="188"/>
                    <a:pt x="0" y="184"/>
                  </a:cubicBezTo>
                  <a:lnTo>
                    <a:pt x="0" y="168"/>
                  </a:lnTo>
                  <a:cubicBezTo>
                    <a:pt x="0" y="164"/>
                    <a:pt x="4" y="160"/>
                    <a:pt x="8" y="160"/>
                  </a:cubicBezTo>
                  <a:cubicBezTo>
                    <a:pt x="13" y="160"/>
                    <a:pt x="16" y="164"/>
                    <a:pt x="16" y="168"/>
                  </a:cubicBezTo>
                  <a:close/>
                  <a:moveTo>
                    <a:pt x="16" y="216"/>
                  </a:moveTo>
                  <a:lnTo>
                    <a:pt x="16" y="232"/>
                  </a:lnTo>
                  <a:cubicBezTo>
                    <a:pt x="16" y="236"/>
                    <a:pt x="13" y="240"/>
                    <a:pt x="8" y="240"/>
                  </a:cubicBezTo>
                  <a:cubicBezTo>
                    <a:pt x="4" y="240"/>
                    <a:pt x="0" y="236"/>
                    <a:pt x="0" y="232"/>
                  </a:cubicBezTo>
                  <a:lnTo>
                    <a:pt x="0" y="216"/>
                  </a:lnTo>
                  <a:cubicBezTo>
                    <a:pt x="0" y="212"/>
                    <a:pt x="4" y="208"/>
                    <a:pt x="8" y="208"/>
                  </a:cubicBezTo>
                  <a:cubicBezTo>
                    <a:pt x="13" y="208"/>
                    <a:pt x="16" y="212"/>
                    <a:pt x="16" y="216"/>
                  </a:cubicBezTo>
                  <a:close/>
                  <a:moveTo>
                    <a:pt x="16" y="264"/>
                  </a:moveTo>
                  <a:lnTo>
                    <a:pt x="16" y="280"/>
                  </a:lnTo>
                  <a:cubicBezTo>
                    <a:pt x="16" y="284"/>
                    <a:pt x="13" y="288"/>
                    <a:pt x="8" y="288"/>
                  </a:cubicBezTo>
                  <a:cubicBezTo>
                    <a:pt x="4" y="288"/>
                    <a:pt x="0" y="284"/>
                    <a:pt x="0" y="280"/>
                  </a:cubicBezTo>
                  <a:lnTo>
                    <a:pt x="0" y="264"/>
                  </a:lnTo>
                  <a:cubicBezTo>
                    <a:pt x="0" y="260"/>
                    <a:pt x="4" y="256"/>
                    <a:pt x="8" y="256"/>
                  </a:cubicBezTo>
                  <a:cubicBezTo>
                    <a:pt x="13" y="256"/>
                    <a:pt x="16" y="260"/>
                    <a:pt x="16" y="264"/>
                  </a:cubicBezTo>
                  <a:close/>
                  <a:moveTo>
                    <a:pt x="16" y="312"/>
                  </a:moveTo>
                  <a:lnTo>
                    <a:pt x="16" y="325"/>
                  </a:lnTo>
                  <a:lnTo>
                    <a:pt x="8" y="317"/>
                  </a:lnTo>
                  <a:lnTo>
                    <a:pt x="11" y="317"/>
                  </a:lnTo>
                  <a:cubicBezTo>
                    <a:pt x="15" y="317"/>
                    <a:pt x="19" y="321"/>
                    <a:pt x="19" y="325"/>
                  </a:cubicBezTo>
                  <a:cubicBezTo>
                    <a:pt x="19" y="330"/>
                    <a:pt x="15" y="333"/>
                    <a:pt x="11" y="333"/>
                  </a:cubicBezTo>
                  <a:lnTo>
                    <a:pt x="8" y="333"/>
                  </a:lnTo>
                  <a:cubicBezTo>
                    <a:pt x="4" y="333"/>
                    <a:pt x="0" y="330"/>
                    <a:pt x="0" y="325"/>
                  </a:cubicBezTo>
                  <a:lnTo>
                    <a:pt x="0" y="312"/>
                  </a:lnTo>
                  <a:cubicBezTo>
                    <a:pt x="0" y="308"/>
                    <a:pt x="4" y="304"/>
                    <a:pt x="8" y="304"/>
                  </a:cubicBezTo>
                  <a:cubicBezTo>
                    <a:pt x="13" y="304"/>
                    <a:pt x="16" y="308"/>
                    <a:pt x="16" y="312"/>
                  </a:cubicBezTo>
                  <a:close/>
                  <a:moveTo>
                    <a:pt x="43" y="317"/>
                  </a:moveTo>
                  <a:lnTo>
                    <a:pt x="59" y="317"/>
                  </a:lnTo>
                  <a:cubicBezTo>
                    <a:pt x="63" y="317"/>
                    <a:pt x="67" y="321"/>
                    <a:pt x="67" y="325"/>
                  </a:cubicBezTo>
                  <a:cubicBezTo>
                    <a:pt x="67" y="330"/>
                    <a:pt x="63" y="333"/>
                    <a:pt x="59" y="333"/>
                  </a:cubicBezTo>
                  <a:lnTo>
                    <a:pt x="43" y="333"/>
                  </a:lnTo>
                  <a:cubicBezTo>
                    <a:pt x="38" y="333"/>
                    <a:pt x="35" y="330"/>
                    <a:pt x="35" y="325"/>
                  </a:cubicBezTo>
                  <a:cubicBezTo>
                    <a:pt x="35" y="321"/>
                    <a:pt x="38" y="317"/>
                    <a:pt x="43" y="317"/>
                  </a:cubicBezTo>
                  <a:close/>
                  <a:moveTo>
                    <a:pt x="91" y="317"/>
                  </a:moveTo>
                  <a:lnTo>
                    <a:pt x="107" y="317"/>
                  </a:lnTo>
                  <a:cubicBezTo>
                    <a:pt x="111" y="317"/>
                    <a:pt x="115" y="321"/>
                    <a:pt x="115" y="325"/>
                  </a:cubicBezTo>
                  <a:cubicBezTo>
                    <a:pt x="115" y="330"/>
                    <a:pt x="111" y="333"/>
                    <a:pt x="107" y="333"/>
                  </a:cubicBezTo>
                  <a:lnTo>
                    <a:pt x="91" y="333"/>
                  </a:lnTo>
                  <a:cubicBezTo>
                    <a:pt x="86" y="333"/>
                    <a:pt x="83" y="330"/>
                    <a:pt x="83" y="325"/>
                  </a:cubicBezTo>
                  <a:cubicBezTo>
                    <a:pt x="83" y="321"/>
                    <a:pt x="86" y="317"/>
                    <a:pt x="91" y="317"/>
                  </a:cubicBezTo>
                  <a:close/>
                  <a:moveTo>
                    <a:pt x="139" y="317"/>
                  </a:moveTo>
                  <a:lnTo>
                    <a:pt x="155" y="317"/>
                  </a:lnTo>
                  <a:cubicBezTo>
                    <a:pt x="159" y="317"/>
                    <a:pt x="163" y="321"/>
                    <a:pt x="163" y="325"/>
                  </a:cubicBezTo>
                  <a:cubicBezTo>
                    <a:pt x="163" y="330"/>
                    <a:pt x="159" y="333"/>
                    <a:pt x="155" y="333"/>
                  </a:cubicBezTo>
                  <a:lnTo>
                    <a:pt x="139" y="333"/>
                  </a:lnTo>
                  <a:cubicBezTo>
                    <a:pt x="134" y="333"/>
                    <a:pt x="131" y="330"/>
                    <a:pt x="131" y="325"/>
                  </a:cubicBezTo>
                  <a:cubicBezTo>
                    <a:pt x="131" y="321"/>
                    <a:pt x="134" y="317"/>
                    <a:pt x="139" y="317"/>
                  </a:cubicBezTo>
                  <a:close/>
                  <a:moveTo>
                    <a:pt x="187" y="317"/>
                  </a:moveTo>
                  <a:lnTo>
                    <a:pt x="203" y="317"/>
                  </a:lnTo>
                  <a:cubicBezTo>
                    <a:pt x="207" y="317"/>
                    <a:pt x="211" y="321"/>
                    <a:pt x="211" y="325"/>
                  </a:cubicBezTo>
                  <a:cubicBezTo>
                    <a:pt x="211" y="330"/>
                    <a:pt x="207" y="333"/>
                    <a:pt x="203" y="333"/>
                  </a:cubicBezTo>
                  <a:lnTo>
                    <a:pt x="187" y="333"/>
                  </a:lnTo>
                  <a:cubicBezTo>
                    <a:pt x="182" y="333"/>
                    <a:pt x="179" y="330"/>
                    <a:pt x="179" y="325"/>
                  </a:cubicBezTo>
                  <a:cubicBezTo>
                    <a:pt x="179" y="321"/>
                    <a:pt x="182" y="317"/>
                    <a:pt x="187" y="317"/>
                  </a:cubicBezTo>
                  <a:close/>
                  <a:moveTo>
                    <a:pt x="235" y="317"/>
                  </a:moveTo>
                  <a:lnTo>
                    <a:pt x="251" y="317"/>
                  </a:lnTo>
                  <a:cubicBezTo>
                    <a:pt x="255" y="317"/>
                    <a:pt x="259" y="321"/>
                    <a:pt x="259" y="325"/>
                  </a:cubicBezTo>
                  <a:cubicBezTo>
                    <a:pt x="259" y="330"/>
                    <a:pt x="255" y="333"/>
                    <a:pt x="251" y="333"/>
                  </a:cubicBezTo>
                  <a:lnTo>
                    <a:pt x="235" y="333"/>
                  </a:lnTo>
                  <a:cubicBezTo>
                    <a:pt x="230" y="333"/>
                    <a:pt x="227" y="330"/>
                    <a:pt x="227" y="325"/>
                  </a:cubicBezTo>
                  <a:cubicBezTo>
                    <a:pt x="227" y="321"/>
                    <a:pt x="230" y="317"/>
                    <a:pt x="235" y="317"/>
                  </a:cubicBezTo>
                  <a:close/>
                  <a:moveTo>
                    <a:pt x="283" y="317"/>
                  </a:moveTo>
                  <a:lnTo>
                    <a:pt x="299" y="317"/>
                  </a:lnTo>
                  <a:cubicBezTo>
                    <a:pt x="303" y="317"/>
                    <a:pt x="307" y="321"/>
                    <a:pt x="307" y="325"/>
                  </a:cubicBezTo>
                  <a:cubicBezTo>
                    <a:pt x="307" y="330"/>
                    <a:pt x="303" y="333"/>
                    <a:pt x="299" y="333"/>
                  </a:cubicBezTo>
                  <a:lnTo>
                    <a:pt x="283" y="333"/>
                  </a:lnTo>
                  <a:cubicBezTo>
                    <a:pt x="278" y="333"/>
                    <a:pt x="275" y="330"/>
                    <a:pt x="275" y="325"/>
                  </a:cubicBezTo>
                  <a:cubicBezTo>
                    <a:pt x="275" y="321"/>
                    <a:pt x="278" y="317"/>
                    <a:pt x="283" y="317"/>
                  </a:cubicBezTo>
                  <a:close/>
                  <a:moveTo>
                    <a:pt x="331" y="317"/>
                  </a:moveTo>
                  <a:lnTo>
                    <a:pt x="347" y="317"/>
                  </a:lnTo>
                  <a:cubicBezTo>
                    <a:pt x="351" y="317"/>
                    <a:pt x="355" y="321"/>
                    <a:pt x="355" y="325"/>
                  </a:cubicBezTo>
                  <a:cubicBezTo>
                    <a:pt x="355" y="330"/>
                    <a:pt x="351" y="333"/>
                    <a:pt x="347" y="333"/>
                  </a:cubicBezTo>
                  <a:lnTo>
                    <a:pt x="331" y="333"/>
                  </a:lnTo>
                  <a:cubicBezTo>
                    <a:pt x="326" y="333"/>
                    <a:pt x="323" y="330"/>
                    <a:pt x="323" y="325"/>
                  </a:cubicBezTo>
                  <a:cubicBezTo>
                    <a:pt x="323" y="321"/>
                    <a:pt x="326" y="317"/>
                    <a:pt x="331" y="317"/>
                  </a:cubicBezTo>
                  <a:close/>
                  <a:moveTo>
                    <a:pt x="379" y="317"/>
                  </a:moveTo>
                  <a:lnTo>
                    <a:pt x="395" y="317"/>
                  </a:lnTo>
                  <a:cubicBezTo>
                    <a:pt x="399" y="317"/>
                    <a:pt x="403" y="321"/>
                    <a:pt x="403" y="325"/>
                  </a:cubicBezTo>
                  <a:cubicBezTo>
                    <a:pt x="403" y="330"/>
                    <a:pt x="399" y="333"/>
                    <a:pt x="395" y="333"/>
                  </a:cubicBezTo>
                  <a:lnTo>
                    <a:pt x="379" y="333"/>
                  </a:lnTo>
                  <a:cubicBezTo>
                    <a:pt x="374" y="333"/>
                    <a:pt x="371" y="330"/>
                    <a:pt x="371" y="325"/>
                  </a:cubicBezTo>
                  <a:cubicBezTo>
                    <a:pt x="371" y="321"/>
                    <a:pt x="374" y="317"/>
                    <a:pt x="379" y="317"/>
                  </a:cubicBezTo>
                  <a:close/>
                  <a:moveTo>
                    <a:pt x="427" y="317"/>
                  </a:moveTo>
                  <a:lnTo>
                    <a:pt x="443" y="317"/>
                  </a:lnTo>
                  <a:cubicBezTo>
                    <a:pt x="447" y="317"/>
                    <a:pt x="451" y="321"/>
                    <a:pt x="451" y="325"/>
                  </a:cubicBezTo>
                  <a:cubicBezTo>
                    <a:pt x="451" y="330"/>
                    <a:pt x="447" y="333"/>
                    <a:pt x="443" y="333"/>
                  </a:cubicBezTo>
                  <a:lnTo>
                    <a:pt x="427" y="333"/>
                  </a:lnTo>
                  <a:cubicBezTo>
                    <a:pt x="422" y="333"/>
                    <a:pt x="419" y="330"/>
                    <a:pt x="419" y="325"/>
                  </a:cubicBezTo>
                  <a:cubicBezTo>
                    <a:pt x="419" y="321"/>
                    <a:pt x="422" y="317"/>
                    <a:pt x="427" y="317"/>
                  </a:cubicBezTo>
                  <a:close/>
                  <a:moveTo>
                    <a:pt x="475" y="317"/>
                  </a:moveTo>
                  <a:lnTo>
                    <a:pt x="491" y="317"/>
                  </a:lnTo>
                  <a:cubicBezTo>
                    <a:pt x="495" y="317"/>
                    <a:pt x="499" y="321"/>
                    <a:pt x="499" y="325"/>
                  </a:cubicBezTo>
                  <a:cubicBezTo>
                    <a:pt x="499" y="330"/>
                    <a:pt x="495" y="333"/>
                    <a:pt x="491" y="333"/>
                  </a:cubicBezTo>
                  <a:lnTo>
                    <a:pt x="475" y="333"/>
                  </a:lnTo>
                  <a:cubicBezTo>
                    <a:pt x="470" y="333"/>
                    <a:pt x="467" y="330"/>
                    <a:pt x="467" y="325"/>
                  </a:cubicBezTo>
                  <a:cubicBezTo>
                    <a:pt x="467" y="321"/>
                    <a:pt x="470" y="317"/>
                    <a:pt x="475" y="317"/>
                  </a:cubicBezTo>
                  <a:close/>
                  <a:moveTo>
                    <a:pt x="523" y="317"/>
                  </a:moveTo>
                  <a:lnTo>
                    <a:pt x="539" y="317"/>
                  </a:lnTo>
                  <a:cubicBezTo>
                    <a:pt x="543" y="317"/>
                    <a:pt x="547" y="321"/>
                    <a:pt x="547" y="325"/>
                  </a:cubicBezTo>
                  <a:cubicBezTo>
                    <a:pt x="547" y="330"/>
                    <a:pt x="543" y="333"/>
                    <a:pt x="539" y="333"/>
                  </a:cubicBezTo>
                  <a:lnTo>
                    <a:pt x="523" y="333"/>
                  </a:lnTo>
                  <a:cubicBezTo>
                    <a:pt x="518" y="333"/>
                    <a:pt x="515" y="330"/>
                    <a:pt x="515" y="325"/>
                  </a:cubicBezTo>
                  <a:cubicBezTo>
                    <a:pt x="515" y="321"/>
                    <a:pt x="518" y="317"/>
                    <a:pt x="523" y="317"/>
                  </a:cubicBezTo>
                  <a:close/>
                  <a:moveTo>
                    <a:pt x="571" y="317"/>
                  </a:moveTo>
                  <a:lnTo>
                    <a:pt x="587" y="317"/>
                  </a:lnTo>
                  <a:cubicBezTo>
                    <a:pt x="591" y="317"/>
                    <a:pt x="595" y="321"/>
                    <a:pt x="595" y="325"/>
                  </a:cubicBezTo>
                  <a:cubicBezTo>
                    <a:pt x="595" y="330"/>
                    <a:pt x="591" y="333"/>
                    <a:pt x="587" y="333"/>
                  </a:cubicBezTo>
                  <a:lnTo>
                    <a:pt x="571" y="333"/>
                  </a:lnTo>
                  <a:cubicBezTo>
                    <a:pt x="566" y="333"/>
                    <a:pt x="563" y="330"/>
                    <a:pt x="563" y="325"/>
                  </a:cubicBezTo>
                  <a:cubicBezTo>
                    <a:pt x="563" y="321"/>
                    <a:pt x="566" y="317"/>
                    <a:pt x="571" y="317"/>
                  </a:cubicBezTo>
                  <a:close/>
                  <a:moveTo>
                    <a:pt x="619" y="317"/>
                  </a:moveTo>
                  <a:lnTo>
                    <a:pt x="635" y="317"/>
                  </a:lnTo>
                  <a:cubicBezTo>
                    <a:pt x="639" y="317"/>
                    <a:pt x="643" y="321"/>
                    <a:pt x="643" y="325"/>
                  </a:cubicBezTo>
                  <a:cubicBezTo>
                    <a:pt x="643" y="330"/>
                    <a:pt x="639" y="333"/>
                    <a:pt x="635" y="333"/>
                  </a:cubicBezTo>
                  <a:lnTo>
                    <a:pt x="619" y="333"/>
                  </a:lnTo>
                  <a:cubicBezTo>
                    <a:pt x="614" y="333"/>
                    <a:pt x="611" y="330"/>
                    <a:pt x="611" y="325"/>
                  </a:cubicBezTo>
                  <a:cubicBezTo>
                    <a:pt x="611" y="321"/>
                    <a:pt x="614" y="317"/>
                    <a:pt x="619" y="317"/>
                  </a:cubicBezTo>
                  <a:close/>
                  <a:moveTo>
                    <a:pt x="655" y="322"/>
                  </a:moveTo>
                  <a:lnTo>
                    <a:pt x="655" y="306"/>
                  </a:lnTo>
                  <a:cubicBezTo>
                    <a:pt x="655" y="301"/>
                    <a:pt x="659" y="298"/>
                    <a:pt x="663" y="298"/>
                  </a:cubicBezTo>
                  <a:cubicBezTo>
                    <a:pt x="667" y="298"/>
                    <a:pt x="671" y="301"/>
                    <a:pt x="671" y="306"/>
                  </a:cubicBezTo>
                  <a:lnTo>
                    <a:pt x="671" y="322"/>
                  </a:lnTo>
                  <a:cubicBezTo>
                    <a:pt x="671" y="326"/>
                    <a:pt x="667" y="330"/>
                    <a:pt x="663" y="330"/>
                  </a:cubicBezTo>
                  <a:cubicBezTo>
                    <a:pt x="659" y="330"/>
                    <a:pt x="655" y="326"/>
                    <a:pt x="655" y="322"/>
                  </a:cubicBezTo>
                  <a:close/>
                  <a:moveTo>
                    <a:pt x="655" y="274"/>
                  </a:moveTo>
                  <a:lnTo>
                    <a:pt x="655" y="258"/>
                  </a:lnTo>
                  <a:cubicBezTo>
                    <a:pt x="655" y="253"/>
                    <a:pt x="659" y="250"/>
                    <a:pt x="663" y="250"/>
                  </a:cubicBezTo>
                  <a:cubicBezTo>
                    <a:pt x="667" y="250"/>
                    <a:pt x="671" y="253"/>
                    <a:pt x="671" y="258"/>
                  </a:cubicBezTo>
                  <a:lnTo>
                    <a:pt x="671" y="274"/>
                  </a:lnTo>
                  <a:cubicBezTo>
                    <a:pt x="671" y="278"/>
                    <a:pt x="667" y="282"/>
                    <a:pt x="663" y="282"/>
                  </a:cubicBezTo>
                  <a:cubicBezTo>
                    <a:pt x="659" y="282"/>
                    <a:pt x="655" y="278"/>
                    <a:pt x="655" y="274"/>
                  </a:cubicBezTo>
                  <a:close/>
                  <a:moveTo>
                    <a:pt x="655" y="226"/>
                  </a:moveTo>
                  <a:lnTo>
                    <a:pt x="655" y="210"/>
                  </a:lnTo>
                  <a:cubicBezTo>
                    <a:pt x="655" y="205"/>
                    <a:pt x="659" y="202"/>
                    <a:pt x="663" y="202"/>
                  </a:cubicBezTo>
                  <a:cubicBezTo>
                    <a:pt x="667" y="202"/>
                    <a:pt x="671" y="205"/>
                    <a:pt x="671" y="210"/>
                  </a:cubicBezTo>
                  <a:lnTo>
                    <a:pt x="671" y="226"/>
                  </a:lnTo>
                  <a:cubicBezTo>
                    <a:pt x="671" y="230"/>
                    <a:pt x="667" y="234"/>
                    <a:pt x="663" y="234"/>
                  </a:cubicBezTo>
                  <a:cubicBezTo>
                    <a:pt x="659" y="234"/>
                    <a:pt x="655" y="230"/>
                    <a:pt x="655" y="226"/>
                  </a:cubicBezTo>
                  <a:close/>
                  <a:moveTo>
                    <a:pt x="655" y="178"/>
                  </a:moveTo>
                  <a:lnTo>
                    <a:pt x="655" y="162"/>
                  </a:lnTo>
                  <a:cubicBezTo>
                    <a:pt x="655" y="157"/>
                    <a:pt x="659" y="154"/>
                    <a:pt x="663" y="154"/>
                  </a:cubicBezTo>
                  <a:cubicBezTo>
                    <a:pt x="667" y="154"/>
                    <a:pt x="671" y="157"/>
                    <a:pt x="671" y="162"/>
                  </a:cubicBezTo>
                  <a:lnTo>
                    <a:pt x="671" y="178"/>
                  </a:lnTo>
                  <a:cubicBezTo>
                    <a:pt x="671" y="182"/>
                    <a:pt x="667" y="186"/>
                    <a:pt x="663" y="186"/>
                  </a:cubicBezTo>
                  <a:cubicBezTo>
                    <a:pt x="659" y="186"/>
                    <a:pt x="655" y="182"/>
                    <a:pt x="655" y="178"/>
                  </a:cubicBezTo>
                  <a:close/>
                  <a:moveTo>
                    <a:pt x="655" y="130"/>
                  </a:moveTo>
                  <a:lnTo>
                    <a:pt x="655" y="114"/>
                  </a:lnTo>
                  <a:cubicBezTo>
                    <a:pt x="655" y="109"/>
                    <a:pt x="659" y="106"/>
                    <a:pt x="663" y="106"/>
                  </a:cubicBezTo>
                  <a:cubicBezTo>
                    <a:pt x="667" y="106"/>
                    <a:pt x="671" y="109"/>
                    <a:pt x="671" y="114"/>
                  </a:cubicBezTo>
                  <a:lnTo>
                    <a:pt x="671" y="130"/>
                  </a:lnTo>
                  <a:cubicBezTo>
                    <a:pt x="671" y="134"/>
                    <a:pt x="667" y="138"/>
                    <a:pt x="663" y="138"/>
                  </a:cubicBezTo>
                  <a:cubicBezTo>
                    <a:pt x="659" y="138"/>
                    <a:pt x="655" y="134"/>
                    <a:pt x="655" y="130"/>
                  </a:cubicBezTo>
                  <a:close/>
                  <a:moveTo>
                    <a:pt x="655" y="82"/>
                  </a:moveTo>
                  <a:lnTo>
                    <a:pt x="655" y="66"/>
                  </a:lnTo>
                  <a:cubicBezTo>
                    <a:pt x="655" y="61"/>
                    <a:pt x="659" y="58"/>
                    <a:pt x="663" y="58"/>
                  </a:cubicBezTo>
                  <a:cubicBezTo>
                    <a:pt x="667" y="58"/>
                    <a:pt x="671" y="61"/>
                    <a:pt x="671" y="66"/>
                  </a:cubicBezTo>
                  <a:lnTo>
                    <a:pt x="671" y="82"/>
                  </a:lnTo>
                  <a:cubicBezTo>
                    <a:pt x="671" y="86"/>
                    <a:pt x="667" y="90"/>
                    <a:pt x="663" y="90"/>
                  </a:cubicBezTo>
                  <a:cubicBezTo>
                    <a:pt x="659" y="90"/>
                    <a:pt x="655" y="86"/>
                    <a:pt x="655" y="82"/>
                  </a:cubicBezTo>
                  <a:close/>
                  <a:moveTo>
                    <a:pt x="655" y="34"/>
                  </a:moveTo>
                  <a:lnTo>
                    <a:pt x="655" y="18"/>
                  </a:lnTo>
                  <a:cubicBezTo>
                    <a:pt x="655" y="13"/>
                    <a:pt x="659" y="10"/>
                    <a:pt x="663" y="10"/>
                  </a:cubicBezTo>
                  <a:cubicBezTo>
                    <a:pt x="667" y="10"/>
                    <a:pt x="671" y="13"/>
                    <a:pt x="671" y="18"/>
                  </a:cubicBezTo>
                  <a:lnTo>
                    <a:pt x="671" y="34"/>
                  </a:lnTo>
                  <a:cubicBezTo>
                    <a:pt x="671" y="38"/>
                    <a:pt x="667" y="42"/>
                    <a:pt x="663" y="42"/>
                  </a:cubicBezTo>
                  <a:cubicBezTo>
                    <a:pt x="659" y="42"/>
                    <a:pt x="655" y="38"/>
                    <a:pt x="655" y="34"/>
                  </a:cubicBezTo>
                  <a:close/>
                  <a:moveTo>
                    <a:pt x="641" y="16"/>
                  </a:moveTo>
                  <a:lnTo>
                    <a:pt x="625" y="16"/>
                  </a:lnTo>
                  <a:cubicBezTo>
                    <a:pt x="620" y="16"/>
                    <a:pt x="617" y="12"/>
                    <a:pt x="617" y="8"/>
                  </a:cubicBezTo>
                  <a:cubicBezTo>
                    <a:pt x="617" y="4"/>
                    <a:pt x="620" y="0"/>
                    <a:pt x="625" y="0"/>
                  </a:cubicBezTo>
                  <a:lnTo>
                    <a:pt x="641" y="0"/>
                  </a:lnTo>
                  <a:cubicBezTo>
                    <a:pt x="645" y="0"/>
                    <a:pt x="649" y="4"/>
                    <a:pt x="649" y="8"/>
                  </a:cubicBezTo>
                  <a:cubicBezTo>
                    <a:pt x="649" y="12"/>
                    <a:pt x="645" y="16"/>
                    <a:pt x="641" y="16"/>
                  </a:cubicBezTo>
                  <a:close/>
                  <a:moveTo>
                    <a:pt x="593" y="16"/>
                  </a:moveTo>
                  <a:lnTo>
                    <a:pt x="577" y="16"/>
                  </a:lnTo>
                  <a:cubicBezTo>
                    <a:pt x="572" y="16"/>
                    <a:pt x="569" y="12"/>
                    <a:pt x="569" y="8"/>
                  </a:cubicBezTo>
                  <a:cubicBezTo>
                    <a:pt x="569" y="4"/>
                    <a:pt x="572" y="0"/>
                    <a:pt x="577" y="0"/>
                  </a:cubicBezTo>
                  <a:lnTo>
                    <a:pt x="593" y="0"/>
                  </a:lnTo>
                  <a:cubicBezTo>
                    <a:pt x="597" y="0"/>
                    <a:pt x="601" y="4"/>
                    <a:pt x="601" y="8"/>
                  </a:cubicBezTo>
                  <a:cubicBezTo>
                    <a:pt x="601" y="12"/>
                    <a:pt x="597" y="16"/>
                    <a:pt x="593" y="16"/>
                  </a:cubicBezTo>
                  <a:close/>
                  <a:moveTo>
                    <a:pt x="545" y="16"/>
                  </a:moveTo>
                  <a:lnTo>
                    <a:pt x="529" y="16"/>
                  </a:lnTo>
                  <a:cubicBezTo>
                    <a:pt x="524" y="16"/>
                    <a:pt x="521" y="12"/>
                    <a:pt x="521" y="8"/>
                  </a:cubicBezTo>
                  <a:cubicBezTo>
                    <a:pt x="521" y="4"/>
                    <a:pt x="524" y="0"/>
                    <a:pt x="529" y="0"/>
                  </a:cubicBezTo>
                  <a:lnTo>
                    <a:pt x="545" y="0"/>
                  </a:lnTo>
                  <a:cubicBezTo>
                    <a:pt x="549" y="0"/>
                    <a:pt x="553" y="4"/>
                    <a:pt x="553" y="8"/>
                  </a:cubicBezTo>
                  <a:cubicBezTo>
                    <a:pt x="553" y="12"/>
                    <a:pt x="549" y="16"/>
                    <a:pt x="545" y="16"/>
                  </a:cubicBezTo>
                  <a:close/>
                  <a:moveTo>
                    <a:pt x="497" y="16"/>
                  </a:moveTo>
                  <a:lnTo>
                    <a:pt x="481" y="16"/>
                  </a:lnTo>
                  <a:cubicBezTo>
                    <a:pt x="476" y="16"/>
                    <a:pt x="473" y="12"/>
                    <a:pt x="473" y="8"/>
                  </a:cubicBezTo>
                  <a:cubicBezTo>
                    <a:pt x="473" y="4"/>
                    <a:pt x="476" y="0"/>
                    <a:pt x="481" y="0"/>
                  </a:cubicBezTo>
                  <a:lnTo>
                    <a:pt x="497" y="0"/>
                  </a:lnTo>
                  <a:cubicBezTo>
                    <a:pt x="501" y="0"/>
                    <a:pt x="505" y="4"/>
                    <a:pt x="505" y="8"/>
                  </a:cubicBezTo>
                  <a:cubicBezTo>
                    <a:pt x="505" y="12"/>
                    <a:pt x="501" y="16"/>
                    <a:pt x="497" y="16"/>
                  </a:cubicBezTo>
                  <a:close/>
                  <a:moveTo>
                    <a:pt x="449" y="16"/>
                  </a:moveTo>
                  <a:lnTo>
                    <a:pt x="433" y="16"/>
                  </a:lnTo>
                  <a:cubicBezTo>
                    <a:pt x="428" y="16"/>
                    <a:pt x="425" y="12"/>
                    <a:pt x="425" y="8"/>
                  </a:cubicBezTo>
                  <a:cubicBezTo>
                    <a:pt x="425" y="4"/>
                    <a:pt x="428" y="0"/>
                    <a:pt x="433" y="0"/>
                  </a:cubicBezTo>
                  <a:lnTo>
                    <a:pt x="449" y="0"/>
                  </a:lnTo>
                  <a:cubicBezTo>
                    <a:pt x="453" y="0"/>
                    <a:pt x="457" y="4"/>
                    <a:pt x="457" y="8"/>
                  </a:cubicBezTo>
                  <a:cubicBezTo>
                    <a:pt x="457" y="12"/>
                    <a:pt x="453" y="16"/>
                    <a:pt x="449" y="16"/>
                  </a:cubicBezTo>
                  <a:close/>
                  <a:moveTo>
                    <a:pt x="401" y="16"/>
                  </a:moveTo>
                  <a:lnTo>
                    <a:pt x="385" y="16"/>
                  </a:lnTo>
                  <a:cubicBezTo>
                    <a:pt x="380" y="16"/>
                    <a:pt x="377" y="12"/>
                    <a:pt x="377" y="8"/>
                  </a:cubicBezTo>
                  <a:cubicBezTo>
                    <a:pt x="377" y="4"/>
                    <a:pt x="380" y="0"/>
                    <a:pt x="385" y="0"/>
                  </a:cubicBezTo>
                  <a:lnTo>
                    <a:pt x="401" y="0"/>
                  </a:lnTo>
                  <a:cubicBezTo>
                    <a:pt x="405" y="0"/>
                    <a:pt x="409" y="4"/>
                    <a:pt x="409" y="8"/>
                  </a:cubicBezTo>
                  <a:cubicBezTo>
                    <a:pt x="409" y="12"/>
                    <a:pt x="405" y="16"/>
                    <a:pt x="401" y="16"/>
                  </a:cubicBezTo>
                  <a:close/>
                  <a:moveTo>
                    <a:pt x="353" y="16"/>
                  </a:moveTo>
                  <a:lnTo>
                    <a:pt x="337" y="16"/>
                  </a:lnTo>
                  <a:cubicBezTo>
                    <a:pt x="332" y="16"/>
                    <a:pt x="329" y="12"/>
                    <a:pt x="329" y="8"/>
                  </a:cubicBezTo>
                  <a:cubicBezTo>
                    <a:pt x="329" y="4"/>
                    <a:pt x="332" y="0"/>
                    <a:pt x="337" y="0"/>
                  </a:cubicBezTo>
                  <a:lnTo>
                    <a:pt x="353" y="0"/>
                  </a:lnTo>
                  <a:cubicBezTo>
                    <a:pt x="357" y="0"/>
                    <a:pt x="361" y="4"/>
                    <a:pt x="361" y="8"/>
                  </a:cubicBezTo>
                  <a:cubicBezTo>
                    <a:pt x="361" y="12"/>
                    <a:pt x="357" y="16"/>
                    <a:pt x="353" y="16"/>
                  </a:cubicBezTo>
                  <a:close/>
                  <a:moveTo>
                    <a:pt x="305" y="16"/>
                  </a:moveTo>
                  <a:lnTo>
                    <a:pt x="289" y="16"/>
                  </a:lnTo>
                  <a:cubicBezTo>
                    <a:pt x="284" y="16"/>
                    <a:pt x="281" y="12"/>
                    <a:pt x="281" y="8"/>
                  </a:cubicBezTo>
                  <a:cubicBezTo>
                    <a:pt x="281" y="4"/>
                    <a:pt x="284" y="0"/>
                    <a:pt x="289" y="0"/>
                  </a:cubicBezTo>
                  <a:lnTo>
                    <a:pt x="305" y="0"/>
                  </a:lnTo>
                  <a:cubicBezTo>
                    <a:pt x="309" y="0"/>
                    <a:pt x="313" y="4"/>
                    <a:pt x="313" y="8"/>
                  </a:cubicBezTo>
                  <a:cubicBezTo>
                    <a:pt x="313" y="12"/>
                    <a:pt x="309" y="16"/>
                    <a:pt x="305" y="16"/>
                  </a:cubicBezTo>
                  <a:close/>
                  <a:moveTo>
                    <a:pt x="257" y="16"/>
                  </a:moveTo>
                  <a:lnTo>
                    <a:pt x="241" y="16"/>
                  </a:lnTo>
                  <a:cubicBezTo>
                    <a:pt x="236" y="16"/>
                    <a:pt x="233" y="12"/>
                    <a:pt x="233" y="8"/>
                  </a:cubicBezTo>
                  <a:cubicBezTo>
                    <a:pt x="233" y="4"/>
                    <a:pt x="236" y="0"/>
                    <a:pt x="241" y="0"/>
                  </a:cubicBezTo>
                  <a:lnTo>
                    <a:pt x="257" y="0"/>
                  </a:lnTo>
                  <a:cubicBezTo>
                    <a:pt x="261" y="0"/>
                    <a:pt x="265" y="4"/>
                    <a:pt x="265" y="8"/>
                  </a:cubicBezTo>
                  <a:cubicBezTo>
                    <a:pt x="265" y="12"/>
                    <a:pt x="261" y="16"/>
                    <a:pt x="257" y="16"/>
                  </a:cubicBezTo>
                  <a:close/>
                  <a:moveTo>
                    <a:pt x="209" y="16"/>
                  </a:moveTo>
                  <a:lnTo>
                    <a:pt x="193" y="16"/>
                  </a:lnTo>
                  <a:cubicBezTo>
                    <a:pt x="188" y="16"/>
                    <a:pt x="185" y="12"/>
                    <a:pt x="185" y="8"/>
                  </a:cubicBezTo>
                  <a:cubicBezTo>
                    <a:pt x="185" y="4"/>
                    <a:pt x="188" y="0"/>
                    <a:pt x="193" y="0"/>
                  </a:cubicBezTo>
                  <a:lnTo>
                    <a:pt x="209" y="0"/>
                  </a:lnTo>
                  <a:cubicBezTo>
                    <a:pt x="213" y="0"/>
                    <a:pt x="217" y="4"/>
                    <a:pt x="217" y="8"/>
                  </a:cubicBezTo>
                  <a:cubicBezTo>
                    <a:pt x="217" y="12"/>
                    <a:pt x="213" y="16"/>
                    <a:pt x="209" y="16"/>
                  </a:cubicBezTo>
                  <a:close/>
                  <a:moveTo>
                    <a:pt x="161" y="16"/>
                  </a:moveTo>
                  <a:lnTo>
                    <a:pt x="145" y="16"/>
                  </a:lnTo>
                  <a:cubicBezTo>
                    <a:pt x="140" y="16"/>
                    <a:pt x="137" y="12"/>
                    <a:pt x="137" y="8"/>
                  </a:cubicBezTo>
                  <a:cubicBezTo>
                    <a:pt x="137" y="4"/>
                    <a:pt x="140" y="0"/>
                    <a:pt x="145" y="0"/>
                  </a:cubicBezTo>
                  <a:lnTo>
                    <a:pt x="161" y="0"/>
                  </a:lnTo>
                  <a:cubicBezTo>
                    <a:pt x="165" y="0"/>
                    <a:pt x="169" y="4"/>
                    <a:pt x="169" y="8"/>
                  </a:cubicBezTo>
                  <a:cubicBezTo>
                    <a:pt x="169" y="12"/>
                    <a:pt x="165" y="16"/>
                    <a:pt x="161" y="16"/>
                  </a:cubicBezTo>
                  <a:close/>
                  <a:moveTo>
                    <a:pt x="113" y="16"/>
                  </a:moveTo>
                  <a:lnTo>
                    <a:pt x="97" y="16"/>
                  </a:lnTo>
                  <a:cubicBezTo>
                    <a:pt x="92" y="16"/>
                    <a:pt x="89" y="12"/>
                    <a:pt x="89" y="8"/>
                  </a:cubicBezTo>
                  <a:cubicBezTo>
                    <a:pt x="89" y="4"/>
                    <a:pt x="92" y="0"/>
                    <a:pt x="97" y="0"/>
                  </a:cubicBezTo>
                  <a:lnTo>
                    <a:pt x="113" y="0"/>
                  </a:lnTo>
                  <a:cubicBezTo>
                    <a:pt x="117" y="0"/>
                    <a:pt x="121" y="4"/>
                    <a:pt x="121" y="8"/>
                  </a:cubicBezTo>
                  <a:cubicBezTo>
                    <a:pt x="121" y="12"/>
                    <a:pt x="117" y="16"/>
                    <a:pt x="113" y="16"/>
                  </a:cubicBezTo>
                  <a:close/>
                  <a:moveTo>
                    <a:pt x="65" y="16"/>
                  </a:moveTo>
                  <a:lnTo>
                    <a:pt x="49" y="16"/>
                  </a:lnTo>
                  <a:cubicBezTo>
                    <a:pt x="44" y="16"/>
                    <a:pt x="41" y="12"/>
                    <a:pt x="41" y="8"/>
                  </a:cubicBezTo>
                  <a:cubicBezTo>
                    <a:pt x="41" y="4"/>
                    <a:pt x="44" y="0"/>
                    <a:pt x="49" y="0"/>
                  </a:cubicBezTo>
                  <a:lnTo>
                    <a:pt x="65" y="0"/>
                  </a:lnTo>
                  <a:cubicBezTo>
                    <a:pt x="69" y="0"/>
                    <a:pt x="73" y="4"/>
                    <a:pt x="73" y="8"/>
                  </a:cubicBezTo>
                  <a:cubicBezTo>
                    <a:pt x="73" y="12"/>
                    <a:pt x="69" y="16"/>
                    <a:pt x="65" y="16"/>
                  </a:cubicBezTo>
                  <a:close/>
                  <a:moveTo>
                    <a:pt x="17" y="16"/>
                  </a:moveTo>
                  <a:lnTo>
                    <a:pt x="8" y="16"/>
                  </a:lnTo>
                  <a:cubicBezTo>
                    <a:pt x="4" y="16"/>
                    <a:pt x="0" y="12"/>
                    <a:pt x="0" y="8"/>
                  </a:cubicBezTo>
                  <a:cubicBezTo>
                    <a:pt x="0" y="4"/>
                    <a:pt x="4" y="0"/>
                    <a:pt x="8" y="0"/>
                  </a:cubicBezTo>
                  <a:lnTo>
                    <a:pt x="17" y="0"/>
                  </a:lnTo>
                  <a:cubicBezTo>
                    <a:pt x="21" y="0"/>
                    <a:pt x="25" y="4"/>
                    <a:pt x="25" y="8"/>
                  </a:cubicBezTo>
                  <a:cubicBezTo>
                    <a:pt x="25" y="12"/>
                    <a:pt x="21" y="16"/>
                    <a:pt x="17" y="16"/>
                  </a:cubicBezTo>
                  <a:close/>
                </a:path>
              </a:pathLst>
            </a:custGeom>
            <a:solidFill>
              <a:srgbClr val="000000"/>
            </a:solidFill>
            <a:ln w="15875">
              <a:solidFill>
                <a:srgbClr val="000000"/>
              </a:solidFill>
              <a:bevel/>
              <a:headEnd/>
              <a:tailEnd/>
            </a:ln>
          </p:spPr>
          <p:txBody>
            <a:bodyPr/>
            <a:lstStyle/>
            <a:p>
              <a:endParaRPr lang="nb-NO"/>
            </a:p>
          </p:txBody>
        </p:sp>
        <p:sp>
          <p:nvSpPr>
            <p:cNvPr id="84130" name="Rectangle 147">
              <a:extLst>
                <a:ext uri="{FF2B5EF4-FFF2-40B4-BE49-F238E27FC236}">
                  <a16:creationId xmlns:a16="http://schemas.microsoft.com/office/drawing/2014/main" id="{5E466D22-0302-EDC2-B09A-592A24346343}"/>
                </a:ext>
              </a:extLst>
            </p:cNvPr>
            <p:cNvSpPr>
              <a:spLocks noChangeArrowheads="1"/>
            </p:cNvSpPr>
            <p:nvPr/>
          </p:nvSpPr>
          <p:spPr bwMode="auto">
            <a:xfrm>
              <a:off x="4036" y="1930"/>
              <a:ext cx="233" cy="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400"/>
                <a:t>OXOX</a:t>
              </a:r>
            </a:p>
          </p:txBody>
        </p:sp>
      </p:grpSp>
      <p:grpSp>
        <p:nvGrpSpPr>
          <p:cNvPr id="84057" name="Group 148">
            <a:extLst>
              <a:ext uri="{FF2B5EF4-FFF2-40B4-BE49-F238E27FC236}">
                <a16:creationId xmlns:a16="http://schemas.microsoft.com/office/drawing/2014/main" id="{44680357-9BC3-68E0-E4DD-FABB90AB665F}"/>
              </a:ext>
            </a:extLst>
          </p:cNvPr>
          <p:cNvGrpSpPr>
            <a:grpSpLocks/>
          </p:cNvGrpSpPr>
          <p:nvPr/>
        </p:nvGrpSpPr>
        <p:grpSpPr bwMode="auto">
          <a:xfrm>
            <a:off x="7942263" y="4843463"/>
            <a:ext cx="811212" cy="333375"/>
            <a:chOff x="3518" y="2145"/>
            <a:chExt cx="359" cy="148"/>
          </a:xfrm>
        </p:grpSpPr>
        <p:sp>
          <p:nvSpPr>
            <p:cNvPr id="84127" name="Freeform 149">
              <a:extLst>
                <a:ext uri="{FF2B5EF4-FFF2-40B4-BE49-F238E27FC236}">
                  <a16:creationId xmlns:a16="http://schemas.microsoft.com/office/drawing/2014/main" id="{3FFA6EA5-118F-4F2C-16A1-F1D1DBDD6D47}"/>
                </a:ext>
              </a:extLst>
            </p:cNvPr>
            <p:cNvSpPr>
              <a:spLocks/>
            </p:cNvSpPr>
            <p:nvPr/>
          </p:nvSpPr>
          <p:spPr bwMode="auto">
            <a:xfrm>
              <a:off x="3518" y="2145"/>
              <a:ext cx="359" cy="148"/>
            </a:xfrm>
            <a:custGeom>
              <a:avLst/>
              <a:gdLst>
                <a:gd name="T0" fmla="*/ 324 w 360"/>
                <a:gd name="T1" fmla="*/ 148 h 148"/>
                <a:gd name="T2" fmla="*/ 0 w 360"/>
                <a:gd name="T3" fmla="*/ 148 h 148"/>
                <a:gd name="T4" fmla="*/ 0 w 360"/>
                <a:gd name="T5" fmla="*/ 0 h 148"/>
                <a:gd name="T6" fmla="*/ 180 w 360"/>
                <a:gd name="T7" fmla="*/ 0 h 148"/>
                <a:gd name="T8" fmla="*/ 324 w 360"/>
                <a:gd name="T9" fmla="*/ 74 h 148"/>
                <a:gd name="T10" fmla="*/ 324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84128" name="Rectangle 150">
              <a:extLst>
                <a:ext uri="{FF2B5EF4-FFF2-40B4-BE49-F238E27FC236}">
                  <a16:creationId xmlns:a16="http://schemas.microsoft.com/office/drawing/2014/main" id="{ED29212A-0BF1-0B8D-D7A6-0A8F3E614915}"/>
                </a:ext>
              </a:extLst>
            </p:cNvPr>
            <p:cNvSpPr>
              <a:spLocks noChangeArrowheads="1"/>
            </p:cNvSpPr>
            <p:nvPr/>
          </p:nvSpPr>
          <p:spPr bwMode="auto">
            <a:xfrm>
              <a:off x="3618" y="216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700">
                  <a:solidFill>
                    <a:srgbClr val="000000"/>
                  </a:solidFill>
                </a:rPr>
                <a:t>20</a:t>
              </a:r>
              <a:endParaRPr lang="en-GB" altLang="nb-NO" sz="1700"/>
            </a:p>
          </p:txBody>
        </p:sp>
      </p:grpSp>
      <p:grpSp>
        <p:nvGrpSpPr>
          <p:cNvPr id="84058" name="Group 151">
            <a:extLst>
              <a:ext uri="{FF2B5EF4-FFF2-40B4-BE49-F238E27FC236}">
                <a16:creationId xmlns:a16="http://schemas.microsoft.com/office/drawing/2014/main" id="{CD1C9304-3D7C-0772-BE48-ADB75909CAC9}"/>
              </a:ext>
            </a:extLst>
          </p:cNvPr>
          <p:cNvGrpSpPr>
            <a:grpSpLocks/>
          </p:cNvGrpSpPr>
          <p:nvPr/>
        </p:nvGrpSpPr>
        <p:grpSpPr bwMode="auto">
          <a:xfrm>
            <a:off x="9720263" y="4883150"/>
            <a:ext cx="722312" cy="319088"/>
            <a:chOff x="4271" y="3065"/>
            <a:chExt cx="320" cy="141"/>
          </a:xfrm>
        </p:grpSpPr>
        <p:sp>
          <p:nvSpPr>
            <p:cNvPr id="84125" name="Freeform 152">
              <a:extLst>
                <a:ext uri="{FF2B5EF4-FFF2-40B4-BE49-F238E27FC236}">
                  <a16:creationId xmlns:a16="http://schemas.microsoft.com/office/drawing/2014/main" id="{8AC94200-4C5F-AF72-0BBC-C500B9182CB2}"/>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126" name="Text Box 153">
              <a:extLst>
                <a:ext uri="{FF2B5EF4-FFF2-40B4-BE49-F238E27FC236}">
                  <a16:creationId xmlns:a16="http://schemas.microsoft.com/office/drawing/2014/main" id="{9D9848FD-63F6-55AC-4B1D-D14EBF239CF0}"/>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84059" name="Group 154">
            <a:extLst>
              <a:ext uri="{FF2B5EF4-FFF2-40B4-BE49-F238E27FC236}">
                <a16:creationId xmlns:a16="http://schemas.microsoft.com/office/drawing/2014/main" id="{7376353A-15DC-8BCD-5CE0-84999BDBEBC3}"/>
              </a:ext>
            </a:extLst>
          </p:cNvPr>
          <p:cNvGrpSpPr>
            <a:grpSpLocks/>
          </p:cNvGrpSpPr>
          <p:nvPr/>
        </p:nvGrpSpPr>
        <p:grpSpPr bwMode="auto">
          <a:xfrm>
            <a:off x="5343525" y="4640263"/>
            <a:ext cx="723900" cy="317500"/>
            <a:chOff x="4271" y="3065"/>
            <a:chExt cx="320" cy="141"/>
          </a:xfrm>
        </p:grpSpPr>
        <p:sp>
          <p:nvSpPr>
            <p:cNvPr id="84123" name="Freeform 155">
              <a:extLst>
                <a:ext uri="{FF2B5EF4-FFF2-40B4-BE49-F238E27FC236}">
                  <a16:creationId xmlns:a16="http://schemas.microsoft.com/office/drawing/2014/main" id="{517432CD-B154-9534-9767-DECA6C21C08F}"/>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124" name="Text Box 156">
              <a:extLst>
                <a:ext uri="{FF2B5EF4-FFF2-40B4-BE49-F238E27FC236}">
                  <a16:creationId xmlns:a16="http://schemas.microsoft.com/office/drawing/2014/main" id="{34E5FE5D-E058-2E62-5A59-831F831D2844}"/>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84060" name="Group 157">
            <a:extLst>
              <a:ext uri="{FF2B5EF4-FFF2-40B4-BE49-F238E27FC236}">
                <a16:creationId xmlns:a16="http://schemas.microsoft.com/office/drawing/2014/main" id="{3911EC7A-9756-BCCA-2D8E-FCEDEE51FE0F}"/>
              </a:ext>
            </a:extLst>
          </p:cNvPr>
          <p:cNvGrpSpPr>
            <a:grpSpLocks noChangeAspect="1"/>
          </p:cNvGrpSpPr>
          <p:nvPr/>
        </p:nvGrpSpPr>
        <p:grpSpPr bwMode="auto">
          <a:xfrm>
            <a:off x="4933950" y="5341938"/>
            <a:ext cx="307975" cy="685800"/>
            <a:chOff x="4429" y="1747"/>
            <a:chExt cx="156" cy="349"/>
          </a:xfrm>
        </p:grpSpPr>
        <p:sp>
          <p:nvSpPr>
            <p:cNvPr id="84117" name="Line 158">
              <a:extLst>
                <a:ext uri="{FF2B5EF4-FFF2-40B4-BE49-F238E27FC236}">
                  <a16:creationId xmlns:a16="http://schemas.microsoft.com/office/drawing/2014/main" id="{2D9CFCE5-3AA2-2DC0-EAF6-C20D4F0C2497}"/>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8" name="Line 159">
              <a:extLst>
                <a:ext uri="{FF2B5EF4-FFF2-40B4-BE49-F238E27FC236}">
                  <a16:creationId xmlns:a16="http://schemas.microsoft.com/office/drawing/2014/main" id="{91A60B68-826F-A9DB-E40E-D7CCB984E16B}"/>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9" name="Line 160">
              <a:extLst>
                <a:ext uri="{FF2B5EF4-FFF2-40B4-BE49-F238E27FC236}">
                  <a16:creationId xmlns:a16="http://schemas.microsoft.com/office/drawing/2014/main" id="{A5DF9439-5234-2276-CEDA-96C04CE0794F}"/>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20" name="Line 161">
              <a:extLst>
                <a:ext uri="{FF2B5EF4-FFF2-40B4-BE49-F238E27FC236}">
                  <a16:creationId xmlns:a16="http://schemas.microsoft.com/office/drawing/2014/main" id="{BDBC12FC-61E7-BC28-BF18-DADD7628F56A}"/>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21" name="Line 162">
              <a:extLst>
                <a:ext uri="{FF2B5EF4-FFF2-40B4-BE49-F238E27FC236}">
                  <a16:creationId xmlns:a16="http://schemas.microsoft.com/office/drawing/2014/main" id="{11B6614E-56CC-CDB7-D7CD-CB271DD47C65}"/>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22" name="Line 163">
              <a:extLst>
                <a:ext uri="{FF2B5EF4-FFF2-40B4-BE49-F238E27FC236}">
                  <a16:creationId xmlns:a16="http://schemas.microsoft.com/office/drawing/2014/main" id="{0AC96789-933B-50C4-E19C-C948E95A1555}"/>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84061" name="Group 164">
            <a:extLst>
              <a:ext uri="{FF2B5EF4-FFF2-40B4-BE49-F238E27FC236}">
                <a16:creationId xmlns:a16="http://schemas.microsoft.com/office/drawing/2014/main" id="{557EE304-EEAA-DE30-201F-371378A382BA}"/>
              </a:ext>
            </a:extLst>
          </p:cNvPr>
          <p:cNvGrpSpPr>
            <a:grpSpLocks noChangeAspect="1"/>
          </p:cNvGrpSpPr>
          <p:nvPr/>
        </p:nvGrpSpPr>
        <p:grpSpPr bwMode="auto">
          <a:xfrm>
            <a:off x="1839913" y="5241925"/>
            <a:ext cx="309562" cy="687388"/>
            <a:chOff x="4429" y="1747"/>
            <a:chExt cx="156" cy="349"/>
          </a:xfrm>
        </p:grpSpPr>
        <p:sp>
          <p:nvSpPr>
            <p:cNvPr id="84111" name="Line 165">
              <a:extLst>
                <a:ext uri="{FF2B5EF4-FFF2-40B4-BE49-F238E27FC236}">
                  <a16:creationId xmlns:a16="http://schemas.microsoft.com/office/drawing/2014/main" id="{5619ED58-E583-4E6B-B4F6-EAA2AC90E607}"/>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2" name="Line 166">
              <a:extLst>
                <a:ext uri="{FF2B5EF4-FFF2-40B4-BE49-F238E27FC236}">
                  <a16:creationId xmlns:a16="http://schemas.microsoft.com/office/drawing/2014/main" id="{B842F955-ADE7-8014-78F4-210335FA5D45}"/>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3" name="Line 167">
              <a:extLst>
                <a:ext uri="{FF2B5EF4-FFF2-40B4-BE49-F238E27FC236}">
                  <a16:creationId xmlns:a16="http://schemas.microsoft.com/office/drawing/2014/main" id="{23711C3D-1829-91A9-6E39-CB2A0DD187D1}"/>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4" name="Line 168">
              <a:extLst>
                <a:ext uri="{FF2B5EF4-FFF2-40B4-BE49-F238E27FC236}">
                  <a16:creationId xmlns:a16="http://schemas.microsoft.com/office/drawing/2014/main" id="{234D5947-ECE5-9B9A-D623-8F916F299731}"/>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5" name="Line 169">
              <a:extLst>
                <a:ext uri="{FF2B5EF4-FFF2-40B4-BE49-F238E27FC236}">
                  <a16:creationId xmlns:a16="http://schemas.microsoft.com/office/drawing/2014/main" id="{BEC29320-BC80-339F-E1F7-CEF3E10A7D0F}"/>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6" name="Line 170">
              <a:extLst>
                <a:ext uri="{FF2B5EF4-FFF2-40B4-BE49-F238E27FC236}">
                  <a16:creationId xmlns:a16="http://schemas.microsoft.com/office/drawing/2014/main" id="{88AD649E-567B-DF12-5A1D-F14D13354618}"/>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84062" name="Group 171">
            <a:extLst>
              <a:ext uri="{FF2B5EF4-FFF2-40B4-BE49-F238E27FC236}">
                <a16:creationId xmlns:a16="http://schemas.microsoft.com/office/drawing/2014/main" id="{F635D689-2B48-1964-8F9B-7FEA02E5BA97}"/>
              </a:ext>
            </a:extLst>
          </p:cNvPr>
          <p:cNvGrpSpPr>
            <a:grpSpLocks/>
          </p:cNvGrpSpPr>
          <p:nvPr/>
        </p:nvGrpSpPr>
        <p:grpSpPr bwMode="auto">
          <a:xfrm>
            <a:off x="6249988" y="6202363"/>
            <a:ext cx="1050925" cy="1314450"/>
            <a:chOff x="4016" y="2879"/>
            <a:chExt cx="466" cy="582"/>
          </a:xfrm>
        </p:grpSpPr>
        <p:grpSp>
          <p:nvGrpSpPr>
            <p:cNvPr id="84101" name="Group 172">
              <a:extLst>
                <a:ext uri="{FF2B5EF4-FFF2-40B4-BE49-F238E27FC236}">
                  <a16:creationId xmlns:a16="http://schemas.microsoft.com/office/drawing/2014/main" id="{0804C42C-751A-E411-C185-B1C9BCF023C0}"/>
                </a:ext>
              </a:extLst>
            </p:cNvPr>
            <p:cNvGrpSpPr>
              <a:grpSpLocks/>
            </p:cNvGrpSpPr>
            <p:nvPr/>
          </p:nvGrpSpPr>
          <p:grpSpPr bwMode="auto">
            <a:xfrm>
              <a:off x="4016" y="2879"/>
              <a:ext cx="465" cy="401"/>
              <a:chOff x="3882" y="847"/>
              <a:chExt cx="466" cy="401"/>
            </a:xfrm>
          </p:grpSpPr>
          <p:sp>
            <p:nvSpPr>
              <p:cNvPr id="84104" name="Rectangle 173">
                <a:extLst>
                  <a:ext uri="{FF2B5EF4-FFF2-40B4-BE49-F238E27FC236}">
                    <a16:creationId xmlns:a16="http://schemas.microsoft.com/office/drawing/2014/main" id="{A1A63534-5128-96F6-3EE8-D23B94CC5772}"/>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0 Sek</a:t>
                </a:r>
              </a:p>
            </p:txBody>
          </p:sp>
          <p:sp>
            <p:nvSpPr>
              <p:cNvPr id="84105" name="Rectangle 174">
                <a:extLst>
                  <a:ext uri="{FF2B5EF4-FFF2-40B4-BE49-F238E27FC236}">
                    <a16:creationId xmlns:a16="http://schemas.microsoft.com/office/drawing/2014/main" id="{56C35BCF-B915-96B5-4833-7D54A17128A8}"/>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Uptime = 100%</a:t>
                </a:r>
              </a:p>
            </p:txBody>
          </p:sp>
          <p:sp>
            <p:nvSpPr>
              <p:cNvPr id="84106" name="Rectangle 175">
                <a:extLst>
                  <a:ext uri="{FF2B5EF4-FFF2-40B4-BE49-F238E27FC236}">
                    <a16:creationId xmlns:a16="http://schemas.microsoft.com/office/drawing/2014/main" id="{A6FA0A36-47F3-1D1D-2437-B242E76565F6}"/>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07" name="Rectangle 176">
                <a:extLst>
                  <a:ext uri="{FF2B5EF4-FFF2-40B4-BE49-F238E27FC236}">
                    <a16:creationId xmlns:a16="http://schemas.microsoft.com/office/drawing/2014/main" id="{5ED593D2-99CE-926B-D404-831E59E58A09}"/>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108" name="Line 177">
                <a:extLst>
                  <a:ext uri="{FF2B5EF4-FFF2-40B4-BE49-F238E27FC236}">
                    <a16:creationId xmlns:a16="http://schemas.microsoft.com/office/drawing/2014/main" id="{870EFD1B-06D9-5BF2-BE33-68604F4637F2}"/>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09" name="Line 178">
                <a:extLst>
                  <a:ext uri="{FF2B5EF4-FFF2-40B4-BE49-F238E27FC236}">
                    <a16:creationId xmlns:a16="http://schemas.microsoft.com/office/drawing/2014/main" id="{6D72A998-467C-D98D-9A38-3C1D2B914D49}"/>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10" name="Rectangle 179">
                <a:extLst>
                  <a:ext uri="{FF2B5EF4-FFF2-40B4-BE49-F238E27FC236}">
                    <a16:creationId xmlns:a16="http://schemas.microsoft.com/office/drawing/2014/main" id="{627C623C-2522-A84B-5EC0-0A6D52515417}"/>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Takt = 60 Sek</a:t>
                </a:r>
              </a:p>
            </p:txBody>
          </p:sp>
        </p:grpSp>
        <p:sp>
          <p:nvSpPr>
            <p:cNvPr id="84102" name="Text Box 180">
              <a:extLst>
                <a:ext uri="{FF2B5EF4-FFF2-40B4-BE49-F238E27FC236}">
                  <a16:creationId xmlns:a16="http://schemas.microsoft.com/office/drawing/2014/main" id="{A6582BBD-35D0-32DC-F0F8-3D101A458B78}"/>
                </a:ext>
              </a:extLst>
            </p:cNvPr>
            <p:cNvSpPr txBox="1">
              <a:spLocks noChangeArrowheads="1"/>
            </p:cNvSpPr>
            <p:nvPr/>
          </p:nvSpPr>
          <p:spPr bwMode="auto">
            <a:xfrm>
              <a:off x="4020" y="3084"/>
              <a:ext cx="45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 skift</a:t>
              </a:r>
            </a:p>
          </p:txBody>
        </p:sp>
        <p:sp>
          <p:nvSpPr>
            <p:cNvPr id="84103" name="Text Box 181">
              <a:extLst>
                <a:ext uri="{FF2B5EF4-FFF2-40B4-BE49-F238E27FC236}">
                  <a16:creationId xmlns:a16="http://schemas.microsoft.com/office/drawing/2014/main" id="{5D546492-75DE-8F8B-8558-C183B08CFB4C}"/>
                </a:ext>
              </a:extLst>
            </p:cNvPr>
            <p:cNvSpPr txBox="1">
              <a:spLocks noChangeArrowheads="1"/>
            </p:cNvSpPr>
            <p:nvPr/>
          </p:nvSpPr>
          <p:spPr bwMode="auto">
            <a:xfrm>
              <a:off x="4016" y="3228"/>
              <a:ext cx="466" cy="23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Totalt arbeid innhold = 165 sekunder</a:t>
              </a:r>
            </a:p>
          </p:txBody>
        </p:sp>
      </p:grpSp>
      <p:grpSp>
        <p:nvGrpSpPr>
          <p:cNvPr id="84063" name="Group 182">
            <a:extLst>
              <a:ext uri="{FF2B5EF4-FFF2-40B4-BE49-F238E27FC236}">
                <a16:creationId xmlns:a16="http://schemas.microsoft.com/office/drawing/2014/main" id="{2EA7E271-A18B-E835-52C1-8C1FBFCAD3CC}"/>
              </a:ext>
            </a:extLst>
          </p:cNvPr>
          <p:cNvGrpSpPr>
            <a:grpSpLocks/>
          </p:cNvGrpSpPr>
          <p:nvPr/>
        </p:nvGrpSpPr>
        <p:grpSpPr bwMode="auto">
          <a:xfrm>
            <a:off x="2587625" y="6224588"/>
            <a:ext cx="1052513" cy="957262"/>
            <a:chOff x="4016" y="2879"/>
            <a:chExt cx="466" cy="424"/>
          </a:xfrm>
        </p:grpSpPr>
        <p:grpSp>
          <p:nvGrpSpPr>
            <p:cNvPr id="84091" name="Group 183">
              <a:extLst>
                <a:ext uri="{FF2B5EF4-FFF2-40B4-BE49-F238E27FC236}">
                  <a16:creationId xmlns:a16="http://schemas.microsoft.com/office/drawing/2014/main" id="{4D2B2144-84FB-A86D-1BA4-E60B4E577ACA}"/>
                </a:ext>
              </a:extLst>
            </p:cNvPr>
            <p:cNvGrpSpPr>
              <a:grpSpLocks/>
            </p:cNvGrpSpPr>
            <p:nvPr/>
          </p:nvGrpSpPr>
          <p:grpSpPr bwMode="auto">
            <a:xfrm>
              <a:off x="4016" y="2879"/>
              <a:ext cx="465" cy="401"/>
              <a:chOff x="3882" y="847"/>
              <a:chExt cx="466" cy="401"/>
            </a:xfrm>
          </p:grpSpPr>
          <p:sp>
            <p:nvSpPr>
              <p:cNvPr id="84094" name="Rectangle 184">
                <a:extLst>
                  <a:ext uri="{FF2B5EF4-FFF2-40B4-BE49-F238E27FC236}">
                    <a16:creationId xmlns:a16="http://schemas.microsoft.com/office/drawing/2014/main" id="{0E474F47-6174-2659-2D83-C5FD04E15BCE}"/>
                  </a:ext>
                </a:extLst>
              </p:cNvPr>
              <p:cNvSpPr>
                <a:spLocks noChangeArrowheads="1"/>
              </p:cNvSpPr>
              <p:nvPr/>
            </p:nvSpPr>
            <p:spPr bwMode="auto">
              <a:xfrm>
                <a:off x="3882" y="91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C/O = &lt;10 min</a:t>
                </a:r>
              </a:p>
            </p:txBody>
          </p:sp>
          <p:sp>
            <p:nvSpPr>
              <p:cNvPr id="84095" name="Rectangle 185">
                <a:extLst>
                  <a:ext uri="{FF2B5EF4-FFF2-40B4-BE49-F238E27FC236}">
                    <a16:creationId xmlns:a16="http://schemas.microsoft.com/office/drawing/2014/main" id="{465E95FD-A74E-47E7-7D23-4A9799FABBE2}"/>
                  </a:ext>
                </a:extLst>
              </p:cNvPr>
              <p:cNvSpPr>
                <a:spLocks noChangeArrowheads="1"/>
              </p:cNvSpPr>
              <p:nvPr/>
            </p:nvSpPr>
            <p:spPr bwMode="auto">
              <a:xfrm>
                <a:off x="3882" y="98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Uptime = 85%</a:t>
                </a:r>
              </a:p>
            </p:txBody>
          </p:sp>
          <p:sp>
            <p:nvSpPr>
              <p:cNvPr id="84096" name="Rectangle 186">
                <a:extLst>
                  <a:ext uri="{FF2B5EF4-FFF2-40B4-BE49-F238E27FC236}">
                    <a16:creationId xmlns:a16="http://schemas.microsoft.com/office/drawing/2014/main" id="{3228172A-9196-A607-E061-106736DA1C47}"/>
                  </a:ext>
                </a:extLst>
              </p:cNvPr>
              <p:cNvSpPr>
                <a:spLocks noChangeArrowheads="1"/>
              </p:cNvSpPr>
              <p:nvPr/>
            </p:nvSpPr>
            <p:spPr bwMode="auto">
              <a:xfrm>
                <a:off x="3882" y="105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097" name="Rectangle 187">
                <a:extLst>
                  <a:ext uri="{FF2B5EF4-FFF2-40B4-BE49-F238E27FC236}">
                    <a16:creationId xmlns:a16="http://schemas.microsoft.com/office/drawing/2014/main" id="{B08FF922-3424-0E73-A93D-13AEFCBBC8BE}"/>
                  </a:ext>
                </a:extLst>
              </p:cNvPr>
              <p:cNvSpPr>
                <a:spLocks noChangeArrowheads="1"/>
              </p:cNvSpPr>
              <p:nvPr/>
            </p:nvSpPr>
            <p:spPr bwMode="auto">
              <a:xfrm>
                <a:off x="3882" y="1126"/>
                <a:ext cx="466"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098" name="Line 188">
                <a:extLst>
                  <a:ext uri="{FF2B5EF4-FFF2-40B4-BE49-F238E27FC236}">
                    <a16:creationId xmlns:a16="http://schemas.microsoft.com/office/drawing/2014/main" id="{024F3542-8D36-3745-9852-E535113D7FC7}"/>
                  </a:ext>
                </a:extLst>
              </p:cNvPr>
              <p:cNvSpPr>
                <a:spLocks noChangeShapeType="1"/>
              </p:cNvSpPr>
              <p:nvPr/>
            </p:nvSpPr>
            <p:spPr bwMode="auto">
              <a:xfrm>
                <a:off x="3882"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099" name="Line 189">
                <a:extLst>
                  <a:ext uri="{FF2B5EF4-FFF2-40B4-BE49-F238E27FC236}">
                    <a16:creationId xmlns:a16="http://schemas.microsoft.com/office/drawing/2014/main" id="{76E415F4-6945-4553-0215-53110A1DD226}"/>
                  </a:ext>
                </a:extLst>
              </p:cNvPr>
              <p:cNvSpPr>
                <a:spLocks noChangeShapeType="1"/>
              </p:cNvSpPr>
              <p:nvPr/>
            </p:nvSpPr>
            <p:spPr bwMode="auto">
              <a:xfrm>
                <a:off x="4347" y="1196"/>
                <a:ext cx="1" cy="52"/>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84100" name="Rectangle 190">
                <a:extLst>
                  <a:ext uri="{FF2B5EF4-FFF2-40B4-BE49-F238E27FC236}">
                    <a16:creationId xmlns:a16="http://schemas.microsoft.com/office/drawing/2014/main" id="{48818452-EB8B-2A15-A906-E4993EDCF818}"/>
                  </a:ext>
                </a:extLst>
              </p:cNvPr>
              <p:cNvSpPr>
                <a:spLocks noChangeArrowheads="1"/>
              </p:cNvSpPr>
              <p:nvPr/>
            </p:nvSpPr>
            <p:spPr bwMode="auto">
              <a:xfrm>
                <a:off x="3882" y="847"/>
                <a:ext cx="466"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EPE=1 skift</a:t>
                </a:r>
              </a:p>
            </p:txBody>
          </p:sp>
        </p:grpSp>
        <p:sp>
          <p:nvSpPr>
            <p:cNvPr id="84092" name="Text Box 191">
              <a:extLst>
                <a:ext uri="{FF2B5EF4-FFF2-40B4-BE49-F238E27FC236}">
                  <a16:creationId xmlns:a16="http://schemas.microsoft.com/office/drawing/2014/main" id="{17683039-0251-E9F9-816D-B86E7289475C}"/>
                </a:ext>
              </a:extLst>
            </p:cNvPr>
            <p:cNvSpPr txBox="1">
              <a:spLocks noChangeArrowheads="1"/>
            </p:cNvSpPr>
            <p:nvPr/>
          </p:nvSpPr>
          <p:spPr bwMode="auto">
            <a:xfrm>
              <a:off x="4020" y="3084"/>
              <a:ext cx="45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27600 sek.ledig.</a:t>
              </a:r>
            </a:p>
          </p:txBody>
        </p:sp>
        <p:sp>
          <p:nvSpPr>
            <p:cNvPr id="84093" name="Text Box 192">
              <a:extLst>
                <a:ext uri="{FF2B5EF4-FFF2-40B4-BE49-F238E27FC236}">
                  <a16:creationId xmlns:a16="http://schemas.microsoft.com/office/drawing/2014/main" id="{1D7286F9-4743-822C-A9C6-85B2EF9B6153}"/>
                </a:ext>
              </a:extLst>
            </p:cNvPr>
            <p:cNvSpPr txBox="1">
              <a:spLocks noChangeArrowheads="1"/>
            </p:cNvSpPr>
            <p:nvPr/>
          </p:nvSpPr>
          <p:spPr bwMode="auto">
            <a:xfrm>
              <a:off x="4016" y="3228"/>
              <a:ext cx="466" cy="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endParaRPr lang="en-GB" altLang="nb-NO" sz="1100">
                <a:solidFill>
                  <a:schemeClr val="tx1"/>
                </a:solidFill>
                <a:latin typeface="Arial" panose="020B0604020202020204" pitchFamily="34" charset="0"/>
                <a:ea typeface="ＭＳ Ｐゴシック" panose="020B0600070205080204" pitchFamily="34" charset="-128"/>
              </a:endParaRPr>
            </a:p>
          </p:txBody>
        </p:sp>
      </p:grpSp>
      <p:grpSp>
        <p:nvGrpSpPr>
          <p:cNvPr id="84064" name="Group 193">
            <a:extLst>
              <a:ext uri="{FF2B5EF4-FFF2-40B4-BE49-F238E27FC236}">
                <a16:creationId xmlns:a16="http://schemas.microsoft.com/office/drawing/2014/main" id="{28BCF9BB-A12F-EBA7-3658-A38A5B3D8A60}"/>
              </a:ext>
            </a:extLst>
          </p:cNvPr>
          <p:cNvGrpSpPr>
            <a:grpSpLocks/>
          </p:cNvGrpSpPr>
          <p:nvPr/>
        </p:nvGrpSpPr>
        <p:grpSpPr bwMode="auto">
          <a:xfrm>
            <a:off x="2784475" y="5626100"/>
            <a:ext cx="1236663" cy="527050"/>
            <a:chOff x="1101" y="2510"/>
            <a:chExt cx="548" cy="233"/>
          </a:xfrm>
        </p:grpSpPr>
        <p:sp>
          <p:nvSpPr>
            <p:cNvPr id="84089" name="AutoShape 194">
              <a:extLst>
                <a:ext uri="{FF2B5EF4-FFF2-40B4-BE49-F238E27FC236}">
                  <a16:creationId xmlns:a16="http://schemas.microsoft.com/office/drawing/2014/main" id="{0A2DDA86-6DDE-4091-DCA3-3C3ADC2E9D41}"/>
                </a:ext>
              </a:extLst>
            </p:cNvPr>
            <p:cNvSpPr>
              <a:spLocks noChangeArrowheads="1"/>
            </p:cNvSpPr>
            <p:nvPr/>
          </p:nvSpPr>
          <p:spPr bwMode="gray">
            <a:xfrm>
              <a:off x="1101" y="2510"/>
              <a:ext cx="548" cy="233"/>
            </a:xfrm>
            <a:prstGeom prst="star16">
              <a:avLst>
                <a:gd name="adj" fmla="val 42310"/>
              </a:avLst>
            </a:prstGeom>
            <a:solidFill>
              <a:schemeClr val="folHlink"/>
            </a:solidFill>
            <a:ln w="9525">
              <a:solidFill>
                <a:schemeClr val="tx1"/>
              </a:solidFill>
              <a:miter lim="800000"/>
              <a:headEnd/>
              <a:tailEnd/>
            </a:ln>
          </p:spPr>
          <p:txBody>
            <a:bodyPr wrap="none" lIns="93296" tIns="46648" rIns="93296" bIns="46648"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90" name="Rectangle 195">
              <a:extLst>
                <a:ext uri="{FF2B5EF4-FFF2-40B4-BE49-F238E27FC236}">
                  <a16:creationId xmlns:a16="http://schemas.microsoft.com/office/drawing/2014/main" id="{354ED99E-8071-1A1B-70FF-3248EBEA03A5}"/>
                </a:ext>
              </a:extLst>
            </p:cNvPr>
            <p:cNvSpPr>
              <a:spLocks noChangeArrowheads="1"/>
            </p:cNvSpPr>
            <p:nvPr/>
          </p:nvSpPr>
          <p:spPr bwMode="gray">
            <a:xfrm>
              <a:off x="1164" y="2588"/>
              <a:ext cx="428"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1300"/>
                <a:t>Omstilling</a:t>
              </a:r>
            </a:p>
          </p:txBody>
        </p:sp>
      </p:grpSp>
      <p:grpSp>
        <p:nvGrpSpPr>
          <p:cNvPr id="84065" name="Group 196">
            <a:extLst>
              <a:ext uri="{FF2B5EF4-FFF2-40B4-BE49-F238E27FC236}">
                <a16:creationId xmlns:a16="http://schemas.microsoft.com/office/drawing/2014/main" id="{CD9975C9-129C-7E48-B362-5E78F0DD934E}"/>
              </a:ext>
            </a:extLst>
          </p:cNvPr>
          <p:cNvGrpSpPr>
            <a:grpSpLocks/>
          </p:cNvGrpSpPr>
          <p:nvPr/>
        </p:nvGrpSpPr>
        <p:grpSpPr bwMode="auto">
          <a:xfrm>
            <a:off x="7546975" y="3565525"/>
            <a:ext cx="723900" cy="317500"/>
            <a:chOff x="4271" y="3065"/>
            <a:chExt cx="320" cy="141"/>
          </a:xfrm>
        </p:grpSpPr>
        <p:sp>
          <p:nvSpPr>
            <p:cNvPr id="84087" name="Freeform 197">
              <a:extLst>
                <a:ext uri="{FF2B5EF4-FFF2-40B4-BE49-F238E27FC236}">
                  <a16:creationId xmlns:a16="http://schemas.microsoft.com/office/drawing/2014/main" id="{81A9AF42-4A6C-6485-D9B4-661A60A13162}"/>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088" name="Text Box 198">
              <a:extLst>
                <a:ext uri="{FF2B5EF4-FFF2-40B4-BE49-F238E27FC236}">
                  <a16:creationId xmlns:a16="http://schemas.microsoft.com/office/drawing/2014/main" id="{D003E9CD-AC29-F148-B1BD-A3AD70226BB2}"/>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84066" name="Group 199">
            <a:extLst>
              <a:ext uri="{FF2B5EF4-FFF2-40B4-BE49-F238E27FC236}">
                <a16:creationId xmlns:a16="http://schemas.microsoft.com/office/drawing/2014/main" id="{0A42FF6E-FBFA-35B7-04D7-CD0ECE10D074}"/>
              </a:ext>
            </a:extLst>
          </p:cNvPr>
          <p:cNvGrpSpPr>
            <a:grpSpLocks/>
          </p:cNvGrpSpPr>
          <p:nvPr/>
        </p:nvGrpSpPr>
        <p:grpSpPr bwMode="auto">
          <a:xfrm>
            <a:off x="7737475" y="3727450"/>
            <a:ext cx="722313" cy="319088"/>
            <a:chOff x="4271" y="3065"/>
            <a:chExt cx="320" cy="141"/>
          </a:xfrm>
        </p:grpSpPr>
        <p:sp>
          <p:nvSpPr>
            <p:cNvPr id="84085" name="Freeform 200">
              <a:extLst>
                <a:ext uri="{FF2B5EF4-FFF2-40B4-BE49-F238E27FC236}">
                  <a16:creationId xmlns:a16="http://schemas.microsoft.com/office/drawing/2014/main" id="{7B8A1075-7D56-1624-9D88-9B49FB84630B}"/>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086" name="Text Box 201">
              <a:extLst>
                <a:ext uri="{FF2B5EF4-FFF2-40B4-BE49-F238E27FC236}">
                  <a16:creationId xmlns:a16="http://schemas.microsoft.com/office/drawing/2014/main" id="{4AA99781-0C6B-1E49-59C0-6B24A36A8C4A}"/>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84067" name="Group 202">
            <a:extLst>
              <a:ext uri="{FF2B5EF4-FFF2-40B4-BE49-F238E27FC236}">
                <a16:creationId xmlns:a16="http://schemas.microsoft.com/office/drawing/2014/main" id="{8590320D-B821-9BF7-6D2F-7394ED4CF66D}"/>
              </a:ext>
            </a:extLst>
          </p:cNvPr>
          <p:cNvGrpSpPr>
            <a:grpSpLocks/>
          </p:cNvGrpSpPr>
          <p:nvPr/>
        </p:nvGrpSpPr>
        <p:grpSpPr bwMode="auto">
          <a:xfrm>
            <a:off x="7872413" y="3917950"/>
            <a:ext cx="722312" cy="317500"/>
            <a:chOff x="4271" y="3065"/>
            <a:chExt cx="320" cy="141"/>
          </a:xfrm>
        </p:grpSpPr>
        <p:sp>
          <p:nvSpPr>
            <p:cNvPr id="84083" name="Freeform 203">
              <a:extLst>
                <a:ext uri="{FF2B5EF4-FFF2-40B4-BE49-F238E27FC236}">
                  <a16:creationId xmlns:a16="http://schemas.microsoft.com/office/drawing/2014/main" id="{203F5B23-9089-BCA7-22D5-86BD0D728A30}"/>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084" name="Text Box 204">
              <a:extLst>
                <a:ext uri="{FF2B5EF4-FFF2-40B4-BE49-F238E27FC236}">
                  <a16:creationId xmlns:a16="http://schemas.microsoft.com/office/drawing/2014/main" id="{C662AD28-DDD6-D485-724C-B883801BEE08}"/>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20</a:t>
              </a:r>
            </a:p>
          </p:txBody>
        </p:sp>
      </p:grpSp>
      <p:grpSp>
        <p:nvGrpSpPr>
          <p:cNvPr id="84068" name="Group 205">
            <a:extLst>
              <a:ext uri="{FF2B5EF4-FFF2-40B4-BE49-F238E27FC236}">
                <a16:creationId xmlns:a16="http://schemas.microsoft.com/office/drawing/2014/main" id="{2F07678E-A6F9-AB8A-A644-E0AD6B2D9568}"/>
              </a:ext>
            </a:extLst>
          </p:cNvPr>
          <p:cNvGrpSpPr>
            <a:grpSpLocks/>
          </p:cNvGrpSpPr>
          <p:nvPr/>
        </p:nvGrpSpPr>
        <p:grpSpPr bwMode="auto">
          <a:xfrm>
            <a:off x="3998913" y="3375025"/>
            <a:ext cx="722312" cy="319088"/>
            <a:chOff x="4271" y="3065"/>
            <a:chExt cx="320" cy="141"/>
          </a:xfrm>
        </p:grpSpPr>
        <p:sp>
          <p:nvSpPr>
            <p:cNvPr id="84081" name="Freeform 206">
              <a:extLst>
                <a:ext uri="{FF2B5EF4-FFF2-40B4-BE49-F238E27FC236}">
                  <a16:creationId xmlns:a16="http://schemas.microsoft.com/office/drawing/2014/main" id="{61BAA415-4459-8D39-DE9B-B30227826D1C}"/>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082" name="Text Box 207">
              <a:extLst>
                <a:ext uri="{FF2B5EF4-FFF2-40B4-BE49-F238E27FC236}">
                  <a16:creationId xmlns:a16="http://schemas.microsoft.com/office/drawing/2014/main" id="{38542BEE-616A-8867-FDDA-B88206A1B6DD}"/>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Coil</a:t>
              </a:r>
            </a:p>
          </p:txBody>
        </p:sp>
      </p:grpSp>
      <p:grpSp>
        <p:nvGrpSpPr>
          <p:cNvPr id="84069" name="Group 208">
            <a:extLst>
              <a:ext uri="{FF2B5EF4-FFF2-40B4-BE49-F238E27FC236}">
                <a16:creationId xmlns:a16="http://schemas.microsoft.com/office/drawing/2014/main" id="{1F14E8D9-91F5-77A3-43C1-CF2BE4134AA4}"/>
              </a:ext>
            </a:extLst>
          </p:cNvPr>
          <p:cNvGrpSpPr>
            <a:grpSpLocks/>
          </p:cNvGrpSpPr>
          <p:nvPr/>
        </p:nvGrpSpPr>
        <p:grpSpPr bwMode="auto">
          <a:xfrm rot="-5400000">
            <a:off x="2461419" y="4048919"/>
            <a:ext cx="723900" cy="319088"/>
            <a:chOff x="4271" y="3065"/>
            <a:chExt cx="320" cy="141"/>
          </a:xfrm>
        </p:grpSpPr>
        <p:sp>
          <p:nvSpPr>
            <p:cNvPr id="84079" name="Freeform 209">
              <a:extLst>
                <a:ext uri="{FF2B5EF4-FFF2-40B4-BE49-F238E27FC236}">
                  <a16:creationId xmlns:a16="http://schemas.microsoft.com/office/drawing/2014/main" id="{31BEA610-AECC-CCC9-2A1C-A2D20BD50FAE}"/>
                </a:ext>
              </a:extLst>
            </p:cNvPr>
            <p:cNvSpPr>
              <a:spLocks/>
            </p:cNvSpPr>
            <p:nvPr/>
          </p:nvSpPr>
          <p:spPr bwMode="auto">
            <a:xfrm>
              <a:off x="4271" y="3065"/>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solidFill>
              <a:schemeClr val="folHlink"/>
            </a:solidFill>
            <a:ln w="9525">
              <a:solidFill>
                <a:schemeClr val="tx1"/>
              </a:solidFill>
              <a:round/>
              <a:headEnd/>
              <a:tailEnd/>
            </a:ln>
          </p:spPr>
          <p:txBody>
            <a:bodyPr/>
            <a:lstStyle/>
            <a:p>
              <a:endParaRPr lang="nb-NO"/>
            </a:p>
          </p:txBody>
        </p:sp>
        <p:sp>
          <p:nvSpPr>
            <p:cNvPr id="84080" name="Text Box 210">
              <a:extLst>
                <a:ext uri="{FF2B5EF4-FFF2-40B4-BE49-F238E27FC236}">
                  <a16:creationId xmlns:a16="http://schemas.microsoft.com/office/drawing/2014/main" id="{BF5B3DA1-8C58-1370-293B-64357462D3F6}"/>
                </a:ext>
              </a:extLst>
            </p:cNvPr>
            <p:cNvSpPr txBox="1">
              <a:spLocks noChangeArrowheads="1"/>
            </p:cNvSpPr>
            <p:nvPr/>
          </p:nvSpPr>
          <p:spPr bwMode="auto">
            <a:xfrm>
              <a:off x="4296" y="3102"/>
              <a:ext cx="204" cy="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Coil</a:t>
              </a:r>
            </a:p>
          </p:txBody>
        </p:sp>
      </p:grpSp>
      <p:grpSp>
        <p:nvGrpSpPr>
          <p:cNvPr id="84070" name="Group 211">
            <a:extLst>
              <a:ext uri="{FF2B5EF4-FFF2-40B4-BE49-F238E27FC236}">
                <a16:creationId xmlns:a16="http://schemas.microsoft.com/office/drawing/2014/main" id="{33CBB8FC-1BA0-9E95-3D49-5F185FBFF36B}"/>
              </a:ext>
            </a:extLst>
          </p:cNvPr>
          <p:cNvGrpSpPr>
            <a:grpSpLocks noChangeAspect="1"/>
          </p:cNvGrpSpPr>
          <p:nvPr/>
        </p:nvGrpSpPr>
        <p:grpSpPr bwMode="auto">
          <a:xfrm>
            <a:off x="9963150" y="5394325"/>
            <a:ext cx="896938" cy="687388"/>
            <a:chOff x="2600" y="939"/>
            <a:chExt cx="486" cy="374"/>
          </a:xfrm>
        </p:grpSpPr>
        <p:sp>
          <p:nvSpPr>
            <p:cNvPr id="84076" name="Rectangle 212">
              <a:extLst>
                <a:ext uri="{FF2B5EF4-FFF2-40B4-BE49-F238E27FC236}">
                  <a16:creationId xmlns:a16="http://schemas.microsoft.com/office/drawing/2014/main" id="{9BF6F154-0154-382A-905F-4A11FEB3BFC1}"/>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077" name="Rectangle 213">
              <a:extLst>
                <a:ext uri="{FF2B5EF4-FFF2-40B4-BE49-F238E27FC236}">
                  <a16:creationId xmlns:a16="http://schemas.microsoft.com/office/drawing/2014/main" id="{C2256E75-F68A-1160-C593-F2B5A737D602}"/>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4078" name="Rectangle 214">
              <a:extLst>
                <a:ext uri="{FF2B5EF4-FFF2-40B4-BE49-F238E27FC236}">
                  <a16:creationId xmlns:a16="http://schemas.microsoft.com/office/drawing/2014/main" id="{FFC45119-03B4-A5BB-8681-20FA34D8EE48}"/>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GB" altLang="nb-NO" sz="1000"/>
                <a:t>Shipping</a:t>
              </a:r>
            </a:p>
          </p:txBody>
        </p:sp>
      </p:grpSp>
      <p:sp>
        <p:nvSpPr>
          <p:cNvPr id="84071" name="Text Box 215">
            <a:extLst>
              <a:ext uri="{FF2B5EF4-FFF2-40B4-BE49-F238E27FC236}">
                <a16:creationId xmlns:a16="http://schemas.microsoft.com/office/drawing/2014/main" id="{9E6D89FD-3CCB-CC54-7181-6B60D2BE3E4B}"/>
              </a:ext>
            </a:extLst>
          </p:cNvPr>
          <p:cNvSpPr txBox="1">
            <a:spLocks noChangeArrowheads="1"/>
          </p:cNvSpPr>
          <p:nvPr/>
        </p:nvSpPr>
        <p:spPr bwMode="auto">
          <a:xfrm>
            <a:off x="9971088" y="5594350"/>
            <a:ext cx="852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GB" altLang="nb-NO" sz="1100">
                <a:solidFill>
                  <a:schemeClr val="tx1"/>
                </a:solidFill>
                <a:latin typeface="Arial" panose="020B0604020202020204" pitchFamily="34" charset="0"/>
                <a:ea typeface="ＭＳ Ｐゴシック" panose="020B0600070205080204" pitchFamily="34" charset="-128"/>
              </a:rPr>
              <a:t>Pakking</a:t>
            </a:r>
          </a:p>
        </p:txBody>
      </p:sp>
      <p:sp>
        <p:nvSpPr>
          <p:cNvPr id="84072" name="Text Box 216">
            <a:extLst>
              <a:ext uri="{FF2B5EF4-FFF2-40B4-BE49-F238E27FC236}">
                <a16:creationId xmlns:a16="http://schemas.microsoft.com/office/drawing/2014/main" id="{EC0E4B91-4A27-4DC1-CAF1-D3A4C01F89D9}"/>
              </a:ext>
            </a:extLst>
          </p:cNvPr>
          <p:cNvSpPr txBox="1">
            <a:spLocks noChangeArrowheads="1"/>
          </p:cNvSpPr>
          <p:nvPr/>
        </p:nvSpPr>
        <p:spPr bwMode="auto">
          <a:xfrm>
            <a:off x="6340475" y="6840538"/>
            <a:ext cx="8794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000">
                <a:solidFill>
                  <a:schemeClr val="tx1"/>
                </a:solidFill>
                <a:latin typeface="Arial" panose="020B0604020202020204" pitchFamily="34" charset="0"/>
                <a:ea typeface="ＭＳ Ｐゴシック" panose="020B0600070205080204" pitchFamily="34" charset="-128"/>
              </a:rPr>
              <a:t>C/T: 55 sek.</a:t>
            </a:r>
          </a:p>
        </p:txBody>
      </p:sp>
      <p:sp>
        <p:nvSpPr>
          <p:cNvPr id="84073" name="Rectangle 217">
            <a:extLst>
              <a:ext uri="{FF2B5EF4-FFF2-40B4-BE49-F238E27FC236}">
                <a16:creationId xmlns:a16="http://schemas.microsoft.com/office/drawing/2014/main" id="{0370715F-F528-A11C-9118-55501FCCE7AA}"/>
              </a:ext>
            </a:extLst>
          </p:cNvPr>
          <p:cNvSpPr>
            <a:spLocks noChangeArrowheads="1"/>
          </p:cNvSpPr>
          <p:nvPr/>
        </p:nvSpPr>
        <p:spPr bwMode="gray">
          <a:xfrm>
            <a:off x="6281738" y="3138488"/>
            <a:ext cx="1162050" cy="469900"/>
          </a:xfrm>
          <a:prstGeom prst="rect">
            <a:avLst/>
          </a:prstGeom>
          <a:solidFill>
            <a:schemeClr val="folHlink"/>
          </a:solidFill>
          <a:ln w="9525">
            <a:solidFill>
              <a:schemeClr val="tx1"/>
            </a:solidFill>
            <a:miter lim="800000"/>
            <a:headEnd/>
            <a:tailEnd/>
          </a:ln>
        </p:spPr>
        <p:txBody>
          <a:bodyPr wrap="none" lIns="132686" tIns="66343" rIns="132686" bIns="66343" anchor="ctr"/>
          <a:lstStyle>
            <a:lvl1pPr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3271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3271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1700"/>
          </a:p>
        </p:txBody>
      </p:sp>
      <p:sp>
        <p:nvSpPr>
          <p:cNvPr id="84074" name="Rectangle 218">
            <a:extLst>
              <a:ext uri="{FF2B5EF4-FFF2-40B4-BE49-F238E27FC236}">
                <a16:creationId xmlns:a16="http://schemas.microsoft.com/office/drawing/2014/main" id="{092C8531-6350-542E-04E7-E8621ECAB1DA}"/>
              </a:ext>
            </a:extLst>
          </p:cNvPr>
          <p:cNvSpPr>
            <a:spLocks noChangeArrowheads="1"/>
          </p:cNvSpPr>
          <p:nvPr/>
        </p:nvSpPr>
        <p:spPr bwMode="gray">
          <a:xfrm>
            <a:off x="6399213" y="3278188"/>
            <a:ext cx="9445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nb-NO" altLang="nb-NO" sz="1100"/>
              <a:t>Daglige ordre</a:t>
            </a:r>
          </a:p>
        </p:txBody>
      </p:sp>
      <p:sp>
        <p:nvSpPr>
          <p:cNvPr id="84075" name="Text Box 219">
            <a:extLst>
              <a:ext uri="{FF2B5EF4-FFF2-40B4-BE49-F238E27FC236}">
                <a16:creationId xmlns:a16="http://schemas.microsoft.com/office/drawing/2014/main" id="{F73A892C-80AF-920B-85D1-B4900B716D77}"/>
              </a:ext>
            </a:extLst>
          </p:cNvPr>
          <p:cNvSpPr txBox="1">
            <a:spLocks noChangeArrowheads="1"/>
          </p:cNvSpPr>
          <p:nvPr/>
        </p:nvSpPr>
        <p:spPr bwMode="auto">
          <a:xfrm>
            <a:off x="4603750" y="6027738"/>
            <a:ext cx="977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sv-SE" altLang="nb-NO" sz="1100">
                <a:solidFill>
                  <a:schemeClr val="tx1"/>
                </a:solidFill>
                <a:latin typeface="Arial" panose="020B0604020202020204" pitchFamily="34" charset="0"/>
                <a:ea typeface="ＭＳ Ｐゴシック" panose="020B0600070205080204" pitchFamily="34" charset="-128"/>
              </a:rPr>
              <a:t>1.5 dager</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F4641BF6-020C-28D7-1960-5F151B9AC5C5}"/>
              </a:ext>
            </a:extLst>
          </p:cNvPr>
          <p:cNvSpPr>
            <a:spLocks noGrp="1" noChangeArrowheads="1"/>
          </p:cNvSpPr>
          <p:nvPr>
            <p:ph type="title"/>
          </p:nvPr>
        </p:nvSpPr>
        <p:spPr>
          <a:xfrm>
            <a:off x="355600" y="-19050"/>
            <a:ext cx="12293600" cy="2438400"/>
          </a:xfrm>
        </p:spPr>
        <p:txBody>
          <a:bodyPr/>
          <a:lstStyle/>
          <a:p>
            <a:r>
              <a:rPr lang="sv-SE" altLang="nb-NO" sz="6000">
                <a:latin typeface="Garamond" panose="02020404030301010803" pitchFamily="18" charset="0"/>
                <a:ea typeface="ＭＳ Ｐゴシック" panose="020B0600070205080204" pitchFamily="34" charset="-128"/>
              </a:rPr>
              <a:t>Følg retningslinjer fra disse spørsmål</a:t>
            </a:r>
          </a:p>
        </p:txBody>
      </p:sp>
      <p:sp>
        <p:nvSpPr>
          <p:cNvPr id="86018" name="Rectangle 3">
            <a:extLst>
              <a:ext uri="{FF2B5EF4-FFF2-40B4-BE49-F238E27FC236}">
                <a16:creationId xmlns:a16="http://schemas.microsoft.com/office/drawing/2014/main" id="{FB751797-B037-62D3-EED3-0F59AB3E8380}"/>
              </a:ext>
            </a:extLst>
          </p:cNvPr>
          <p:cNvSpPr>
            <a:spLocks noGrp="1" noChangeArrowheads="1"/>
          </p:cNvSpPr>
          <p:nvPr>
            <p:ph type="body" idx="1"/>
          </p:nvPr>
        </p:nvSpPr>
        <p:spPr bwMode="auto">
          <a:xfrm>
            <a:off x="433388" y="1733550"/>
            <a:ext cx="11812587" cy="698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Hva er takttiden?</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Skal du produsere mot en Supermarked av ferdige produkter der kundene trekker behov eller direkte mot sending?</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Hvor kan du bruke kontinuerlig flyt?</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Hvor trenger </a:t>
            </a:r>
            <a:r>
              <a:rPr lang="nb-NO" altLang="nb-NO" sz="2000">
                <a:latin typeface="Arial" panose="020B0604020202020204" pitchFamily="34" charset="0"/>
                <a:ea typeface="ＭＳ Ｐゴシック" panose="020B0600070205080204" pitchFamily="34" charset="-128"/>
              </a:rPr>
              <a:t>du</a:t>
            </a:r>
            <a:r>
              <a:rPr lang="nb-NO" altLang="nb-NO" sz="2400">
                <a:latin typeface="Arial" panose="020B0604020202020204" pitchFamily="34" charset="0"/>
                <a:ea typeface="ＭＳ Ｐゴシック" panose="020B0600070205080204" pitchFamily="34" charset="-128"/>
              </a:rPr>
              <a:t> å bruke Supermarked med ”pull”?</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Ved hvilken enkelt punkt i produksjon skal du planlegge (”pacemakerprosess”)?</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Hvordan skal du jevne ut produksjon ved pacemaker?</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Hvilken produktvolum skal du kontinuerlig tillate å produsere og ta vekk fra pacemakerprosess?</a:t>
            </a:r>
          </a:p>
          <a:p>
            <a:pPr marL="649288" indent="-649288">
              <a:buFont typeface="Garamond" panose="02020404030301010803" pitchFamily="18" charset="0"/>
              <a:buAutoNum type="arabicPeriod"/>
            </a:pPr>
            <a:r>
              <a:rPr lang="nb-NO" altLang="nb-NO" sz="2400">
                <a:latin typeface="Arial" panose="020B0604020202020204" pitchFamily="34" charset="0"/>
                <a:ea typeface="ＭＳ Ｐゴシック" panose="020B0600070205080204" pitchFamily="34" charset="-128"/>
              </a:rPr>
              <a:t>Hvilke forbedringer trengs å gjennomføres for å skape flyt med utgangspunkt fra fremtidskart?</a:t>
            </a:r>
          </a:p>
          <a:p>
            <a:pPr marL="649288" indent="-649288"/>
            <a:endParaRPr lang="sv-SE" altLang="nb-NO" sz="2400">
              <a:latin typeface="Arial" panose="020B0604020202020204" pitchFamily="34" charset="0"/>
              <a:ea typeface="ＭＳ Ｐゴシック" panose="020B0600070205080204" pitchFamily="34" charset="-128"/>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6">
            <a:extLst>
              <a:ext uri="{FF2B5EF4-FFF2-40B4-BE49-F238E27FC236}">
                <a16:creationId xmlns:a16="http://schemas.microsoft.com/office/drawing/2014/main" id="{BF4FD67C-3C01-5306-3C25-BA631BAA4410}"/>
              </a:ext>
            </a:extLst>
          </p:cNvPr>
          <p:cNvSpPr>
            <a:spLocks noChangeArrowheads="1"/>
          </p:cNvSpPr>
          <p:nvPr/>
        </p:nvSpPr>
        <p:spPr bwMode="auto">
          <a:xfrm>
            <a:off x="8845550" y="1833563"/>
            <a:ext cx="3725863" cy="5643562"/>
          </a:xfrm>
          <a:prstGeom prst="rect">
            <a:avLst/>
          </a:prstGeom>
          <a:solidFill>
            <a:schemeClr val="folHlink"/>
          </a:solidFill>
          <a:ln w="9525">
            <a:solidFill>
              <a:schemeClr val="tx1"/>
            </a:solidFill>
            <a:miter lim="800000"/>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endParaRPr lang="en-GB" altLang="nb-NO" sz="4400"/>
          </a:p>
        </p:txBody>
      </p:sp>
      <p:sp>
        <p:nvSpPr>
          <p:cNvPr id="122882" name="Rectangle 2">
            <a:extLst>
              <a:ext uri="{FF2B5EF4-FFF2-40B4-BE49-F238E27FC236}">
                <a16:creationId xmlns:a16="http://schemas.microsoft.com/office/drawing/2014/main" id="{094B945D-D1A0-B9BE-B959-36C0B43D868C}"/>
              </a:ext>
            </a:extLst>
          </p:cNvPr>
          <p:cNvSpPr>
            <a:spLocks noGrp="1" noChangeArrowheads="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eaLnBrk="1" hangingPunct="1"/>
            <a:r>
              <a:rPr lang="nb-NO" altLang="nb-NO" sz="4300">
                <a:latin typeface="Garamond" panose="02020404030301010803" pitchFamily="18" charset="0"/>
                <a:ea typeface="ＭＳ Ｐゴシック" panose="020B0600070205080204" pitchFamily="34" charset="-128"/>
              </a:rPr>
              <a:t>Å utvikle et “ideelt” fremtidig tilstandskart kan være et nyttig visjonært verktøy</a:t>
            </a:r>
          </a:p>
        </p:txBody>
      </p:sp>
      <p:sp>
        <p:nvSpPr>
          <p:cNvPr id="88067" name="Line 3">
            <a:extLst>
              <a:ext uri="{FF2B5EF4-FFF2-40B4-BE49-F238E27FC236}">
                <a16:creationId xmlns:a16="http://schemas.microsoft.com/office/drawing/2014/main" id="{C978B2D5-2F69-B6F6-1071-E50640D7AAD8}"/>
              </a:ext>
            </a:extLst>
          </p:cNvPr>
          <p:cNvSpPr>
            <a:spLocks noChangeShapeType="1"/>
          </p:cNvSpPr>
          <p:nvPr/>
        </p:nvSpPr>
        <p:spPr bwMode="auto">
          <a:xfrm flipV="1">
            <a:off x="1022350" y="2533650"/>
            <a:ext cx="0" cy="5549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130046" tIns="65023" rIns="130046" bIns="65023"/>
          <a:lstStyle/>
          <a:p>
            <a:endParaRPr lang="nb-NO"/>
          </a:p>
        </p:txBody>
      </p:sp>
      <p:sp>
        <p:nvSpPr>
          <p:cNvPr id="88068" name="Line 4">
            <a:extLst>
              <a:ext uri="{FF2B5EF4-FFF2-40B4-BE49-F238E27FC236}">
                <a16:creationId xmlns:a16="http://schemas.microsoft.com/office/drawing/2014/main" id="{193EBCA7-5BE1-4B29-0679-4982D90E7945}"/>
              </a:ext>
            </a:extLst>
          </p:cNvPr>
          <p:cNvSpPr>
            <a:spLocks noChangeShapeType="1"/>
          </p:cNvSpPr>
          <p:nvPr/>
        </p:nvSpPr>
        <p:spPr bwMode="auto">
          <a:xfrm>
            <a:off x="1022350" y="8086725"/>
            <a:ext cx="71469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130046" tIns="65023" rIns="130046" bIns="65023"/>
          <a:lstStyle/>
          <a:p>
            <a:endParaRPr lang="nb-NO"/>
          </a:p>
        </p:txBody>
      </p:sp>
      <p:sp>
        <p:nvSpPr>
          <p:cNvPr id="88069" name="Oval 5">
            <a:extLst>
              <a:ext uri="{FF2B5EF4-FFF2-40B4-BE49-F238E27FC236}">
                <a16:creationId xmlns:a16="http://schemas.microsoft.com/office/drawing/2014/main" id="{5DCE19A1-89A0-A535-B0D6-1B85EC2DAAE9}"/>
              </a:ext>
            </a:extLst>
          </p:cNvPr>
          <p:cNvSpPr>
            <a:spLocks noChangeArrowheads="1"/>
          </p:cNvSpPr>
          <p:nvPr/>
        </p:nvSpPr>
        <p:spPr bwMode="auto">
          <a:xfrm>
            <a:off x="1411288" y="6588125"/>
            <a:ext cx="2560637" cy="1177925"/>
          </a:xfrm>
          <a:prstGeom prst="ellipse">
            <a:avLst/>
          </a:prstGeom>
          <a:solidFill>
            <a:srgbClr val="E7E7F5"/>
          </a:solidFill>
          <a:ln w="9525">
            <a:solidFill>
              <a:schemeClr val="tx1"/>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8070" name="Rectangle 6">
            <a:extLst>
              <a:ext uri="{FF2B5EF4-FFF2-40B4-BE49-F238E27FC236}">
                <a16:creationId xmlns:a16="http://schemas.microsoft.com/office/drawing/2014/main" id="{DC84A336-D0D8-834A-11F7-9D7824DD2EDA}"/>
              </a:ext>
            </a:extLst>
          </p:cNvPr>
          <p:cNvSpPr>
            <a:spLocks noChangeArrowheads="1"/>
          </p:cNvSpPr>
          <p:nvPr/>
        </p:nvSpPr>
        <p:spPr bwMode="gray">
          <a:xfrm>
            <a:off x="2006600" y="6883400"/>
            <a:ext cx="15700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2000" b="1"/>
              <a:t>Nåværende tilstand</a:t>
            </a:r>
          </a:p>
        </p:txBody>
      </p:sp>
      <p:sp>
        <p:nvSpPr>
          <p:cNvPr id="88071" name="Oval 7">
            <a:extLst>
              <a:ext uri="{FF2B5EF4-FFF2-40B4-BE49-F238E27FC236}">
                <a16:creationId xmlns:a16="http://schemas.microsoft.com/office/drawing/2014/main" id="{F66AB24A-A578-6C76-B44A-BB791599DA57}"/>
              </a:ext>
            </a:extLst>
          </p:cNvPr>
          <p:cNvSpPr>
            <a:spLocks noChangeArrowheads="1"/>
          </p:cNvSpPr>
          <p:nvPr/>
        </p:nvSpPr>
        <p:spPr bwMode="auto">
          <a:xfrm>
            <a:off x="3443288" y="4859338"/>
            <a:ext cx="2560637" cy="1177925"/>
          </a:xfrm>
          <a:prstGeom prst="ellipse">
            <a:avLst/>
          </a:prstGeom>
          <a:solidFill>
            <a:srgbClr val="E7E7F5"/>
          </a:solidFill>
          <a:ln w="9525">
            <a:solidFill>
              <a:schemeClr val="tx1"/>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8072" name="Oval 8">
            <a:extLst>
              <a:ext uri="{FF2B5EF4-FFF2-40B4-BE49-F238E27FC236}">
                <a16:creationId xmlns:a16="http://schemas.microsoft.com/office/drawing/2014/main" id="{383054BD-A986-0BD2-B126-4C265FF41621}"/>
              </a:ext>
            </a:extLst>
          </p:cNvPr>
          <p:cNvSpPr>
            <a:spLocks noChangeArrowheads="1"/>
          </p:cNvSpPr>
          <p:nvPr/>
        </p:nvSpPr>
        <p:spPr bwMode="auto">
          <a:xfrm>
            <a:off x="5472113" y="3132138"/>
            <a:ext cx="2560637" cy="1177925"/>
          </a:xfrm>
          <a:prstGeom prst="ellipse">
            <a:avLst/>
          </a:prstGeom>
          <a:solidFill>
            <a:srgbClr val="E7E7F5"/>
          </a:solidFill>
          <a:ln w="9525">
            <a:solidFill>
              <a:schemeClr val="tx1"/>
            </a:solidFill>
            <a:round/>
            <a:headEnd/>
            <a:tailEnd/>
          </a:ln>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8073" name="Rectangle 9">
            <a:extLst>
              <a:ext uri="{FF2B5EF4-FFF2-40B4-BE49-F238E27FC236}">
                <a16:creationId xmlns:a16="http://schemas.microsoft.com/office/drawing/2014/main" id="{F862A61D-F241-13D5-54D4-095DA884FD65}"/>
              </a:ext>
            </a:extLst>
          </p:cNvPr>
          <p:cNvSpPr>
            <a:spLocks noChangeArrowheads="1"/>
          </p:cNvSpPr>
          <p:nvPr/>
        </p:nvSpPr>
        <p:spPr bwMode="gray">
          <a:xfrm>
            <a:off x="690563" y="2209800"/>
            <a:ext cx="61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2000" b="1"/>
              <a:t>Ytelse</a:t>
            </a:r>
          </a:p>
        </p:txBody>
      </p:sp>
      <p:sp>
        <p:nvSpPr>
          <p:cNvPr id="88074" name="Rectangle 10">
            <a:extLst>
              <a:ext uri="{FF2B5EF4-FFF2-40B4-BE49-F238E27FC236}">
                <a16:creationId xmlns:a16="http://schemas.microsoft.com/office/drawing/2014/main" id="{28F871E6-13E2-DC6D-991A-9E1B97AFE6FF}"/>
              </a:ext>
            </a:extLst>
          </p:cNvPr>
          <p:cNvSpPr>
            <a:spLocks noChangeArrowheads="1"/>
          </p:cNvSpPr>
          <p:nvPr/>
        </p:nvSpPr>
        <p:spPr bwMode="gray">
          <a:xfrm>
            <a:off x="4111625" y="5187950"/>
            <a:ext cx="16319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2000" b="1"/>
              <a:t>Umiddelbare mål</a:t>
            </a:r>
          </a:p>
        </p:txBody>
      </p:sp>
      <p:sp>
        <p:nvSpPr>
          <p:cNvPr id="88075" name="Rectangle 11">
            <a:extLst>
              <a:ext uri="{FF2B5EF4-FFF2-40B4-BE49-F238E27FC236}">
                <a16:creationId xmlns:a16="http://schemas.microsoft.com/office/drawing/2014/main" id="{E64CA4B2-DCA1-F83C-0E2A-83E987528F49}"/>
              </a:ext>
            </a:extLst>
          </p:cNvPr>
          <p:cNvSpPr>
            <a:spLocks noChangeArrowheads="1"/>
          </p:cNvSpPr>
          <p:nvPr/>
        </p:nvSpPr>
        <p:spPr bwMode="gray">
          <a:xfrm>
            <a:off x="6140450" y="3429000"/>
            <a:ext cx="122396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2000" b="1"/>
              <a:t>Ideell tilstand</a:t>
            </a:r>
          </a:p>
        </p:txBody>
      </p:sp>
      <p:sp>
        <p:nvSpPr>
          <p:cNvPr id="88076" name="Freeform 12">
            <a:extLst>
              <a:ext uri="{FF2B5EF4-FFF2-40B4-BE49-F238E27FC236}">
                <a16:creationId xmlns:a16="http://schemas.microsoft.com/office/drawing/2014/main" id="{9798D072-11C2-815E-E060-523CE927A618}"/>
              </a:ext>
            </a:extLst>
          </p:cNvPr>
          <p:cNvSpPr>
            <a:spLocks/>
          </p:cNvSpPr>
          <p:nvPr/>
        </p:nvSpPr>
        <p:spPr bwMode="auto">
          <a:xfrm>
            <a:off x="2573338" y="5475288"/>
            <a:ext cx="827087" cy="1068387"/>
          </a:xfrm>
          <a:custGeom>
            <a:avLst/>
            <a:gdLst>
              <a:gd name="T0" fmla="*/ 0 w 366"/>
              <a:gd name="T1" fmla="*/ 2147483647 h 396"/>
              <a:gd name="T2" fmla="*/ 2147483647 w 366"/>
              <a:gd name="T3" fmla="*/ 2147483647 h 396"/>
              <a:gd name="T4" fmla="*/ 2147483647 w 366"/>
              <a:gd name="T5" fmla="*/ 0 h 396"/>
              <a:gd name="T6" fmla="*/ 0 60000 65536"/>
              <a:gd name="T7" fmla="*/ 0 60000 65536"/>
              <a:gd name="T8" fmla="*/ 0 60000 65536"/>
              <a:gd name="T9" fmla="*/ 0 w 366"/>
              <a:gd name="T10" fmla="*/ 0 h 396"/>
              <a:gd name="T11" fmla="*/ 366 w 366"/>
              <a:gd name="T12" fmla="*/ 396 h 396"/>
            </a:gdLst>
            <a:ahLst/>
            <a:cxnLst>
              <a:cxn ang="T6">
                <a:pos x="T0" y="T1"/>
              </a:cxn>
              <a:cxn ang="T7">
                <a:pos x="T2" y="T3"/>
              </a:cxn>
              <a:cxn ang="T8">
                <a:pos x="T4" y="T5"/>
              </a:cxn>
            </a:cxnLst>
            <a:rect l="T9" t="T10" r="T11" b="T12"/>
            <a:pathLst>
              <a:path w="366" h="396">
                <a:moveTo>
                  <a:pt x="0" y="396"/>
                </a:moveTo>
                <a:cubicBezTo>
                  <a:pt x="13" y="359"/>
                  <a:pt x="11" y="240"/>
                  <a:pt x="72" y="174"/>
                </a:cubicBezTo>
                <a:cubicBezTo>
                  <a:pt x="133" y="108"/>
                  <a:pt x="305" y="36"/>
                  <a:pt x="366"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88077" name="Freeform 13">
            <a:extLst>
              <a:ext uri="{FF2B5EF4-FFF2-40B4-BE49-F238E27FC236}">
                <a16:creationId xmlns:a16="http://schemas.microsoft.com/office/drawing/2014/main" id="{438B5430-F876-6827-636E-409CDBA858C7}"/>
              </a:ext>
            </a:extLst>
          </p:cNvPr>
          <p:cNvSpPr>
            <a:spLocks/>
          </p:cNvSpPr>
          <p:nvPr/>
        </p:nvSpPr>
        <p:spPr bwMode="auto">
          <a:xfrm>
            <a:off x="4605338" y="3743325"/>
            <a:ext cx="827087" cy="1068388"/>
          </a:xfrm>
          <a:custGeom>
            <a:avLst/>
            <a:gdLst>
              <a:gd name="T0" fmla="*/ 0 w 366"/>
              <a:gd name="T1" fmla="*/ 2147483647 h 396"/>
              <a:gd name="T2" fmla="*/ 2147483647 w 366"/>
              <a:gd name="T3" fmla="*/ 2147483647 h 396"/>
              <a:gd name="T4" fmla="*/ 2147483647 w 366"/>
              <a:gd name="T5" fmla="*/ 0 h 396"/>
              <a:gd name="T6" fmla="*/ 0 60000 65536"/>
              <a:gd name="T7" fmla="*/ 0 60000 65536"/>
              <a:gd name="T8" fmla="*/ 0 60000 65536"/>
              <a:gd name="T9" fmla="*/ 0 w 366"/>
              <a:gd name="T10" fmla="*/ 0 h 396"/>
              <a:gd name="T11" fmla="*/ 366 w 366"/>
              <a:gd name="T12" fmla="*/ 396 h 396"/>
            </a:gdLst>
            <a:ahLst/>
            <a:cxnLst>
              <a:cxn ang="T6">
                <a:pos x="T0" y="T1"/>
              </a:cxn>
              <a:cxn ang="T7">
                <a:pos x="T2" y="T3"/>
              </a:cxn>
              <a:cxn ang="T8">
                <a:pos x="T4" y="T5"/>
              </a:cxn>
            </a:cxnLst>
            <a:rect l="T9" t="T10" r="T11" b="T12"/>
            <a:pathLst>
              <a:path w="366" h="396">
                <a:moveTo>
                  <a:pt x="0" y="396"/>
                </a:moveTo>
                <a:cubicBezTo>
                  <a:pt x="13" y="359"/>
                  <a:pt x="11" y="240"/>
                  <a:pt x="72" y="174"/>
                </a:cubicBezTo>
                <a:cubicBezTo>
                  <a:pt x="133" y="108"/>
                  <a:pt x="305" y="36"/>
                  <a:pt x="366" y="0"/>
                </a:cubicBezTo>
              </a:path>
            </a:pathLst>
          </a:custGeom>
          <a:noFill/>
          <a:ln w="2857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130046" tIns="65023" rIns="130046" bIns="65023"/>
          <a:lstStyle/>
          <a:p>
            <a:endParaRPr lang="nb-NO"/>
          </a:p>
        </p:txBody>
      </p:sp>
      <p:sp>
        <p:nvSpPr>
          <p:cNvPr id="88078" name="Rectangle 14">
            <a:extLst>
              <a:ext uri="{FF2B5EF4-FFF2-40B4-BE49-F238E27FC236}">
                <a16:creationId xmlns:a16="http://schemas.microsoft.com/office/drawing/2014/main" id="{DDAED46D-70DB-5E95-F61D-7842F500ABB4}"/>
              </a:ext>
            </a:extLst>
          </p:cNvPr>
          <p:cNvSpPr>
            <a:spLocks noChangeArrowheads="1"/>
          </p:cNvSpPr>
          <p:nvPr/>
        </p:nvSpPr>
        <p:spPr bwMode="gray">
          <a:xfrm>
            <a:off x="7842250" y="8175625"/>
            <a:ext cx="32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r" eaLnBrk="1" hangingPunct="1">
              <a:spcBef>
                <a:spcPct val="20000"/>
              </a:spcBef>
              <a:buClr>
                <a:schemeClr val="accent2"/>
              </a:buClr>
            </a:pPr>
            <a:r>
              <a:rPr lang="en-GB" altLang="nb-NO" sz="2000" b="1"/>
              <a:t>Tid</a:t>
            </a:r>
          </a:p>
        </p:txBody>
      </p:sp>
      <p:sp>
        <p:nvSpPr>
          <p:cNvPr id="88079" name="Rectangle 15">
            <a:extLst>
              <a:ext uri="{FF2B5EF4-FFF2-40B4-BE49-F238E27FC236}">
                <a16:creationId xmlns:a16="http://schemas.microsoft.com/office/drawing/2014/main" id="{0951B707-D37B-6504-B7C2-C8271D91EA19}"/>
              </a:ext>
            </a:extLst>
          </p:cNvPr>
          <p:cNvSpPr>
            <a:spLocks noChangeArrowheads="1"/>
          </p:cNvSpPr>
          <p:nvPr/>
        </p:nvSpPr>
        <p:spPr bwMode="gray">
          <a:xfrm>
            <a:off x="9069388" y="1974850"/>
            <a:ext cx="3386137"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77825" indent="-377825"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algn="l" eaLnBrk="1" hangingPunct="1">
              <a:spcBef>
                <a:spcPct val="20000"/>
              </a:spcBef>
              <a:buClr>
                <a:schemeClr val="tx1"/>
              </a:buClr>
              <a:buFontTx/>
              <a:buAutoNum type="arabicPeriod"/>
            </a:pPr>
            <a:r>
              <a:rPr lang="nb-NO" altLang="nb-NO" sz="1600" b="1"/>
              <a:t>Første steg er å evaluere nåværende tilstand</a:t>
            </a:r>
          </a:p>
          <a:p>
            <a:pPr algn="l" eaLnBrk="1" hangingPunct="1">
              <a:spcBef>
                <a:spcPct val="20000"/>
              </a:spcBef>
              <a:buClr>
                <a:schemeClr val="tx1"/>
              </a:buClr>
              <a:buFontTx/>
              <a:buAutoNum type="arabicPeriod"/>
            </a:pPr>
            <a:endParaRPr lang="nb-NO" altLang="nb-NO" sz="1600" b="1"/>
          </a:p>
          <a:p>
            <a:pPr algn="l" eaLnBrk="1" hangingPunct="1">
              <a:spcBef>
                <a:spcPct val="20000"/>
              </a:spcBef>
              <a:buClr>
                <a:schemeClr val="tx1"/>
              </a:buClr>
              <a:buFontTx/>
              <a:buAutoNum type="arabicPeriod"/>
            </a:pPr>
            <a:r>
              <a:rPr lang="nb-NO" altLang="nb-NO" sz="1600" b="1"/>
              <a:t>Neste steg er å lage et </a:t>
            </a:r>
            <a:r>
              <a:rPr lang="nb-NO" altLang="nb-NO" sz="1600" b="1" i="1"/>
              <a:t>visjonært</a:t>
            </a:r>
            <a:r>
              <a:rPr lang="nb-NO" altLang="nb-NO" sz="1600" b="1"/>
              <a:t> ideelt tilstandskart som representerer visjonen og langsiktige mål, uten å gå inn i detaljer</a:t>
            </a:r>
          </a:p>
          <a:p>
            <a:pPr algn="l" eaLnBrk="1" hangingPunct="1">
              <a:spcBef>
                <a:spcPct val="20000"/>
              </a:spcBef>
              <a:buClr>
                <a:schemeClr val="tx1"/>
              </a:buClr>
              <a:buFontTx/>
              <a:buAutoNum type="arabicPeriod"/>
            </a:pPr>
            <a:endParaRPr lang="nb-NO" altLang="nb-NO" sz="1600" b="1">
              <a:solidFill>
                <a:srgbClr val="FF0000"/>
              </a:solidFill>
            </a:endParaRPr>
          </a:p>
          <a:p>
            <a:pPr algn="l" eaLnBrk="1" hangingPunct="1">
              <a:spcBef>
                <a:spcPct val="20000"/>
              </a:spcBef>
              <a:buClr>
                <a:schemeClr val="tx1"/>
              </a:buClr>
              <a:buFontTx/>
              <a:buAutoNum type="arabicPeriod"/>
            </a:pPr>
            <a:r>
              <a:rPr lang="nb-NO" altLang="nb-NO" sz="1600" b="1"/>
              <a:t>Tredje steg er å skape et fremtidig tilstandskart. Det bør være konkret, detaljert og realistisk som man skal nå innen en medium tidsperiode</a:t>
            </a:r>
          </a:p>
          <a:p>
            <a:pPr algn="l" eaLnBrk="1" hangingPunct="1">
              <a:buClr>
                <a:schemeClr val="tx1"/>
              </a:buClr>
            </a:pPr>
            <a:r>
              <a:rPr lang="nb-NO" altLang="nb-NO" sz="1600" b="1"/>
              <a:t>	(6 – 18 måneder)</a:t>
            </a:r>
          </a:p>
          <a:p>
            <a:pPr algn="l" eaLnBrk="1" hangingPunct="1">
              <a:spcBef>
                <a:spcPct val="20000"/>
              </a:spcBef>
              <a:buClr>
                <a:schemeClr val="tx1"/>
              </a:buClr>
              <a:buFontTx/>
              <a:buAutoNum type="arabicPeriod"/>
            </a:pPr>
            <a:endParaRPr lang="nb-NO" altLang="nb-NO" sz="1600" b="1"/>
          </a:p>
          <a:p>
            <a:pPr algn="l" eaLnBrk="1" hangingPunct="1">
              <a:spcBef>
                <a:spcPct val="20000"/>
              </a:spcBef>
              <a:buClr>
                <a:schemeClr val="tx1"/>
              </a:buClr>
              <a:buFont typeface="Garamond" panose="02020404030301010803" pitchFamily="18" charset="0"/>
              <a:buAutoNum type="arabicPeriod" startAt="4"/>
            </a:pPr>
            <a:r>
              <a:rPr lang="nb-NO" altLang="nb-NO" sz="1600" b="1"/>
              <a:t>Implementere umiddelbar tilstand gjennom steg endringsforbedrelse</a:t>
            </a:r>
          </a:p>
          <a:p>
            <a:pPr algn="l" eaLnBrk="1" hangingPunct="1">
              <a:spcBef>
                <a:spcPct val="20000"/>
              </a:spcBef>
              <a:buClr>
                <a:schemeClr val="tx1"/>
              </a:buClr>
              <a:buFont typeface="Garamond" panose="02020404030301010803" pitchFamily="18" charset="0"/>
              <a:buAutoNum type="arabicPeriod" startAt="4"/>
            </a:pPr>
            <a:endParaRPr lang="nb-NO" altLang="nb-NO" sz="1600" b="1"/>
          </a:p>
          <a:p>
            <a:pPr algn="l" eaLnBrk="1" hangingPunct="1">
              <a:spcBef>
                <a:spcPct val="20000"/>
              </a:spcBef>
              <a:buClr>
                <a:schemeClr val="tx1"/>
              </a:buClr>
              <a:buFontTx/>
              <a:buAutoNum type="arabicPeriod" startAt="4"/>
            </a:pPr>
            <a:r>
              <a:rPr lang="nb-NO" altLang="nb-NO" sz="1600" b="1"/>
              <a:t>Forbedre over tid, lage ny verdistrøm-kartleggingssyklus</a:t>
            </a:r>
          </a:p>
        </p:txBody>
      </p:sp>
      <p:sp>
        <p:nvSpPr>
          <p:cNvPr id="88080" name="Oval 17">
            <a:extLst>
              <a:ext uri="{FF2B5EF4-FFF2-40B4-BE49-F238E27FC236}">
                <a16:creationId xmlns:a16="http://schemas.microsoft.com/office/drawing/2014/main" id="{D1AD5C86-89DC-F871-5488-A13511D76138}"/>
              </a:ext>
            </a:extLst>
          </p:cNvPr>
          <p:cNvSpPr>
            <a:spLocks noChangeArrowheads="1"/>
          </p:cNvSpPr>
          <p:nvPr/>
        </p:nvSpPr>
        <p:spPr bwMode="auto">
          <a:xfrm>
            <a:off x="1668463" y="6545263"/>
            <a:ext cx="338137" cy="338137"/>
          </a:xfrm>
          <a:prstGeom prst="ellipse">
            <a:avLst/>
          </a:prstGeom>
          <a:solidFill>
            <a:schemeClr val="accent1"/>
          </a:solidFill>
          <a:ln w="9525">
            <a:solidFill>
              <a:schemeClr val="tx1"/>
            </a:solidFill>
            <a:round/>
            <a:headEnd/>
            <a:tailEnd/>
          </a:ln>
        </p:spPr>
        <p:txBody>
          <a:bodyPr wrap="none" lIns="66559" tIns="65023" rIns="66559"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1700"/>
              <a:t>1</a:t>
            </a:r>
          </a:p>
        </p:txBody>
      </p:sp>
      <p:sp>
        <p:nvSpPr>
          <p:cNvPr id="88081" name="Oval 18">
            <a:extLst>
              <a:ext uri="{FF2B5EF4-FFF2-40B4-BE49-F238E27FC236}">
                <a16:creationId xmlns:a16="http://schemas.microsoft.com/office/drawing/2014/main" id="{93592474-1C5F-0038-81F8-2029D3C009AF}"/>
              </a:ext>
            </a:extLst>
          </p:cNvPr>
          <p:cNvSpPr>
            <a:spLocks noChangeArrowheads="1"/>
          </p:cNvSpPr>
          <p:nvPr/>
        </p:nvSpPr>
        <p:spPr bwMode="auto">
          <a:xfrm>
            <a:off x="3632200" y="4849813"/>
            <a:ext cx="339725" cy="338137"/>
          </a:xfrm>
          <a:prstGeom prst="ellipse">
            <a:avLst/>
          </a:prstGeom>
          <a:solidFill>
            <a:schemeClr val="accent1"/>
          </a:solidFill>
          <a:ln w="9525">
            <a:solidFill>
              <a:schemeClr val="tx1"/>
            </a:solidFill>
            <a:round/>
            <a:headEnd/>
            <a:tailEnd/>
          </a:ln>
        </p:spPr>
        <p:txBody>
          <a:bodyPr wrap="none" lIns="66559" tIns="65023" rIns="66559"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1700"/>
              <a:t>3</a:t>
            </a:r>
          </a:p>
        </p:txBody>
      </p:sp>
      <p:sp>
        <p:nvSpPr>
          <p:cNvPr id="88082" name="Oval 19">
            <a:extLst>
              <a:ext uri="{FF2B5EF4-FFF2-40B4-BE49-F238E27FC236}">
                <a16:creationId xmlns:a16="http://schemas.microsoft.com/office/drawing/2014/main" id="{28229E26-C8E3-82C8-B74C-A6365A570FCD}"/>
              </a:ext>
            </a:extLst>
          </p:cNvPr>
          <p:cNvSpPr>
            <a:spLocks noChangeArrowheads="1"/>
          </p:cNvSpPr>
          <p:nvPr/>
        </p:nvSpPr>
        <p:spPr bwMode="auto">
          <a:xfrm>
            <a:off x="5664200" y="3132138"/>
            <a:ext cx="339725" cy="338137"/>
          </a:xfrm>
          <a:prstGeom prst="ellipse">
            <a:avLst/>
          </a:prstGeom>
          <a:solidFill>
            <a:schemeClr val="accent1"/>
          </a:solidFill>
          <a:ln w="9525">
            <a:solidFill>
              <a:schemeClr val="tx1"/>
            </a:solidFill>
            <a:round/>
            <a:headEnd/>
            <a:tailEnd/>
          </a:ln>
        </p:spPr>
        <p:txBody>
          <a:bodyPr wrap="none" lIns="66559" tIns="65023" rIns="66559"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1700"/>
              <a:t>2</a:t>
            </a:r>
          </a:p>
        </p:txBody>
      </p:sp>
      <p:sp>
        <p:nvSpPr>
          <p:cNvPr id="88083" name="Oval 20">
            <a:extLst>
              <a:ext uri="{FF2B5EF4-FFF2-40B4-BE49-F238E27FC236}">
                <a16:creationId xmlns:a16="http://schemas.microsoft.com/office/drawing/2014/main" id="{02EA734C-3DBD-8047-AB0F-B1E946E88235}"/>
              </a:ext>
            </a:extLst>
          </p:cNvPr>
          <p:cNvSpPr>
            <a:spLocks noChangeArrowheads="1"/>
          </p:cNvSpPr>
          <p:nvPr/>
        </p:nvSpPr>
        <p:spPr bwMode="auto">
          <a:xfrm>
            <a:off x="2614613" y="5391150"/>
            <a:ext cx="338137" cy="339725"/>
          </a:xfrm>
          <a:prstGeom prst="ellipse">
            <a:avLst/>
          </a:prstGeom>
          <a:solidFill>
            <a:schemeClr val="accent1"/>
          </a:solidFill>
          <a:ln w="9525">
            <a:solidFill>
              <a:schemeClr val="tx1"/>
            </a:solidFill>
            <a:round/>
            <a:headEnd/>
            <a:tailEnd/>
          </a:ln>
        </p:spPr>
        <p:txBody>
          <a:bodyPr wrap="none" lIns="66559" tIns="65023" rIns="66559"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1700"/>
              <a:t>4</a:t>
            </a:r>
          </a:p>
        </p:txBody>
      </p:sp>
      <p:sp>
        <p:nvSpPr>
          <p:cNvPr id="88084" name="Oval 21">
            <a:extLst>
              <a:ext uri="{FF2B5EF4-FFF2-40B4-BE49-F238E27FC236}">
                <a16:creationId xmlns:a16="http://schemas.microsoft.com/office/drawing/2014/main" id="{61D35B48-8174-1AF7-6B84-47DCAA494C9C}"/>
              </a:ext>
            </a:extLst>
          </p:cNvPr>
          <p:cNvSpPr>
            <a:spLocks noChangeArrowheads="1"/>
          </p:cNvSpPr>
          <p:nvPr/>
        </p:nvSpPr>
        <p:spPr bwMode="auto">
          <a:xfrm>
            <a:off x="4321175" y="3983038"/>
            <a:ext cx="338138" cy="338137"/>
          </a:xfrm>
          <a:prstGeom prst="ellipse">
            <a:avLst/>
          </a:prstGeom>
          <a:solidFill>
            <a:schemeClr val="accent1"/>
          </a:solidFill>
          <a:ln w="9525">
            <a:solidFill>
              <a:schemeClr val="tx1"/>
            </a:solidFill>
            <a:round/>
            <a:headEnd/>
            <a:tailEnd/>
          </a:ln>
        </p:spPr>
        <p:txBody>
          <a:bodyPr wrap="none" lIns="66559" tIns="65023" rIns="66559"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50000"/>
              </a:spcBef>
            </a:pPr>
            <a:r>
              <a:rPr lang="en-US" altLang="nb-NO" sz="1700"/>
              <a:t>5</a:t>
            </a:r>
          </a:p>
        </p:txBody>
      </p:sp>
      <p:sp>
        <p:nvSpPr>
          <p:cNvPr id="88085" name="Rectangle 22">
            <a:extLst>
              <a:ext uri="{FF2B5EF4-FFF2-40B4-BE49-F238E27FC236}">
                <a16:creationId xmlns:a16="http://schemas.microsoft.com/office/drawing/2014/main" id="{5AC9A510-5A50-5E7F-99A9-A98244B717A9}"/>
              </a:ext>
            </a:extLst>
          </p:cNvPr>
          <p:cNvSpPr>
            <a:spLocks noChangeArrowheads="1"/>
          </p:cNvSpPr>
          <p:nvPr/>
        </p:nvSpPr>
        <p:spPr bwMode="gray">
          <a:xfrm>
            <a:off x="4922838" y="4373563"/>
            <a:ext cx="183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2000"/>
              <a:t>Langsiktig utvikling</a:t>
            </a:r>
          </a:p>
        </p:txBody>
      </p:sp>
      <p:sp>
        <p:nvSpPr>
          <p:cNvPr id="88086" name="Rectangle 23">
            <a:extLst>
              <a:ext uri="{FF2B5EF4-FFF2-40B4-BE49-F238E27FC236}">
                <a16:creationId xmlns:a16="http://schemas.microsoft.com/office/drawing/2014/main" id="{0BDB46A8-E8B4-B1A1-D263-BECBFB926936}"/>
              </a:ext>
            </a:extLst>
          </p:cNvPr>
          <p:cNvSpPr>
            <a:spLocks noChangeArrowheads="1"/>
          </p:cNvSpPr>
          <p:nvPr/>
        </p:nvSpPr>
        <p:spPr bwMode="gray">
          <a:xfrm>
            <a:off x="1084263" y="4659313"/>
            <a:ext cx="2274887"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1082675"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1082675"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buClr>
                <a:schemeClr val="accent2"/>
              </a:buClr>
            </a:pPr>
            <a:r>
              <a:rPr lang="en-GB" altLang="nb-NO" sz="2000"/>
              <a:t>Steg endringsforbedrelse </a:t>
            </a:r>
          </a:p>
          <a:p>
            <a:pPr eaLnBrk="1" hangingPunct="1">
              <a:buClr>
                <a:schemeClr val="accent2"/>
              </a:buClr>
            </a:pPr>
            <a:endParaRPr lang="en-GB" altLang="nb-NO" sz="2000"/>
          </a:p>
        </p:txBody>
      </p:sp>
      <p:sp>
        <p:nvSpPr>
          <p:cNvPr id="88087" name="Oval 24">
            <a:extLst>
              <a:ext uri="{FF2B5EF4-FFF2-40B4-BE49-F238E27FC236}">
                <a16:creationId xmlns:a16="http://schemas.microsoft.com/office/drawing/2014/main" id="{BBA1D31B-7424-9919-AA06-FB2D50430191}"/>
              </a:ext>
            </a:extLst>
          </p:cNvPr>
          <p:cNvSpPr>
            <a:spLocks noChangeArrowheads="1"/>
          </p:cNvSpPr>
          <p:nvPr>
            <p:custDataLst>
              <p:tags r:id="rId1"/>
            </p:custDataLst>
          </p:nvPr>
        </p:nvSpPr>
        <p:spPr bwMode="auto">
          <a:xfrm rot="-1476794">
            <a:off x="2876550" y="2873375"/>
            <a:ext cx="5743575" cy="3249613"/>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130046" tIns="65023" rIns="130046" bIns="65023"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a:p>
        </p:txBody>
      </p:sp>
      <p:sp>
        <p:nvSpPr>
          <p:cNvPr id="88088" name="Rectangle 25">
            <a:extLst>
              <a:ext uri="{FF2B5EF4-FFF2-40B4-BE49-F238E27FC236}">
                <a16:creationId xmlns:a16="http://schemas.microsoft.com/office/drawing/2014/main" id="{7A59B57A-A3F9-01D2-8209-C1E8CCE79E28}"/>
              </a:ext>
            </a:extLst>
          </p:cNvPr>
          <p:cNvSpPr>
            <a:spLocks noChangeArrowheads="1"/>
          </p:cNvSpPr>
          <p:nvPr>
            <p:custDataLst>
              <p:tags r:id="rId2"/>
            </p:custDataLst>
          </p:nvPr>
        </p:nvSpPr>
        <p:spPr bwMode="gray">
          <a:xfrm>
            <a:off x="3592513" y="2947988"/>
            <a:ext cx="1458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19" tIns="0" rIns="5419" bIns="0" anchor="ctr"/>
          <a:lstStyle>
            <a:lvl1pPr marL="252413" indent="-252413"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2"/>
              </a:buClr>
            </a:pPr>
            <a:r>
              <a:rPr lang="en-GB" altLang="nb-NO" sz="2000" b="1"/>
              <a:t>Fremtidig tilstand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C9CE2392-5508-9BB6-6051-BB92368CC30D}"/>
              </a:ext>
            </a:extLst>
          </p:cNvPr>
          <p:cNvSpPr>
            <a:spLocks noGrp="1" noChangeArrowheads="1"/>
          </p:cNvSpPr>
          <p:nvPr>
            <p:ph type="title"/>
          </p:nvPr>
        </p:nvSpPr>
        <p:spPr/>
        <p:txBody>
          <a:bodyPr/>
          <a:lstStyle/>
          <a:p>
            <a:pPr eaLnBrk="1" hangingPunct="1"/>
            <a:r>
              <a:rPr lang="en-US" altLang="nb-NO"/>
              <a:t>sløsing - muda</a:t>
            </a:r>
          </a:p>
        </p:txBody>
      </p:sp>
      <p:graphicFrame>
        <p:nvGraphicFramePr>
          <p:cNvPr id="31746" name="Group 2">
            <a:extLst>
              <a:ext uri="{FF2B5EF4-FFF2-40B4-BE49-F238E27FC236}">
                <a16:creationId xmlns:a16="http://schemas.microsoft.com/office/drawing/2014/main" id="{AE31B08B-DD19-FE67-9A08-EE1699F01FB7}"/>
              </a:ext>
            </a:extLst>
          </p:cNvPr>
          <p:cNvGraphicFramePr>
            <a:graphicFrameLocks noGrp="1"/>
          </p:cNvGraphicFramePr>
          <p:nvPr/>
        </p:nvGraphicFramePr>
        <p:xfrm>
          <a:off x="1803400" y="2943225"/>
          <a:ext cx="9385300" cy="6357938"/>
        </p:xfrm>
        <a:graphic>
          <a:graphicData uri="http://schemas.openxmlformats.org/drawingml/2006/table">
            <a:tbl>
              <a:tblPr/>
              <a:tblGrid>
                <a:gridCol w="3098800">
                  <a:extLst>
                    <a:ext uri="{9D8B030D-6E8A-4147-A177-3AD203B41FA5}">
                      <a16:colId xmlns:a16="http://schemas.microsoft.com/office/drawing/2014/main" val="1056982133"/>
                    </a:ext>
                  </a:extLst>
                </a:gridCol>
                <a:gridCol w="6286500">
                  <a:extLst>
                    <a:ext uri="{9D8B030D-6E8A-4147-A177-3AD203B41FA5}">
                      <a16:colId xmlns:a16="http://schemas.microsoft.com/office/drawing/2014/main" val="1733289056"/>
                    </a:ext>
                  </a:extLst>
                </a:gridCol>
              </a:tblGrid>
              <a:tr h="523875">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Overproduksjon</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28575"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Lage for mye, for tidlig eller bare </a:t>
                      </a:r>
                      <a:r>
                        <a:rPr kumimoji="0" lang="ja-JP" altLang="en-US" sz="1800" b="0" i="0" u="none" strike="noStrike" cap="none" normalizeH="0" baseline="0">
                          <a:ln>
                            <a:noFill/>
                          </a:ln>
                          <a:solidFill>
                            <a:schemeClr val="tx1"/>
                          </a:solidFill>
                          <a:effectLst/>
                          <a:latin typeface="Arial" panose="020B0604020202020204" pitchFamily="34" charset="0"/>
                          <a:ea typeface="ヒラギノ角ゴ ProN W3" charset="-128"/>
                          <a:sym typeface="Gill Sans Light" panose="020B0302020104020203" pitchFamily="34" charset="-79"/>
                        </a:rPr>
                        <a:t>”</a:t>
                      </a:r>
                      <a:r>
                        <a:rPr kumimoji="0" lang="en-US" altLang="ja-JP"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kjekt å ha</a:t>
                      </a:r>
                      <a:r>
                        <a:rPr kumimoji="0" lang="ja-JP" altLang="en-US" sz="1800" b="0" i="0" u="none" strike="noStrike" cap="none" normalizeH="0" baseline="0">
                          <a:ln>
                            <a:noFill/>
                          </a:ln>
                          <a:solidFill>
                            <a:schemeClr val="tx1"/>
                          </a:solidFill>
                          <a:effectLst/>
                          <a:latin typeface="Arial" panose="020B0604020202020204" pitchFamily="34" charset="0"/>
                          <a:ea typeface="ヒラギノ角ゴ ProN W3" charset="-128"/>
                          <a:sym typeface="Gill Sans Light" panose="020B0302020104020203" pitchFamily="34" charset="-79"/>
                        </a:rPr>
                        <a:t>”</a:t>
                      </a:r>
                      <a:endPar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endParaRP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28575"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819452"/>
                  </a:ext>
                </a:extLst>
              </a:tr>
              <a:tr h="5080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Vente</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Vente på at det skal dukke opp innsatsfaktorer</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7968591"/>
                  </a:ext>
                </a:extLst>
              </a:tr>
              <a:tr h="4699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Unødvendige bevegelser</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Unødvendige bevegelser utført av mennesker og/eller maskiner</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8569151"/>
                  </a:ext>
                </a:extLst>
              </a:tr>
              <a:tr h="4572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Transportere</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Ren transport av råvarer og halvfabrikata er ikke verdiskapende</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4582710"/>
                  </a:ext>
                </a:extLst>
              </a:tr>
              <a:tr h="650875">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Overprosessere</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Store maskiner er en driver for å kjøre så mye som mulig og ikke bare det som er nødvendig (</a:t>
                      </a:r>
                      <a:r>
                        <a:rPr kumimoji="0" lang="ja-JP" altLang="en-US" sz="1800" b="0" i="0" u="none" strike="noStrike" cap="none" normalizeH="0" baseline="0">
                          <a:ln>
                            <a:noFill/>
                          </a:ln>
                          <a:solidFill>
                            <a:schemeClr val="tx1"/>
                          </a:solidFill>
                          <a:effectLst/>
                          <a:latin typeface="Arial" panose="020B0604020202020204" pitchFamily="34" charset="0"/>
                          <a:ea typeface="ヒラギノ角ゴ ProN W3" charset="-128"/>
                          <a:sym typeface="Gill Sans Light" panose="020B0302020104020203" pitchFamily="34" charset="-79"/>
                        </a:rPr>
                        <a:t>”</a:t>
                      </a:r>
                      <a:r>
                        <a:rPr kumimoji="0" lang="en-US" altLang="ja-JP"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overkill</a:t>
                      </a:r>
                      <a:r>
                        <a:rPr kumimoji="0" lang="ja-JP" altLang="en-US" sz="1800" b="0" i="0" u="none" strike="noStrike" cap="none" normalizeH="0" baseline="0">
                          <a:ln>
                            <a:noFill/>
                          </a:ln>
                          <a:solidFill>
                            <a:schemeClr val="tx1"/>
                          </a:solidFill>
                          <a:effectLst/>
                          <a:latin typeface="Arial" panose="020B0604020202020204" pitchFamily="34" charset="0"/>
                          <a:ea typeface="ヒラギノ角ゴ ProN W3" charset="-128"/>
                          <a:sym typeface="Gill Sans Light" panose="020B0302020104020203" pitchFamily="34" charset="-79"/>
                        </a:rPr>
                        <a:t>”</a:t>
                      </a:r>
                      <a:r>
                        <a:rPr kumimoji="0" lang="en-US" altLang="ja-JP"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a:t>
                      </a:r>
                      <a:endPar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endParaRP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1938964"/>
                  </a:ext>
                </a:extLst>
              </a:tr>
              <a:tr h="650875">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Unødvendig lager</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Øker ledetid, dekker over rotproblem, øker kostnader, øker arealbehov</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0640708"/>
                  </a:ext>
                </a:extLst>
              </a:tr>
              <a:tr h="5207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Defekte (avvik)</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Feil har en direkte kostnad samt uante ringvirkninger</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633691"/>
                  </a:ext>
                </a:extLst>
              </a:tr>
              <a:tr h="7239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Uutnyttet menneskelig potensial</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Sløsing gjenkjent ved at men ikke bringer det beste frem i hver enkelt og ikke stimulerer til kontinuerlige forbedringer</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007095"/>
                  </a:ext>
                </a:extLst>
              </a:tr>
              <a:tr h="7239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Uhensiktsmessige systemer</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Hvor mye av datasystemene bruker man? Hvor mye hinder er det ifbm systemene?</a:t>
                      </a: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0973953"/>
                  </a:ext>
                </a:extLst>
              </a:tr>
              <a:tr h="6350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Sløsing med energi og vann</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endParaRPr kumimoji="0" lang="nb-NO"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endParaRP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12700"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1233214"/>
                  </a:ext>
                </a:extLst>
              </a:tr>
              <a:tr h="495300">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r>
                        <a:rPr kumimoji="0" lang="en-US"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rPr>
                        <a:t>Sløsing med materialer</a:t>
                      </a:r>
                    </a:p>
                  </a:txBody>
                  <a:tcPr marL="50800" marR="50800" marT="50797" marB="50797" horzOverflow="overflow">
                    <a:lnL w="28575" cap="flat" cmpd="sng" algn="ctr">
                      <a:solidFill>
                        <a:srgbClr val="00005F"/>
                      </a:solidFill>
                      <a:prstDash val="solid"/>
                      <a:round/>
                      <a:headEnd type="none" w="med" len="med"/>
                      <a:tailEnd type="none" w="med" len="med"/>
                    </a:lnL>
                    <a:lnR w="12700"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28575" cap="flat" cmpd="sng" algn="ctr">
                      <a:solidFill>
                        <a:srgbClr val="00005F"/>
                      </a:solidFill>
                      <a:prstDash val="solid"/>
                      <a:round/>
                      <a:headEnd type="none" w="med" len="med"/>
                      <a:tailEnd type="none" w="med" len="med"/>
                    </a:lnB>
                    <a:lnTlToBr>
                      <a:noFill/>
                    </a:lnTlToBr>
                    <a:lnBlToTr>
                      <a:noFill/>
                    </a:lnBlToTr>
                    <a:solidFill>
                      <a:srgbClr val="ADADAD"/>
                    </a:solidFill>
                  </a:tcPr>
                </a:tc>
                <a:tc>
                  <a:txBody>
                    <a:bodyPr/>
                    <a:lstStyle>
                      <a:lvl1pPr marL="33338"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1pPr>
                      <a:lvl2pPr marL="742950" indent="-28575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2pPr>
                      <a:lvl3pPr marL="11430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3pPr>
                      <a:lvl4pPr marL="16002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4pPr>
                      <a:lvl5pPr marL="2057400" indent="-228600" algn="l" eaLnBrk="0" hangingPunct="0">
                        <a:spcBef>
                          <a:spcPts val="3800"/>
                        </a:spcBef>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5pPr>
                      <a:lvl6pPr marL="25146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6pPr>
                      <a:lvl7pPr marL="29718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7pPr>
                      <a:lvl8pPr marL="34290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8pPr>
                      <a:lvl9pPr marL="3886200" indent="-228600" eaLnBrk="0" fontAlgn="base" hangingPunct="0">
                        <a:spcBef>
                          <a:spcPts val="3800"/>
                        </a:spcBef>
                        <a:spcAft>
                          <a:spcPct val="0"/>
                        </a:spcAft>
                        <a:buClr>
                          <a:srgbClr val="414141"/>
                        </a:buClr>
                        <a:buSzPct val="81000"/>
                        <a:buFont typeface="Gill Sans Light" panose="020B0302020104020203" pitchFamily="34" charset="-79"/>
                        <a:defRPr sz="3400">
                          <a:solidFill>
                            <a:schemeClr val="tx1"/>
                          </a:solidFill>
                          <a:latin typeface="Gill Sans Light" panose="020B0302020104020203" pitchFamily="34" charset="-79"/>
                          <a:ea typeface="ヒラギノ角ゴ ProN W3" charset="-128"/>
                          <a:sym typeface="Gill Sans Light" panose="020B0302020104020203" pitchFamily="34" charset="-79"/>
                        </a:defRPr>
                      </a:lvl9pPr>
                    </a:lstStyle>
                    <a:p>
                      <a:pPr marL="33338" marR="0" lvl="0" indent="0" algn="l" defTabSz="914400" rtl="0" eaLnBrk="1" fontAlgn="base" latinLnBrk="0" hangingPunct="1">
                        <a:lnSpc>
                          <a:spcPct val="100000"/>
                        </a:lnSpc>
                        <a:spcBef>
                          <a:spcPct val="0"/>
                        </a:spcBef>
                        <a:spcAft>
                          <a:spcPct val="0"/>
                        </a:spcAft>
                        <a:buClr>
                          <a:srgbClr val="414141"/>
                        </a:buClr>
                        <a:buSzPct val="81000"/>
                        <a:buFont typeface="Gill Sans Light" panose="020B0302020104020203" pitchFamily="34" charset="-79"/>
                        <a:buNone/>
                        <a:tabLst/>
                      </a:pPr>
                      <a:endParaRPr kumimoji="0" lang="nb-NO" altLang="nb-NO" sz="1800" b="0" i="0" u="none" strike="noStrike" cap="none" normalizeH="0" baseline="0">
                        <a:ln>
                          <a:noFill/>
                        </a:ln>
                        <a:solidFill>
                          <a:schemeClr val="tx1"/>
                        </a:solidFill>
                        <a:effectLst/>
                        <a:latin typeface="Gill Sans Light" panose="020B0302020104020203" pitchFamily="34" charset="-79"/>
                        <a:ea typeface="ヒラギノ角ゴ ProN W3" charset="-128"/>
                        <a:sym typeface="Gill Sans Light" panose="020B0302020104020203" pitchFamily="34" charset="-79"/>
                      </a:endParaRPr>
                    </a:p>
                  </a:txBody>
                  <a:tcPr marL="50800" marR="50800" marT="50797" marB="50797" horzOverflow="overflow">
                    <a:lnL w="12700" cap="flat" cmpd="sng" algn="ctr">
                      <a:solidFill>
                        <a:srgbClr val="00005F"/>
                      </a:solidFill>
                      <a:prstDash val="solid"/>
                      <a:round/>
                      <a:headEnd type="none" w="med" len="med"/>
                      <a:tailEnd type="none" w="med" len="med"/>
                    </a:lnL>
                    <a:lnR w="28575" cap="flat" cmpd="sng" algn="ctr">
                      <a:solidFill>
                        <a:srgbClr val="00005F"/>
                      </a:solidFill>
                      <a:prstDash val="solid"/>
                      <a:round/>
                      <a:headEnd type="none" w="med" len="med"/>
                      <a:tailEnd type="none" w="med" len="med"/>
                    </a:lnR>
                    <a:lnT w="12700" cap="flat" cmpd="sng" algn="ctr">
                      <a:solidFill>
                        <a:srgbClr val="00005F"/>
                      </a:solidFill>
                      <a:prstDash val="solid"/>
                      <a:round/>
                      <a:headEnd type="none" w="med" len="med"/>
                      <a:tailEnd type="none" w="med" len="med"/>
                    </a:lnT>
                    <a:lnB w="28575" cap="flat" cmpd="sng" algn="ctr">
                      <a:solidFill>
                        <a:srgbClr val="0000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3371867"/>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C0612A-4A43-2EA5-7EEE-128D0EEA3876}"/>
              </a:ext>
            </a:extLst>
          </p:cNvPr>
          <p:cNvSpPr>
            <a:spLocks noGrp="1"/>
          </p:cNvSpPr>
          <p:nvPr>
            <p:ph type="title"/>
          </p:nvPr>
        </p:nvSpPr>
        <p:spPr>
          <a:xfrm>
            <a:off x="355600" y="52388"/>
            <a:ext cx="12293600" cy="2438400"/>
          </a:xfrm>
        </p:spPr>
        <p:txBody>
          <a:bodyPr/>
          <a:lstStyle/>
          <a:p>
            <a:pPr eaLnBrk="1" hangingPunct="1"/>
            <a:r>
              <a:rPr lang="nb-NO" altLang="nb-NO"/>
              <a:t>Framgangsmåte</a:t>
            </a:r>
          </a:p>
        </p:txBody>
      </p:sp>
      <p:sp>
        <p:nvSpPr>
          <p:cNvPr id="36866" name="Ellipse 2">
            <a:extLst>
              <a:ext uri="{FF2B5EF4-FFF2-40B4-BE49-F238E27FC236}">
                <a16:creationId xmlns:a16="http://schemas.microsoft.com/office/drawing/2014/main" id="{5FA44991-9EF4-8291-E702-896FA12E749C}"/>
              </a:ext>
            </a:extLst>
          </p:cNvPr>
          <p:cNvSpPr>
            <a:spLocks noChangeArrowheads="1"/>
          </p:cNvSpPr>
          <p:nvPr/>
        </p:nvSpPr>
        <p:spPr bwMode="auto">
          <a:xfrm>
            <a:off x="3981450" y="2428875"/>
            <a:ext cx="3960813" cy="935038"/>
          </a:xfrm>
          <a:prstGeom prst="ellipse">
            <a:avLst/>
          </a:prstGeom>
          <a:solidFill>
            <a:srgbClr val="BFBFBF"/>
          </a:solidFill>
          <a:ln w="9525">
            <a:solidFill>
              <a:srgbClr val="000090"/>
            </a:solidFill>
            <a:round/>
            <a:headEnd/>
            <a:tailEnd/>
          </a:ln>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sz="3200" b="1"/>
              <a:t>Produkt familie</a:t>
            </a:r>
          </a:p>
        </p:txBody>
      </p:sp>
      <p:sp>
        <p:nvSpPr>
          <p:cNvPr id="4" name="Rektangel 3">
            <a:extLst>
              <a:ext uri="{FF2B5EF4-FFF2-40B4-BE49-F238E27FC236}">
                <a16:creationId xmlns:a16="http://schemas.microsoft.com/office/drawing/2014/main" id="{6B84D573-5A6A-9201-ADFC-B81D259AFBA8}"/>
              </a:ext>
            </a:extLst>
          </p:cNvPr>
          <p:cNvSpPr/>
          <p:nvPr/>
        </p:nvSpPr>
        <p:spPr bwMode="auto">
          <a:xfrm>
            <a:off x="4557713" y="3797300"/>
            <a:ext cx="2736850" cy="914400"/>
          </a:xfrm>
          <a:prstGeom prst="rect">
            <a:avLst/>
          </a:prstGeom>
          <a:solidFill>
            <a:schemeClr val="bg1">
              <a:lumMod val="95000"/>
            </a:schemeClr>
          </a:solidFill>
          <a:ln>
            <a:solidFill>
              <a:srgbClr val="000090"/>
            </a:solidFill>
          </a:ln>
          <a:effec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sz="3200" b="1"/>
              <a:t>Nå situasjonen</a:t>
            </a:r>
          </a:p>
        </p:txBody>
      </p:sp>
      <p:sp>
        <p:nvSpPr>
          <p:cNvPr id="36868" name="Rektangel 4">
            <a:extLst>
              <a:ext uri="{FF2B5EF4-FFF2-40B4-BE49-F238E27FC236}">
                <a16:creationId xmlns:a16="http://schemas.microsoft.com/office/drawing/2014/main" id="{45937E7F-4C9D-DAAF-A6A7-BCBCAF9216A8}"/>
              </a:ext>
            </a:extLst>
          </p:cNvPr>
          <p:cNvSpPr>
            <a:spLocks noChangeArrowheads="1"/>
          </p:cNvSpPr>
          <p:nvPr/>
        </p:nvSpPr>
        <p:spPr bwMode="auto">
          <a:xfrm>
            <a:off x="4557713" y="5041900"/>
            <a:ext cx="2736850" cy="914400"/>
          </a:xfrm>
          <a:prstGeom prst="rect">
            <a:avLst/>
          </a:prstGeom>
          <a:solidFill>
            <a:schemeClr val="bg1">
              <a:lumMod val="95000"/>
            </a:schemeClr>
          </a:solidFill>
          <a:ln w="9525">
            <a:solidFill>
              <a:srgbClr val="000090"/>
            </a:solidFill>
            <a:miter lim="800000"/>
            <a:headEnd/>
            <a:tailEnd/>
          </a:ln>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sz="2800" b="1"/>
              <a:t>Ønsket</a:t>
            </a:r>
          </a:p>
          <a:p>
            <a:pPr eaLnBrk="1" hangingPunct="1"/>
            <a:r>
              <a:rPr lang="nb-NO" altLang="nb-NO" sz="2800" b="1"/>
              <a:t>tilstand</a:t>
            </a:r>
          </a:p>
        </p:txBody>
      </p:sp>
      <p:sp>
        <p:nvSpPr>
          <p:cNvPr id="6" name="Rektangel 5">
            <a:extLst>
              <a:ext uri="{FF2B5EF4-FFF2-40B4-BE49-F238E27FC236}">
                <a16:creationId xmlns:a16="http://schemas.microsoft.com/office/drawing/2014/main" id="{158FA2DB-3DFA-D6A1-1917-FDB2EC1FE5B1}"/>
              </a:ext>
            </a:extLst>
          </p:cNvPr>
          <p:cNvSpPr/>
          <p:nvPr/>
        </p:nvSpPr>
        <p:spPr bwMode="auto">
          <a:xfrm>
            <a:off x="4557713" y="6410325"/>
            <a:ext cx="2736850" cy="914400"/>
          </a:xfrm>
          <a:prstGeom prst="rect">
            <a:avLst/>
          </a:prstGeom>
          <a:solidFill>
            <a:schemeClr val="bg1">
              <a:lumMod val="95000"/>
            </a:schemeClr>
          </a:solidFill>
          <a:ln>
            <a:solidFill>
              <a:srgbClr val="000090"/>
            </a:solidFill>
          </a:ln>
          <a:effec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sz="2800" b="1"/>
              <a:t>Handlingsplan</a:t>
            </a:r>
          </a:p>
          <a:p>
            <a:pPr eaLnBrk="1" hangingPunct="1"/>
            <a:r>
              <a:rPr lang="nb-NO" altLang="nb-NO" sz="2800" b="1"/>
              <a:t>gjennomføring</a:t>
            </a:r>
          </a:p>
        </p:txBody>
      </p:sp>
      <p:sp>
        <p:nvSpPr>
          <p:cNvPr id="8" name="Venstrebuet pil 7">
            <a:extLst>
              <a:ext uri="{FF2B5EF4-FFF2-40B4-BE49-F238E27FC236}">
                <a16:creationId xmlns:a16="http://schemas.microsoft.com/office/drawing/2014/main" id="{DF35623E-A66F-355F-ABE8-7EF29BAC96B0}"/>
              </a:ext>
            </a:extLst>
          </p:cNvPr>
          <p:cNvSpPr/>
          <p:nvPr/>
        </p:nvSpPr>
        <p:spPr bwMode="auto">
          <a:xfrm flipH="1">
            <a:off x="3838575" y="4084638"/>
            <a:ext cx="647700" cy="1655762"/>
          </a:xfrm>
          <a:prstGeom prst="curvedLeftArrow">
            <a:avLst/>
          </a:pr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nb-NO">
              <a:latin typeface="Gill Sans Light" charset="0"/>
              <a:ea typeface="ヒラギノ角ゴ ProN W3" charset="0"/>
              <a:sym typeface="Gill Sans Light" charset="0"/>
            </a:endParaRPr>
          </a:p>
        </p:txBody>
      </p:sp>
      <p:sp>
        <p:nvSpPr>
          <p:cNvPr id="9" name="Venstrebuet pil 8">
            <a:extLst>
              <a:ext uri="{FF2B5EF4-FFF2-40B4-BE49-F238E27FC236}">
                <a16:creationId xmlns:a16="http://schemas.microsoft.com/office/drawing/2014/main" id="{2A7BF486-7FEB-B65F-F7AC-434BAFF62FE4}"/>
              </a:ext>
            </a:extLst>
          </p:cNvPr>
          <p:cNvSpPr/>
          <p:nvPr/>
        </p:nvSpPr>
        <p:spPr bwMode="auto">
          <a:xfrm flipV="1">
            <a:off x="7294563" y="3940175"/>
            <a:ext cx="720725" cy="1720850"/>
          </a:xfrm>
          <a:prstGeom prst="curvedLeftArrow">
            <a:avLst/>
          </a:pr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nb-NO">
              <a:latin typeface="Gill Sans Light" charset="0"/>
              <a:ea typeface="ヒラギノ角ゴ ProN W3" charset="0"/>
              <a:sym typeface="Gill Sans Light"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AB16D-18DA-EA27-D947-7D39D0DCA18C}"/>
              </a:ext>
            </a:extLst>
          </p:cNvPr>
          <p:cNvSpPr>
            <a:spLocks noGrp="1"/>
          </p:cNvSpPr>
          <p:nvPr>
            <p:ph type="title"/>
          </p:nvPr>
        </p:nvSpPr>
        <p:spPr>
          <a:xfrm>
            <a:off x="309563" y="33338"/>
            <a:ext cx="12293600" cy="2438400"/>
          </a:xfrm>
        </p:spPr>
        <p:txBody>
          <a:bodyPr/>
          <a:lstStyle/>
          <a:p>
            <a:pPr eaLnBrk="1" hangingPunct="1">
              <a:defRPr/>
            </a:pPr>
            <a:r>
              <a:rPr lang="nb-NO" dirty="0">
                <a:sym typeface="Gill Sans Light" charset="0"/>
              </a:rPr>
              <a:t>To typer forbedring</a:t>
            </a:r>
          </a:p>
        </p:txBody>
      </p:sp>
      <p:sp>
        <p:nvSpPr>
          <p:cNvPr id="3" name="Rektangel 2">
            <a:extLst>
              <a:ext uri="{FF2B5EF4-FFF2-40B4-BE49-F238E27FC236}">
                <a16:creationId xmlns:a16="http://schemas.microsoft.com/office/drawing/2014/main" id="{CEA1D374-DBFF-CA0D-F627-15ABCD84F917}"/>
              </a:ext>
            </a:extLst>
          </p:cNvPr>
          <p:cNvSpPr/>
          <p:nvPr/>
        </p:nvSpPr>
        <p:spPr bwMode="auto">
          <a:xfrm>
            <a:off x="3783013" y="3221038"/>
            <a:ext cx="7416800" cy="3671887"/>
          </a:xfrm>
          <a:prstGeom prst="rect">
            <a:avLst/>
          </a:prstGeom>
          <a:solidFill>
            <a:schemeClr val="bg1">
              <a:lumMod val="75000"/>
            </a:schemeClr>
          </a:solidFill>
          <a:ln w="38100" cap="flat" cmpd="sng" algn="ctr">
            <a:solidFill>
              <a:srgbClr val="000090"/>
            </a:solidFill>
            <a:prstDash val="solid"/>
            <a:round/>
            <a:headEnd type="none" w="med" len="med"/>
            <a:tailEnd type="none" w="med" len="med"/>
          </a:ln>
          <a:effectLst/>
        </p:spPr>
        <p:txBody>
          <a:bodyPr/>
          <a:lstStyle/>
          <a:p>
            <a:pPr algn="l">
              <a:defRPr/>
            </a:pPr>
            <a:r>
              <a:rPr lang="nb-NO" dirty="0">
                <a:latin typeface="Gill Sans Light" charset="0"/>
                <a:ea typeface="ヒラギノ角ゴ ProN W3" charset="0"/>
                <a:sym typeface="Gill Sans Light" charset="0"/>
              </a:rPr>
              <a:t>   Verdiflyt</a:t>
            </a:r>
          </a:p>
          <a:p>
            <a:pPr algn="l">
              <a:defRPr/>
            </a:pPr>
            <a:r>
              <a:rPr lang="nb-NO" dirty="0">
                <a:latin typeface="Gill Sans Light" charset="0"/>
                <a:ea typeface="ヒラギノ角ゴ ProN W3" charset="0"/>
                <a:sym typeface="Gill Sans Light" charset="0"/>
              </a:rPr>
              <a:t> forbedring (</a:t>
            </a:r>
            <a:r>
              <a:rPr lang="nb-NO" dirty="0" err="1">
                <a:latin typeface="Gill Sans Light" charset="0"/>
                <a:ea typeface="ヒラギノ角ゴ ProN W3" charset="0"/>
                <a:sym typeface="Gill Sans Light" charset="0"/>
              </a:rPr>
              <a:t>kaizen</a:t>
            </a:r>
            <a:r>
              <a:rPr lang="nb-NO" dirty="0">
                <a:latin typeface="Gill Sans Light" charset="0"/>
                <a:ea typeface="ヒラギノ角ゴ ProN W3" charset="0"/>
                <a:sym typeface="Gill Sans Light" charset="0"/>
              </a:rPr>
              <a:t>)           </a:t>
            </a:r>
          </a:p>
        </p:txBody>
      </p:sp>
      <p:cxnSp>
        <p:nvCxnSpPr>
          <p:cNvPr id="5" name="Rett linje 4">
            <a:extLst>
              <a:ext uri="{FF2B5EF4-FFF2-40B4-BE49-F238E27FC236}">
                <a16:creationId xmlns:a16="http://schemas.microsoft.com/office/drawing/2014/main" id="{03F2F2F4-43EB-7ED9-0B89-767F5E5B92F2}"/>
              </a:ext>
            </a:extLst>
          </p:cNvPr>
          <p:cNvCxnSpPr/>
          <p:nvPr/>
        </p:nvCxnSpPr>
        <p:spPr bwMode="auto">
          <a:xfrm flipV="1">
            <a:off x="4575175" y="3221038"/>
            <a:ext cx="5976938" cy="3671887"/>
          </a:xfrm>
          <a:prstGeom prst="line">
            <a:avLst/>
          </a:prstGeom>
          <a:solidFill>
            <a:srgbClr val="6C7472"/>
          </a:solidFill>
          <a:ln w="57150" cap="flat" cmpd="sng" algn="ctr">
            <a:solidFill>
              <a:srgbClr val="00009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892" name="TekstSylinder 6">
            <a:extLst>
              <a:ext uri="{FF2B5EF4-FFF2-40B4-BE49-F238E27FC236}">
                <a16:creationId xmlns:a16="http://schemas.microsoft.com/office/drawing/2014/main" id="{FF7B5129-0100-DAD3-3CCD-7314234EFD3A}"/>
              </a:ext>
            </a:extLst>
          </p:cNvPr>
          <p:cNvSpPr txBox="1">
            <a:spLocks noChangeArrowheads="1"/>
          </p:cNvSpPr>
          <p:nvPr/>
        </p:nvSpPr>
        <p:spPr bwMode="auto">
          <a:xfrm>
            <a:off x="7256463" y="5453063"/>
            <a:ext cx="36210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a:t>Prosess kaizen – </a:t>
            </a:r>
          </a:p>
          <a:p>
            <a:pPr eaLnBrk="1" hangingPunct="1"/>
            <a:r>
              <a:rPr lang="nb-NO" altLang="nb-NO"/>
              <a:t>Fjerne muda</a:t>
            </a:r>
          </a:p>
        </p:txBody>
      </p:sp>
      <p:sp>
        <p:nvSpPr>
          <p:cNvPr id="37893" name="TekstSylinder 7">
            <a:extLst>
              <a:ext uri="{FF2B5EF4-FFF2-40B4-BE49-F238E27FC236}">
                <a16:creationId xmlns:a16="http://schemas.microsoft.com/office/drawing/2014/main" id="{C1B732F2-AF00-4707-AD5A-0FF2ED01A5FC}"/>
              </a:ext>
            </a:extLst>
          </p:cNvPr>
          <p:cNvSpPr txBox="1">
            <a:spLocks noChangeArrowheads="1"/>
          </p:cNvSpPr>
          <p:nvPr/>
        </p:nvSpPr>
        <p:spPr bwMode="auto">
          <a:xfrm>
            <a:off x="687388" y="3352800"/>
            <a:ext cx="315118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nb-NO" altLang="nb-NO"/>
              <a:t>Toppledelse</a:t>
            </a:r>
          </a:p>
          <a:p>
            <a:pPr eaLnBrk="1" hangingPunct="1"/>
            <a:endParaRPr lang="nb-NO" altLang="nb-NO"/>
          </a:p>
          <a:p>
            <a:pPr eaLnBrk="1" hangingPunct="1"/>
            <a:endParaRPr lang="nb-NO" altLang="nb-NO"/>
          </a:p>
          <a:p>
            <a:pPr eaLnBrk="1" hangingPunct="1"/>
            <a:endParaRPr lang="nb-NO" altLang="nb-NO"/>
          </a:p>
          <a:p>
            <a:pPr eaLnBrk="1" hangingPunct="1"/>
            <a:r>
              <a:rPr lang="nb-NO" altLang="nb-NO"/>
              <a:t>Medarbeidere</a:t>
            </a:r>
          </a:p>
        </p:txBody>
      </p:sp>
      <p:cxnSp>
        <p:nvCxnSpPr>
          <p:cNvPr id="10" name="Rett pil 9">
            <a:extLst>
              <a:ext uri="{FF2B5EF4-FFF2-40B4-BE49-F238E27FC236}">
                <a16:creationId xmlns:a16="http://schemas.microsoft.com/office/drawing/2014/main" id="{E914039C-B7F2-AD0D-D2B6-758CABAB5F5D}"/>
              </a:ext>
            </a:extLst>
          </p:cNvPr>
          <p:cNvCxnSpPr>
            <a:cxnSpLocks noChangeShapeType="1"/>
          </p:cNvCxnSpPr>
          <p:nvPr/>
        </p:nvCxnSpPr>
        <p:spPr bwMode="auto">
          <a:xfrm>
            <a:off x="2181225" y="4300538"/>
            <a:ext cx="0" cy="1655762"/>
          </a:xfrm>
          <a:prstGeom prst="straightConnector1">
            <a:avLst/>
          </a:prstGeom>
          <a:noFill/>
          <a:ln w="57150">
            <a:solidFill>
              <a:srgbClr val="000090"/>
            </a:solidFill>
            <a:round/>
            <a:headEnd type="triangle" w="med" len="me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3343A38-FE90-C8B2-D037-ADBA6446CF7C}"/>
              </a:ext>
            </a:extLst>
          </p:cNvPr>
          <p:cNvSpPr>
            <a:spLocks noGrp="1"/>
          </p:cNvSpPr>
          <p:nvPr>
            <p:ph type="title"/>
          </p:nvPr>
        </p:nvSpPr>
        <p:spPr/>
        <p:txBody>
          <a:bodyPr/>
          <a:lstStyle/>
          <a:p>
            <a:pPr eaLnBrk="1" hangingPunct="1">
              <a:defRPr/>
            </a:pPr>
            <a:r>
              <a:rPr lang="nb-NO" dirty="0">
                <a:sym typeface="Gill Sans Light" charset="0"/>
              </a:rPr>
              <a:t>Produktfamilie</a:t>
            </a:r>
          </a:p>
        </p:txBody>
      </p:sp>
      <p:graphicFrame>
        <p:nvGraphicFramePr>
          <p:cNvPr id="5" name="Plassholder for innhold 4">
            <a:extLst>
              <a:ext uri="{FF2B5EF4-FFF2-40B4-BE49-F238E27FC236}">
                <a16:creationId xmlns:a16="http://schemas.microsoft.com/office/drawing/2014/main" id="{A27708EF-1352-1267-E0A0-ECB70081059F}"/>
              </a:ext>
            </a:extLst>
          </p:cNvPr>
          <p:cNvGraphicFramePr>
            <a:graphicFrameLocks noGrp="1"/>
          </p:cNvGraphicFramePr>
          <p:nvPr>
            <p:ph idx="1"/>
          </p:nvPr>
        </p:nvGraphicFramePr>
        <p:xfrm>
          <a:off x="2830513" y="3508375"/>
          <a:ext cx="7581900" cy="2967038"/>
        </p:xfrm>
        <a:graphic>
          <a:graphicData uri="http://schemas.openxmlformats.org/drawingml/2006/table">
            <a:tbl>
              <a:tblPr firstRow="1" bandRow="1">
                <a:tableStyleId>{00A15C55-8517-42AA-B614-E9B94910E393}</a:tableStyleId>
              </a:tblPr>
              <a:tblGrid>
                <a:gridCol w="1083129">
                  <a:extLst>
                    <a:ext uri="{9D8B030D-6E8A-4147-A177-3AD203B41FA5}">
                      <a16:colId xmlns:a16="http://schemas.microsoft.com/office/drawing/2014/main" val="20000"/>
                    </a:ext>
                  </a:extLst>
                </a:gridCol>
                <a:gridCol w="1083129">
                  <a:extLst>
                    <a:ext uri="{9D8B030D-6E8A-4147-A177-3AD203B41FA5}">
                      <a16:colId xmlns:a16="http://schemas.microsoft.com/office/drawing/2014/main" val="20001"/>
                    </a:ext>
                  </a:extLst>
                </a:gridCol>
                <a:gridCol w="1083129">
                  <a:extLst>
                    <a:ext uri="{9D8B030D-6E8A-4147-A177-3AD203B41FA5}">
                      <a16:colId xmlns:a16="http://schemas.microsoft.com/office/drawing/2014/main" val="20002"/>
                    </a:ext>
                  </a:extLst>
                </a:gridCol>
                <a:gridCol w="1083129">
                  <a:extLst>
                    <a:ext uri="{9D8B030D-6E8A-4147-A177-3AD203B41FA5}">
                      <a16:colId xmlns:a16="http://schemas.microsoft.com/office/drawing/2014/main" val="20003"/>
                    </a:ext>
                  </a:extLst>
                </a:gridCol>
                <a:gridCol w="1083129">
                  <a:extLst>
                    <a:ext uri="{9D8B030D-6E8A-4147-A177-3AD203B41FA5}">
                      <a16:colId xmlns:a16="http://schemas.microsoft.com/office/drawing/2014/main" val="20004"/>
                    </a:ext>
                  </a:extLst>
                </a:gridCol>
                <a:gridCol w="1083129">
                  <a:extLst>
                    <a:ext uri="{9D8B030D-6E8A-4147-A177-3AD203B41FA5}">
                      <a16:colId xmlns:a16="http://schemas.microsoft.com/office/drawing/2014/main" val="20005"/>
                    </a:ext>
                  </a:extLst>
                </a:gridCol>
                <a:gridCol w="1083129">
                  <a:extLst>
                    <a:ext uri="{9D8B030D-6E8A-4147-A177-3AD203B41FA5}">
                      <a16:colId xmlns:a16="http://schemas.microsoft.com/office/drawing/2014/main" val="20006"/>
                    </a:ext>
                  </a:extLst>
                </a:gridCol>
              </a:tblGrid>
              <a:tr h="586843">
                <a:tc>
                  <a:txBody>
                    <a:bodyPr/>
                    <a:lstStyle/>
                    <a:p>
                      <a:r>
                        <a:rPr lang="nb-NO" sz="1700" dirty="0"/>
                        <a:t>Produkter</a:t>
                      </a:r>
                    </a:p>
                  </a:txBody>
                  <a:tcPr marL="91433" marR="91433" marT="41921" marB="41921"/>
                </a:tc>
                <a:tc gridSpan="6">
                  <a:txBody>
                    <a:bodyPr/>
                    <a:lstStyle/>
                    <a:p>
                      <a:r>
                        <a:rPr lang="nb-NO" sz="1700" dirty="0"/>
                        <a:t>Trinn</a:t>
                      </a:r>
                      <a:r>
                        <a:rPr lang="nb-NO" sz="1700" baseline="0" dirty="0"/>
                        <a:t> i prosessen</a:t>
                      </a:r>
                      <a:endParaRPr lang="nb-NO" sz="1700" dirty="0"/>
                    </a:p>
                  </a:txBody>
                  <a:tcPr marL="91433" marR="91433" marT="41921" marB="41921"/>
                </a:tc>
                <a:tc hMerge="1">
                  <a:txBody>
                    <a:bodyPr/>
                    <a:lstStyle/>
                    <a:p>
                      <a:endParaRPr lang="nb-NO"/>
                    </a:p>
                  </a:txBody>
                  <a:tcPr/>
                </a:tc>
                <a:tc hMerge="1">
                  <a:txBody>
                    <a:bodyPr/>
                    <a:lstStyle/>
                    <a:p>
                      <a:endParaRPr lang="nb-NO" dirty="0"/>
                    </a:p>
                  </a:txBody>
                  <a:tcPr/>
                </a:tc>
                <a:tc hMerge="1">
                  <a:txBody>
                    <a:bodyPr/>
                    <a:lstStyle/>
                    <a:p>
                      <a:endParaRPr lang="nb-NO" dirty="0"/>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340028">
                <a:tc>
                  <a:txBody>
                    <a:bodyPr/>
                    <a:lstStyle/>
                    <a:p>
                      <a:endParaRPr lang="nb-NO" sz="1700" dirty="0"/>
                    </a:p>
                  </a:txBody>
                  <a:tcPr marL="91433" marR="91433" marT="41921" marB="41921"/>
                </a:tc>
                <a:tc>
                  <a:txBody>
                    <a:bodyPr/>
                    <a:lstStyle/>
                    <a:p>
                      <a:r>
                        <a:rPr lang="nb-NO" sz="1700" dirty="0"/>
                        <a:t>1</a:t>
                      </a:r>
                    </a:p>
                  </a:txBody>
                  <a:tcPr marL="91433" marR="91433" marT="41921" marB="41921"/>
                </a:tc>
                <a:tc>
                  <a:txBody>
                    <a:bodyPr/>
                    <a:lstStyle/>
                    <a:p>
                      <a:r>
                        <a:rPr lang="nb-NO" sz="1700" dirty="0"/>
                        <a:t>2</a:t>
                      </a:r>
                    </a:p>
                  </a:txBody>
                  <a:tcPr marL="91433" marR="91433" marT="41921" marB="41921"/>
                </a:tc>
                <a:tc>
                  <a:txBody>
                    <a:bodyPr/>
                    <a:lstStyle/>
                    <a:p>
                      <a:r>
                        <a:rPr lang="nb-NO" sz="1700" dirty="0"/>
                        <a:t>3</a:t>
                      </a:r>
                    </a:p>
                  </a:txBody>
                  <a:tcPr marL="91433" marR="91433" marT="41921" marB="41921"/>
                </a:tc>
                <a:tc>
                  <a:txBody>
                    <a:bodyPr/>
                    <a:lstStyle/>
                    <a:p>
                      <a:r>
                        <a:rPr lang="nb-NO" sz="1700" dirty="0"/>
                        <a:t>4</a:t>
                      </a:r>
                    </a:p>
                  </a:txBody>
                  <a:tcPr marL="91433" marR="91433" marT="41921" marB="41921"/>
                </a:tc>
                <a:tc>
                  <a:txBody>
                    <a:bodyPr/>
                    <a:lstStyle/>
                    <a:p>
                      <a:r>
                        <a:rPr lang="nb-NO" sz="1700" dirty="0"/>
                        <a:t>5</a:t>
                      </a:r>
                    </a:p>
                  </a:txBody>
                  <a:tcPr marL="91433" marR="91433" marT="41921" marB="41921"/>
                </a:tc>
                <a:tc>
                  <a:txBody>
                    <a:bodyPr/>
                    <a:lstStyle/>
                    <a:p>
                      <a:r>
                        <a:rPr lang="nb-NO" sz="1700" dirty="0"/>
                        <a:t>6</a:t>
                      </a:r>
                    </a:p>
                  </a:txBody>
                  <a:tcPr marL="91433" marR="91433" marT="41921" marB="41921"/>
                </a:tc>
                <a:extLst>
                  <a:ext uri="{0D108BD9-81ED-4DB2-BD59-A6C34878D82A}">
                    <a16:rowId xmlns:a16="http://schemas.microsoft.com/office/drawing/2014/main" val="10001"/>
                  </a:ext>
                </a:extLst>
              </a:tr>
              <a:tr h="340028">
                <a:tc>
                  <a:txBody>
                    <a:bodyPr/>
                    <a:lstStyle/>
                    <a:p>
                      <a:r>
                        <a:rPr lang="nb-NO" sz="1700" dirty="0"/>
                        <a:t>A</a:t>
                      </a:r>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extLst>
                  <a:ext uri="{0D108BD9-81ED-4DB2-BD59-A6C34878D82A}">
                    <a16:rowId xmlns:a16="http://schemas.microsoft.com/office/drawing/2014/main" val="10002"/>
                  </a:ext>
                </a:extLst>
              </a:tr>
              <a:tr h="340028">
                <a:tc>
                  <a:txBody>
                    <a:bodyPr/>
                    <a:lstStyle/>
                    <a:p>
                      <a:r>
                        <a:rPr lang="nb-NO" sz="1700" dirty="0"/>
                        <a:t>B</a:t>
                      </a:r>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extLst>
                  <a:ext uri="{0D108BD9-81ED-4DB2-BD59-A6C34878D82A}">
                    <a16:rowId xmlns:a16="http://schemas.microsoft.com/office/drawing/2014/main" val="10003"/>
                  </a:ext>
                </a:extLst>
              </a:tr>
              <a:tr h="340028">
                <a:tc>
                  <a:txBody>
                    <a:bodyPr/>
                    <a:lstStyle/>
                    <a:p>
                      <a:r>
                        <a:rPr lang="nb-NO" sz="1700" dirty="0"/>
                        <a:t>C</a:t>
                      </a:r>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extLst>
                  <a:ext uri="{0D108BD9-81ED-4DB2-BD59-A6C34878D82A}">
                    <a16:rowId xmlns:a16="http://schemas.microsoft.com/office/drawing/2014/main" val="10004"/>
                  </a:ext>
                </a:extLst>
              </a:tr>
              <a:tr h="340028">
                <a:tc>
                  <a:txBody>
                    <a:bodyPr/>
                    <a:lstStyle/>
                    <a:p>
                      <a:r>
                        <a:rPr lang="nb-NO" sz="1700" dirty="0"/>
                        <a:t>D</a:t>
                      </a:r>
                    </a:p>
                  </a:txBody>
                  <a:tcPr marL="91433" marR="91433" marT="41921" marB="41921"/>
                </a:tc>
                <a:tc>
                  <a:txBody>
                    <a:bodyPr/>
                    <a:lstStyle/>
                    <a:p>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endParaRPr lang="nb-NO" sz="1700" dirty="0"/>
                    </a:p>
                  </a:txBody>
                  <a:tcPr marL="91433" marR="91433" marT="41921" marB="41921"/>
                </a:tc>
                <a:extLst>
                  <a:ext uri="{0D108BD9-81ED-4DB2-BD59-A6C34878D82A}">
                    <a16:rowId xmlns:a16="http://schemas.microsoft.com/office/drawing/2014/main" val="10005"/>
                  </a:ext>
                </a:extLst>
              </a:tr>
              <a:tr h="340028">
                <a:tc>
                  <a:txBody>
                    <a:bodyPr/>
                    <a:lstStyle/>
                    <a:p>
                      <a:r>
                        <a:rPr lang="nb-NO" sz="1700" dirty="0"/>
                        <a:t>E</a:t>
                      </a:r>
                    </a:p>
                  </a:txBody>
                  <a:tcPr marL="91433" marR="91433" marT="41921" marB="41921"/>
                </a:tc>
                <a:tc>
                  <a:txBody>
                    <a:bodyPr/>
                    <a:lstStyle/>
                    <a:p>
                      <a:endParaRPr lang="nb-NO" sz="170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extLst>
                  <a:ext uri="{0D108BD9-81ED-4DB2-BD59-A6C34878D82A}">
                    <a16:rowId xmlns:a16="http://schemas.microsoft.com/office/drawing/2014/main" val="10006"/>
                  </a:ext>
                </a:extLst>
              </a:tr>
              <a:tr h="340028">
                <a:tc>
                  <a:txBody>
                    <a:bodyPr/>
                    <a:lstStyle/>
                    <a:p>
                      <a:r>
                        <a:rPr lang="nb-NO" sz="1700" dirty="0"/>
                        <a:t>F</a:t>
                      </a:r>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endParaRPr lang="nb-NO" sz="1700" dirty="0"/>
                    </a:p>
                  </a:txBody>
                  <a:tcPr marL="91433" marR="91433" marT="41921" marB="41921"/>
                </a:tc>
                <a:tc>
                  <a:txBody>
                    <a:bodyPr/>
                    <a:lstStyle/>
                    <a:p>
                      <a:r>
                        <a:rPr lang="nb-NO" sz="1700" dirty="0" err="1"/>
                        <a:t>X</a:t>
                      </a:r>
                      <a:endParaRPr lang="nb-NO" sz="1700" dirty="0"/>
                    </a:p>
                  </a:txBody>
                  <a:tcPr marL="91433" marR="91433" marT="41921" marB="41921"/>
                </a:tc>
                <a:tc>
                  <a:txBody>
                    <a:bodyPr/>
                    <a:lstStyle/>
                    <a:p>
                      <a:r>
                        <a:rPr lang="nb-NO" sz="1700" dirty="0" err="1"/>
                        <a:t>X</a:t>
                      </a:r>
                      <a:endParaRPr lang="nb-NO" sz="1700" dirty="0"/>
                    </a:p>
                  </a:txBody>
                  <a:tcPr marL="91433" marR="91433" marT="41921" marB="41921"/>
                </a:tc>
                <a:extLst>
                  <a:ext uri="{0D108BD9-81ED-4DB2-BD59-A6C34878D82A}">
                    <a16:rowId xmlns:a16="http://schemas.microsoft.com/office/drawing/2014/main" val="10007"/>
                  </a:ext>
                </a:extLst>
              </a:tr>
            </a:tbl>
          </a:graphicData>
        </a:graphic>
      </p:graphicFrame>
      <p:sp>
        <p:nvSpPr>
          <p:cNvPr id="38983" name="Ellipse 5">
            <a:extLst>
              <a:ext uri="{FF2B5EF4-FFF2-40B4-BE49-F238E27FC236}">
                <a16:creationId xmlns:a16="http://schemas.microsoft.com/office/drawing/2014/main" id="{1FD9F671-2808-B0D4-8C31-0123A5A74223}"/>
              </a:ext>
            </a:extLst>
          </p:cNvPr>
          <p:cNvSpPr>
            <a:spLocks noChangeArrowheads="1"/>
          </p:cNvSpPr>
          <p:nvPr/>
        </p:nvSpPr>
        <p:spPr bwMode="auto">
          <a:xfrm>
            <a:off x="2254250" y="3797300"/>
            <a:ext cx="8424863" cy="1511300"/>
          </a:xfrm>
          <a:prstGeom prst="ellipse">
            <a:avLst/>
          </a:prstGeom>
          <a:noFill/>
          <a:ln w="9525">
            <a:solidFill>
              <a:srgbClr val="00009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2D5E6C7-CF41-E7ED-DE3A-D4EFD1DCD5A6}"/>
              </a:ext>
            </a:extLst>
          </p:cNvPr>
          <p:cNvSpPr>
            <a:spLocks noGrp="1"/>
          </p:cNvSpPr>
          <p:nvPr>
            <p:ph type="title"/>
          </p:nvPr>
        </p:nvSpPr>
        <p:spPr/>
        <p:txBody>
          <a:bodyPr/>
          <a:lstStyle/>
          <a:p>
            <a:pPr>
              <a:defRPr/>
            </a:pPr>
            <a:r>
              <a:rPr lang="nb-NO" dirty="0">
                <a:sym typeface="Gill Sans Light" charset="0"/>
              </a:rPr>
              <a:t>Symboler</a:t>
            </a:r>
          </a:p>
        </p:txBody>
      </p:sp>
      <p:grpSp>
        <p:nvGrpSpPr>
          <p:cNvPr id="39938" name="Gruppe 150">
            <a:extLst>
              <a:ext uri="{FF2B5EF4-FFF2-40B4-BE49-F238E27FC236}">
                <a16:creationId xmlns:a16="http://schemas.microsoft.com/office/drawing/2014/main" id="{EC878E81-361B-1660-3643-127634F636B9}"/>
              </a:ext>
            </a:extLst>
          </p:cNvPr>
          <p:cNvGrpSpPr>
            <a:grpSpLocks/>
          </p:cNvGrpSpPr>
          <p:nvPr/>
        </p:nvGrpSpPr>
        <p:grpSpPr bwMode="auto">
          <a:xfrm>
            <a:off x="884238" y="2428875"/>
            <a:ext cx="11522075" cy="6721475"/>
            <a:chOff x="2282651" y="2845271"/>
            <a:chExt cx="7604125" cy="4614684"/>
          </a:xfrm>
        </p:grpSpPr>
        <p:grpSp>
          <p:nvGrpSpPr>
            <p:cNvPr id="39939" name="Group 3">
              <a:extLst>
                <a:ext uri="{FF2B5EF4-FFF2-40B4-BE49-F238E27FC236}">
                  <a16:creationId xmlns:a16="http://schemas.microsoft.com/office/drawing/2014/main" id="{F3E57CAC-C131-130C-7048-5D8FC218535D}"/>
                </a:ext>
              </a:extLst>
            </p:cNvPr>
            <p:cNvGrpSpPr>
              <a:grpSpLocks noChangeAspect="1"/>
            </p:cNvGrpSpPr>
            <p:nvPr/>
          </p:nvGrpSpPr>
          <p:grpSpPr bwMode="auto">
            <a:xfrm>
              <a:off x="2647776" y="2873846"/>
              <a:ext cx="581025" cy="484187"/>
              <a:chOff x="2600" y="939"/>
              <a:chExt cx="486" cy="374"/>
            </a:xfrm>
          </p:grpSpPr>
          <p:sp>
            <p:nvSpPr>
              <p:cNvPr id="40082" name="Rectangle 4">
                <a:extLst>
                  <a:ext uri="{FF2B5EF4-FFF2-40B4-BE49-F238E27FC236}">
                    <a16:creationId xmlns:a16="http://schemas.microsoft.com/office/drawing/2014/main" id="{00E5796F-1697-576D-9A6D-7DB07A2FD89E}"/>
                  </a:ext>
                </a:extLst>
              </p:cNvPr>
              <p:cNvSpPr>
                <a:spLocks noChangeAspect="1" noChangeArrowheads="1"/>
              </p:cNvSpPr>
              <p:nvPr/>
            </p:nvSpPr>
            <p:spPr bwMode="auto">
              <a:xfrm>
                <a:off x="2600" y="1021"/>
                <a:ext cx="486"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83" name="Rectangle 5">
                <a:extLst>
                  <a:ext uri="{FF2B5EF4-FFF2-40B4-BE49-F238E27FC236}">
                    <a16:creationId xmlns:a16="http://schemas.microsoft.com/office/drawing/2014/main" id="{3E3EEA0D-55BE-1E04-1893-10436D6CC488}"/>
                  </a:ext>
                </a:extLst>
              </p:cNvPr>
              <p:cNvSpPr>
                <a:spLocks noChangeAspect="1" noChangeArrowheads="1"/>
              </p:cNvSpPr>
              <p:nvPr/>
            </p:nvSpPr>
            <p:spPr bwMode="auto">
              <a:xfrm>
                <a:off x="2600" y="1018"/>
                <a:ext cx="486" cy="292"/>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84" name="Rectangle 6">
                <a:extLst>
                  <a:ext uri="{FF2B5EF4-FFF2-40B4-BE49-F238E27FC236}">
                    <a16:creationId xmlns:a16="http://schemas.microsoft.com/office/drawing/2014/main" id="{DB944A96-053C-2F0C-D2F4-6A46062038D9}"/>
                  </a:ext>
                </a:extLst>
              </p:cNvPr>
              <p:cNvSpPr>
                <a:spLocks noChangeAspect="1" noChangeArrowheads="1"/>
              </p:cNvSpPr>
              <p:nvPr/>
            </p:nvSpPr>
            <p:spPr bwMode="auto">
              <a:xfrm>
                <a:off x="2600" y="939"/>
                <a:ext cx="486" cy="78"/>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Prosess</a:t>
                </a:r>
              </a:p>
            </p:txBody>
          </p:sp>
        </p:grpSp>
        <p:sp>
          <p:nvSpPr>
            <p:cNvPr id="39940" name="Rectangle 7">
              <a:extLst>
                <a:ext uri="{FF2B5EF4-FFF2-40B4-BE49-F238E27FC236}">
                  <a16:creationId xmlns:a16="http://schemas.microsoft.com/office/drawing/2014/main" id="{346AE9F6-AA4C-DB1F-21BF-5EA2E6917739}"/>
                </a:ext>
              </a:extLst>
            </p:cNvPr>
            <p:cNvSpPr>
              <a:spLocks noChangeArrowheads="1"/>
            </p:cNvSpPr>
            <p:nvPr/>
          </p:nvSpPr>
          <p:spPr bwMode="auto">
            <a:xfrm>
              <a:off x="2730326" y="3396133"/>
              <a:ext cx="44132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Prosess</a:t>
              </a:r>
              <a:endParaRPr lang="en-US" altLang="nb-NO" sz="900" b="1"/>
            </a:p>
          </p:txBody>
        </p:sp>
        <p:grpSp>
          <p:nvGrpSpPr>
            <p:cNvPr id="39941" name="Group 8">
              <a:extLst>
                <a:ext uri="{FF2B5EF4-FFF2-40B4-BE49-F238E27FC236}">
                  <a16:creationId xmlns:a16="http://schemas.microsoft.com/office/drawing/2014/main" id="{B00DE7E3-B7AE-CD6F-5BDE-7AC734AEB669}"/>
                </a:ext>
              </a:extLst>
            </p:cNvPr>
            <p:cNvGrpSpPr>
              <a:grpSpLocks/>
            </p:cNvGrpSpPr>
            <p:nvPr/>
          </p:nvGrpSpPr>
          <p:grpSpPr bwMode="auto">
            <a:xfrm>
              <a:off x="4627389" y="2854796"/>
              <a:ext cx="563562" cy="509587"/>
              <a:chOff x="3251" y="859"/>
              <a:chExt cx="385" cy="321"/>
            </a:xfrm>
          </p:grpSpPr>
          <p:sp>
            <p:nvSpPr>
              <p:cNvPr id="40080" name="Freeform 9">
                <a:extLst>
                  <a:ext uri="{FF2B5EF4-FFF2-40B4-BE49-F238E27FC236}">
                    <a16:creationId xmlns:a16="http://schemas.microsoft.com/office/drawing/2014/main" id="{0A37355D-ABFC-24FF-39E5-37D5F98ED63A}"/>
                  </a:ext>
                </a:extLst>
              </p:cNvPr>
              <p:cNvSpPr>
                <a:spLocks noChangeAspect="1"/>
              </p:cNvSpPr>
              <p:nvPr/>
            </p:nvSpPr>
            <p:spPr bwMode="auto">
              <a:xfrm>
                <a:off x="3251" y="859"/>
                <a:ext cx="385" cy="321"/>
              </a:xfrm>
              <a:custGeom>
                <a:avLst/>
                <a:gdLst>
                  <a:gd name="T0" fmla="*/ 2 w 466"/>
                  <a:gd name="T1" fmla="*/ 2 h 389"/>
                  <a:gd name="T2" fmla="*/ 2 w 466"/>
                  <a:gd name="T3" fmla="*/ 0 h 389"/>
                  <a:gd name="T4" fmla="*/ 2 w 466"/>
                  <a:gd name="T5" fmla="*/ 2 h 389"/>
                  <a:gd name="T6" fmla="*/ 2 w 466"/>
                  <a:gd name="T7" fmla="*/ 0 h 389"/>
                  <a:gd name="T8" fmla="*/ 2 w 466"/>
                  <a:gd name="T9" fmla="*/ 2 h 389"/>
                  <a:gd name="T10" fmla="*/ 2 w 466"/>
                  <a:gd name="T11" fmla="*/ 0 h 389"/>
                  <a:gd name="T12" fmla="*/ 0 w 466"/>
                  <a:gd name="T13" fmla="*/ 2 h 389"/>
                  <a:gd name="T14" fmla="*/ 0 w 466"/>
                  <a:gd name="T15" fmla="*/ 2 h 389"/>
                  <a:gd name="T16" fmla="*/ 2 w 466"/>
                  <a:gd name="T17" fmla="*/ 2 h 389"/>
                  <a:gd name="T18" fmla="*/ 2 w 466"/>
                  <a:gd name="T19" fmla="*/ 2 h 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389"/>
                  <a:gd name="T32" fmla="*/ 466 w 466"/>
                  <a:gd name="T33" fmla="*/ 389 h 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389">
                    <a:moveTo>
                      <a:pt x="466" y="78"/>
                    </a:moveTo>
                    <a:lnTo>
                      <a:pt x="466" y="0"/>
                    </a:lnTo>
                    <a:lnTo>
                      <a:pt x="311" y="78"/>
                    </a:lnTo>
                    <a:lnTo>
                      <a:pt x="311" y="0"/>
                    </a:lnTo>
                    <a:lnTo>
                      <a:pt x="156" y="78"/>
                    </a:lnTo>
                    <a:lnTo>
                      <a:pt x="156" y="0"/>
                    </a:lnTo>
                    <a:lnTo>
                      <a:pt x="0" y="78"/>
                    </a:lnTo>
                    <a:lnTo>
                      <a:pt x="0" y="389"/>
                    </a:lnTo>
                    <a:lnTo>
                      <a:pt x="466" y="389"/>
                    </a:lnTo>
                    <a:lnTo>
                      <a:pt x="466" y="78"/>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81" name="Rectangle 10">
                <a:extLst>
                  <a:ext uri="{FF2B5EF4-FFF2-40B4-BE49-F238E27FC236}">
                    <a16:creationId xmlns:a16="http://schemas.microsoft.com/office/drawing/2014/main" id="{3425CC7F-85A1-7047-3528-A78A41CD81F1}"/>
                  </a:ext>
                </a:extLst>
              </p:cNvPr>
              <p:cNvSpPr>
                <a:spLocks noChangeAspect="1" noChangeArrowheads="1"/>
              </p:cNvSpPr>
              <p:nvPr/>
            </p:nvSpPr>
            <p:spPr bwMode="auto">
              <a:xfrm>
                <a:off x="3344" y="981"/>
                <a:ext cx="162"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Foretak</a:t>
                </a:r>
                <a:endParaRPr lang="en-US" altLang="nb-NO" sz="900" b="1"/>
              </a:p>
            </p:txBody>
          </p:sp>
        </p:grpSp>
        <p:sp>
          <p:nvSpPr>
            <p:cNvPr id="39942" name="Rectangle 11">
              <a:extLst>
                <a:ext uri="{FF2B5EF4-FFF2-40B4-BE49-F238E27FC236}">
                  <a16:creationId xmlns:a16="http://schemas.microsoft.com/office/drawing/2014/main" id="{C2AB7EA4-69CD-BB77-02EA-339E7EE24000}"/>
                </a:ext>
              </a:extLst>
            </p:cNvPr>
            <p:cNvSpPr>
              <a:spLocks noChangeArrowheads="1"/>
            </p:cNvSpPr>
            <p:nvPr/>
          </p:nvSpPr>
          <p:spPr bwMode="auto">
            <a:xfrm>
              <a:off x="4454351" y="3402483"/>
              <a:ext cx="1003300"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Kunde/Leverandør</a:t>
              </a:r>
              <a:endParaRPr lang="en-US" altLang="nb-NO" sz="900" b="1"/>
            </a:p>
          </p:txBody>
        </p:sp>
        <p:grpSp>
          <p:nvGrpSpPr>
            <p:cNvPr id="39943" name="Group 12">
              <a:extLst>
                <a:ext uri="{FF2B5EF4-FFF2-40B4-BE49-F238E27FC236}">
                  <a16:creationId xmlns:a16="http://schemas.microsoft.com/office/drawing/2014/main" id="{EEF949AC-BAEE-8291-913F-3F70C18FD968}"/>
                </a:ext>
              </a:extLst>
            </p:cNvPr>
            <p:cNvGrpSpPr>
              <a:grpSpLocks/>
            </p:cNvGrpSpPr>
            <p:nvPr/>
          </p:nvGrpSpPr>
          <p:grpSpPr bwMode="auto">
            <a:xfrm>
              <a:off x="3644726" y="2857971"/>
              <a:ext cx="681038" cy="554037"/>
              <a:chOff x="1252" y="863"/>
              <a:chExt cx="465" cy="349"/>
            </a:xfrm>
          </p:grpSpPr>
          <p:sp>
            <p:nvSpPr>
              <p:cNvPr id="40075" name="Rectangle 13">
                <a:extLst>
                  <a:ext uri="{FF2B5EF4-FFF2-40B4-BE49-F238E27FC236}">
                    <a16:creationId xmlns:a16="http://schemas.microsoft.com/office/drawing/2014/main" id="{AE66BF7E-B524-B9A1-56B6-8993375166D3}"/>
                  </a:ext>
                </a:extLst>
              </p:cNvPr>
              <p:cNvSpPr>
                <a:spLocks noChangeArrowheads="1"/>
              </p:cNvSpPr>
              <p:nvPr/>
            </p:nvSpPr>
            <p:spPr bwMode="auto">
              <a:xfrm>
                <a:off x="1252" y="93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S/T =</a:t>
                </a:r>
              </a:p>
            </p:txBody>
          </p:sp>
          <p:sp>
            <p:nvSpPr>
              <p:cNvPr id="40076" name="Rectangle 14">
                <a:extLst>
                  <a:ext uri="{FF2B5EF4-FFF2-40B4-BE49-F238E27FC236}">
                    <a16:creationId xmlns:a16="http://schemas.microsoft.com/office/drawing/2014/main" id="{7C88A9ED-5EBC-E73F-3B91-6C7C73C3040C}"/>
                  </a:ext>
                </a:extLst>
              </p:cNvPr>
              <p:cNvSpPr>
                <a:spLocks noChangeArrowheads="1"/>
              </p:cNvSpPr>
              <p:nvPr/>
            </p:nvSpPr>
            <p:spPr bwMode="auto">
              <a:xfrm>
                <a:off x="1252" y="100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OEE =</a:t>
                </a:r>
              </a:p>
            </p:txBody>
          </p:sp>
          <p:sp>
            <p:nvSpPr>
              <p:cNvPr id="40077" name="Rectangle 15">
                <a:extLst>
                  <a:ext uri="{FF2B5EF4-FFF2-40B4-BE49-F238E27FC236}">
                    <a16:creationId xmlns:a16="http://schemas.microsoft.com/office/drawing/2014/main" id="{0FA28AF8-87E5-E7EA-86D3-84A50F4862CA}"/>
                  </a:ext>
                </a:extLst>
              </p:cNvPr>
              <p:cNvSpPr>
                <a:spLocks noChangeArrowheads="1"/>
              </p:cNvSpPr>
              <p:nvPr/>
            </p:nvSpPr>
            <p:spPr bwMode="auto">
              <a:xfrm>
                <a:off x="1252" y="107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78" name="Rectangle 16">
                <a:extLst>
                  <a:ext uri="{FF2B5EF4-FFF2-40B4-BE49-F238E27FC236}">
                    <a16:creationId xmlns:a16="http://schemas.microsoft.com/office/drawing/2014/main" id="{D997B1B0-6BA6-D896-9CAC-F85824B6CFB3}"/>
                  </a:ext>
                </a:extLst>
              </p:cNvPr>
              <p:cNvSpPr>
                <a:spLocks noChangeArrowheads="1"/>
              </p:cNvSpPr>
              <p:nvPr/>
            </p:nvSpPr>
            <p:spPr bwMode="auto">
              <a:xfrm>
                <a:off x="1252" y="1142"/>
                <a:ext cx="465" cy="70"/>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79" name="Rectangle 17">
                <a:extLst>
                  <a:ext uri="{FF2B5EF4-FFF2-40B4-BE49-F238E27FC236}">
                    <a16:creationId xmlns:a16="http://schemas.microsoft.com/office/drawing/2014/main" id="{7E4115EE-03BD-DF99-E280-A5A977921E9F}"/>
                  </a:ext>
                </a:extLst>
              </p:cNvPr>
              <p:cNvSpPr>
                <a:spLocks noChangeArrowheads="1"/>
              </p:cNvSpPr>
              <p:nvPr/>
            </p:nvSpPr>
            <p:spPr bwMode="auto">
              <a:xfrm>
                <a:off x="1252" y="863"/>
                <a:ext cx="465" cy="69"/>
              </a:xfrm>
              <a:prstGeom prst="rect">
                <a:avLst/>
              </a:prstGeom>
              <a:noFill/>
              <a:ln w="4826"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36000" tIns="3600" rIns="36000" bIns="3600"/>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C/T =</a:t>
                </a:r>
              </a:p>
            </p:txBody>
          </p:sp>
        </p:grpSp>
        <p:sp>
          <p:nvSpPr>
            <p:cNvPr id="39944" name="Rectangle 18">
              <a:extLst>
                <a:ext uri="{FF2B5EF4-FFF2-40B4-BE49-F238E27FC236}">
                  <a16:creationId xmlns:a16="http://schemas.microsoft.com/office/drawing/2014/main" id="{1E163DAA-85FA-F665-F6ED-F295FA5C523D}"/>
                </a:ext>
              </a:extLst>
            </p:cNvPr>
            <p:cNvSpPr>
              <a:spLocks noChangeArrowheads="1"/>
            </p:cNvSpPr>
            <p:nvPr/>
          </p:nvSpPr>
          <p:spPr bwMode="auto">
            <a:xfrm>
              <a:off x="3738389" y="3467571"/>
              <a:ext cx="576262"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Databoks</a:t>
              </a:r>
            </a:p>
          </p:txBody>
        </p:sp>
        <p:grpSp>
          <p:nvGrpSpPr>
            <p:cNvPr id="39945" name="Group 19">
              <a:extLst>
                <a:ext uri="{FF2B5EF4-FFF2-40B4-BE49-F238E27FC236}">
                  <a16:creationId xmlns:a16="http://schemas.microsoft.com/office/drawing/2014/main" id="{0169D8D5-E7C8-E099-DF14-F7E57C904B39}"/>
                </a:ext>
              </a:extLst>
            </p:cNvPr>
            <p:cNvGrpSpPr>
              <a:grpSpLocks/>
            </p:cNvGrpSpPr>
            <p:nvPr/>
          </p:nvGrpSpPr>
          <p:grpSpPr bwMode="auto">
            <a:xfrm>
              <a:off x="6540326" y="2845271"/>
              <a:ext cx="477838" cy="461962"/>
              <a:chOff x="4456" y="969"/>
              <a:chExt cx="326" cy="291"/>
            </a:xfrm>
          </p:grpSpPr>
          <p:sp>
            <p:nvSpPr>
              <p:cNvPr id="40072" name="Freeform 20">
                <a:extLst>
                  <a:ext uri="{FF2B5EF4-FFF2-40B4-BE49-F238E27FC236}">
                    <a16:creationId xmlns:a16="http://schemas.microsoft.com/office/drawing/2014/main" id="{BCDC4EE6-0F4B-A4AC-77DA-ED1D65D3DBEA}"/>
                  </a:ext>
                </a:extLst>
              </p:cNvPr>
              <p:cNvSpPr>
                <a:spLocks/>
              </p:cNvSpPr>
              <p:nvPr/>
            </p:nvSpPr>
            <p:spPr bwMode="auto">
              <a:xfrm>
                <a:off x="4456" y="969"/>
                <a:ext cx="326" cy="291"/>
              </a:xfrm>
              <a:custGeom>
                <a:avLst/>
                <a:gdLst>
                  <a:gd name="T0" fmla="*/ 164 w 326"/>
                  <a:gd name="T1" fmla="*/ 0 h 291"/>
                  <a:gd name="T2" fmla="*/ 326 w 326"/>
                  <a:gd name="T3" fmla="*/ 290 h 291"/>
                  <a:gd name="T4" fmla="*/ 0 w 326"/>
                  <a:gd name="T5" fmla="*/ 291 h 291"/>
                  <a:gd name="T6" fmla="*/ 164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0073" name="Freeform 21">
                <a:extLst>
                  <a:ext uri="{FF2B5EF4-FFF2-40B4-BE49-F238E27FC236}">
                    <a16:creationId xmlns:a16="http://schemas.microsoft.com/office/drawing/2014/main" id="{C964640F-C04A-E0B5-8A0B-FE95BE6D4116}"/>
                  </a:ext>
                </a:extLst>
              </p:cNvPr>
              <p:cNvSpPr>
                <a:spLocks/>
              </p:cNvSpPr>
              <p:nvPr/>
            </p:nvSpPr>
            <p:spPr bwMode="auto">
              <a:xfrm>
                <a:off x="4456" y="969"/>
                <a:ext cx="326" cy="291"/>
              </a:xfrm>
              <a:custGeom>
                <a:avLst/>
                <a:gdLst>
                  <a:gd name="T0" fmla="*/ 164 w 326"/>
                  <a:gd name="T1" fmla="*/ 0 h 291"/>
                  <a:gd name="T2" fmla="*/ 326 w 326"/>
                  <a:gd name="T3" fmla="*/ 290 h 291"/>
                  <a:gd name="T4" fmla="*/ 0 w 326"/>
                  <a:gd name="T5" fmla="*/ 291 h 291"/>
                  <a:gd name="T6" fmla="*/ 164 w 326"/>
                  <a:gd name="T7" fmla="*/ 0 h 291"/>
                  <a:gd name="T8" fmla="*/ 0 60000 65536"/>
                  <a:gd name="T9" fmla="*/ 0 60000 65536"/>
                  <a:gd name="T10" fmla="*/ 0 60000 65536"/>
                  <a:gd name="T11" fmla="*/ 0 60000 65536"/>
                  <a:gd name="T12" fmla="*/ 0 w 326"/>
                  <a:gd name="T13" fmla="*/ 0 h 291"/>
                  <a:gd name="T14" fmla="*/ 326 w 326"/>
                  <a:gd name="T15" fmla="*/ 291 h 291"/>
                </a:gdLst>
                <a:ahLst/>
                <a:cxnLst>
                  <a:cxn ang="T8">
                    <a:pos x="T0" y="T1"/>
                  </a:cxn>
                  <a:cxn ang="T9">
                    <a:pos x="T2" y="T3"/>
                  </a:cxn>
                  <a:cxn ang="T10">
                    <a:pos x="T4" y="T5"/>
                  </a:cxn>
                  <a:cxn ang="T11">
                    <a:pos x="T6" y="T7"/>
                  </a:cxn>
                </a:cxnLst>
                <a:rect l="T12" t="T13" r="T14" b="T15"/>
                <a:pathLst>
                  <a:path w="326" h="291">
                    <a:moveTo>
                      <a:pt x="164" y="0"/>
                    </a:moveTo>
                    <a:lnTo>
                      <a:pt x="326" y="290"/>
                    </a:lnTo>
                    <a:lnTo>
                      <a:pt x="0" y="291"/>
                    </a:lnTo>
                    <a:lnTo>
                      <a:pt x="164" y="0"/>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74" name="Rectangle 22">
                <a:extLst>
                  <a:ext uri="{FF2B5EF4-FFF2-40B4-BE49-F238E27FC236}">
                    <a16:creationId xmlns:a16="http://schemas.microsoft.com/office/drawing/2014/main" id="{8F8E06EB-E92A-B305-5377-DF8C9A10688E}"/>
                  </a:ext>
                </a:extLst>
              </p:cNvPr>
              <p:cNvSpPr>
                <a:spLocks noChangeArrowheads="1"/>
              </p:cNvSpPr>
              <p:nvPr/>
            </p:nvSpPr>
            <p:spPr bwMode="auto">
              <a:xfrm>
                <a:off x="4621" y="1097"/>
                <a:ext cx="35"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latin typeface="Times New Roman" panose="02020603050405020304" pitchFamily="18" charset="0"/>
                  </a:rPr>
                  <a:t>L</a:t>
                </a:r>
                <a:endParaRPr lang="en-US" altLang="nb-NO" sz="900" b="1"/>
              </a:p>
            </p:txBody>
          </p:sp>
        </p:grpSp>
        <p:sp>
          <p:nvSpPr>
            <p:cNvPr id="39946" name="Rectangle 23">
              <a:extLst>
                <a:ext uri="{FF2B5EF4-FFF2-40B4-BE49-F238E27FC236}">
                  <a16:creationId xmlns:a16="http://schemas.microsoft.com/office/drawing/2014/main" id="{36974475-3437-3F74-64BB-07663282704C}"/>
                </a:ext>
              </a:extLst>
            </p:cNvPr>
            <p:cNvSpPr>
              <a:spLocks noChangeArrowheads="1"/>
            </p:cNvSpPr>
            <p:nvPr/>
          </p:nvSpPr>
          <p:spPr bwMode="auto">
            <a:xfrm>
              <a:off x="6484764" y="3434233"/>
              <a:ext cx="592137"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Lager</a:t>
              </a:r>
            </a:p>
          </p:txBody>
        </p:sp>
        <p:grpSp>
          <p:nvGrpSpPr>
            <p:cNvPr id="39947" name="Group 24">
              <a:extLst>
                <a:ext uri="{FF2B5EF4-FFF2-40B4-BE49-F238E27FC236}">
                  <a16:creationId xmlns:a16="http://schemas.microsoft.com/office/drawing/2014/main" id="{30E1893B-B36A-8FF3-1443-2E8082708281}"/>
                </a:ext>
              </a:extLst>
            </p:cNvPr>
            <p:cNvGrpSpPr>
              <a:grpSpLocks/>
            </p:cNvGrpSpPr>
            <p:nvPr/>
          </p:nvGrpSpPr>
          <p:grpSpPr bwMode="auto">
            <a:xfrm>
              <a:off x="5630689" y="2913533"/>
              <a:ext cx="663575" cy="431800"/>
              <a:chOff x="5004" y="937"/>
              <a:chExt cx="453" cy="272"/>
            </a:xfrm>
          </p:grpSpPr>
          <p:sp>
            <p:nvSpPr>
              <p:cNvPr id="40064" name="Freeform 25">
                <a:extLst>
                  <a:ext uri="{FF2B5EF4-FFF2-40B4-BE49-F238E27FC236}">
                    <a16:creationId xmlns:a16="http://schemas.microsoft.com/office/drawing/2014/main" id="{3CECC8EC-2C9C-583F-AD3C-F6E007C612D6}"/>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0065" name="Freeform 26">
                <a:extLst>
                  <a:ext uri="{FF2B5EF4-FFF2-40B4-BE49-F238E27FC236}">
                    <a16:creationId xmlns:a16="http://schemas.microsoft.com/office/drawing/2014/main" id="{2885EF65-4CCA-E783-B7EF-A6E26A30AE5D}"/>
                  </a:ext>
                </a:extLst>
              </p:cNvPr>
              <p:cNvSpPr>
                <a:spLocks/>
              </p:cNvSpPr>
              <p:nvPr/>
            </p:nvSpPr>
            <p:spPr bwMode="auto">
              <a:xfrm>
                <a:off x="5275" y="1028"/>
                <a:ext cx="182" cy="142"/>
              </a:xfrm>
              <a:custGeom>
                <a:avLst/>
                <a:gdLst>
                  <a:gd name="T0" fmla="*/ 182 w 182"/>
                  <a:gd name="T1" fmla="*/ 142 h 142"/>
                  <a:gd name="T2" fmla="*/ 182 w 182"/>
                  <a:gd name="T3" fmla="*/ 54 h 142"/>
                  <a:gd name="T4" fmla="*/ 112 w 182"/>
                  <a:gd name="T5" fmla="*/ 54 h 142"/>
                  <a:gd name="T6" fmla="*/ 83 w 182"/>
                  <a:gd name="T7" fmla="*/ 0 h 142"/>
                  <a:gd name="T8" fmla="*/ 0 w 182"/>
                  <a:gd name="T9" fmla="*/ 0 h 142"/>
                  <a:gd name="T10" fmla="*/ 0 w 182"/>
                  <a:gd name="T11" fmla="*/ 142 h 142"/>
                  <a:gd name="T12" fmla="*/ 182 w 182"/>
                  <a:gd name="T13" fmla="*/ 142 h 142"/>
                  <a:gd name="T14" fmla="*/ 0 60000 65536"/>
                  <a:gd name="T15" fmla="*/ 0 60000 65536"/>
                  <a:gd name="T16" fmla="*/ 0 60000 65536"/>
                  <a:gd name="T17" fmla="*/ 0 60000 65536"/>
                  <a:gd name="T18" fmla="*/ 0 60000 65536"/>
                  <a:gd name="T19" fmla="*/ 0 60000 65536"/>
                  <a:gd name="T20" fmla="*/ 0 60000 65536"/>
                  <a:gd name="T21" fmla="*/ 0 w 182"/>
                  <a:gd name="T22" fmla="*/ 0 h 142"/>
                  <a:gd name="T23" fmla="*/ 182 w 182"/>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42">
                    <a:moveTo>
                      <a:pt x="182" y="142"/>
                    </a:moveTo>
                    <a:lnTo>
                      <a:pt x="182" y="54"/>
                    </a:lnTo>
                    <a:lnTo>
                      <a:pt x="112" y="54"/>
                    </a:lnTo>
                    <a:lnTo>
                      <a:pt x="83" y="0"/>
                    </a:lnTo>
                    <a:lnTo>
                      <a:pt x="0" y="0"/>
                    </a:lnTo>
                    <a:lnTo>
                      <a:pt x="0" y="142"/>
                    </a:lnTo>
                    <a:lnTo>
                      <a:pt x="182" y="142"/>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66" name="Rectangle 27">
                <a:extLst>
                  <a:ext uri="{FF2B5EF4-FFF2-40B4-BE49-F238E27FC236}">
                    <a16:creationId xmlns:a16="http://schemas.microsoft.com/office/drawing/2014/main" id="{C3A5F16F-D41E-860F-1093-A3B24069CAC1}"/>
                  </a:ext>
                </a:extLst>
              </p:cNvPr>
              <p:cNvSpPr>
                <a:spLocks noChangeArrowheads="1"/>
              </p:cNvSpPr>
              <p:nvPr/>
            </p:nvSpPr>
            <p:spPr bwMode="auto">
              <a:xfrm>
                <a:off x="5004" y="937"/>
                <a:ext cx="271" cy="2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67" name="Rectangle 28">
                <a:extLst>
                  <a:ext uri="{FF2B5EF4-FFF2-40B4-BE49-F238E27FC236}">
                    <a16:creationId xmlns:a16="http://schemas.microsoft.com/office/drawing/2014/main" id="{9D44D5A0-3A81-D1C4-C573-9C1420BB5E9A}"/>
                  </a:ext>
                </a:extLst>
              </p:cNvPr>
              <p:cNvSpPr>
                <a:spLocks noChangeArrowheads="1"/>
              </p:cNvSpPr>
              <p:nvPr/>
            </p:nvSpPr>
            <p:spPr bwMode="auto">
              <a:xfrm>
                <a:off x="5004" y="937"/>
                <a:ext cx="271" cy="233"/>
              </a:xfrm>
              <a:prstGeom prst="rect">
                <a:avLst/>
              </a:pr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68" name="Freeform 29">
                <a:extLst>
                  <a:ext uri="{FF2B5EF4-FFF2-40B4-BE49-F238E27FC236}">
                    <a16:creationId xmlns:a16="http://schemas.microsoft.com/office/drawing/2014/main" id="{8AD6845F-2D7A-FFB9-6B2F-BD86BB2A409B}"/>
                  </a:ext>
                </a:extLst>
              </p:cNvPr>
              <p:cNvSpPr>
                <a:spLocks/>
              </p:cNvSpPr>
              <p:nvPr/>
            </p:nvSpPr>
            <p:spPr bwMode="auto">
              <a:xfrm>
                <a:off x="5344" y="1133"/>
                <a:ext cx="75"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40069" name="Freeform 30">
                <a:extLst>
                  <a:ext uri="{FF2B5EF4-FFF2-40B4-BE49-F238E27FC236}">
                    <a16:creationId xmlns:a16="http://schemas.microsoft.com/office/drawing/2014/main" id="{F31887DC-D46D-24C1-2AD2-C099D364E9A8}"/>
                  </a:ext>
                </a:extLst>
              </p:cNvPr>
              <p:cNvSpPr>
                <a:spLocks/>
              </p:cNvSpPr>
              <p:nvPr/>
            </p:nvSpPr>
            <p:spPr bwMode="auto">
              <a:xfrm>
                <a:off x="5344" y="1133"/>
                <a:ext cx="75" cy="76"/>
              </a:xfrm>
              <a:custGeom>
                <a:avLst/>
                <a:gdLst>
                  <a:gd name="T0" fmla="*/ 38 w 75"/>
                  <a:gd name="T1" fmla="*/ 76 h 76"/>
                  <a:gd name="T2" fmla="*/ 0 w 75"/>
                  <a:gd name="T3" fmla="*/ 38 h 76"/>
                  <a:gd name="T4" fmla="*/ 0 w 75"/>
                  <a:gd name="T5" fmla="*/ 38 h 76"/>
                  <a:gd name="T6" fmla="*/ 38 w 75"/>
                  <a:gd name="T7" fmla="*/ 0 h 76"/>
                  <a:gd name="T8" fmla="*/ 75 w 75"/>
                  <a:gd name="T9" fmla="*/ 38 h 76"/>
                  <a:gd name="T10" fmla="*/ 38 w 75"/>
                  <a:gd name="T11" fmla="*/ 76 h 76"/>
                  <a:gd name="T12" fmla="*/ 0 60000 65536"/>
                  <a:gd name="T13" fmla="*/ 0 60000 65536"/>
                  <a:gd name="T14" fmla="*/ 0 60000 65536"/>
                  <a:gd name="T15" fmla="*/ 0 60000 65536"/>
                  <a:gd name="T16" fmla="*/ 0 60000 65536"/>
                  <a:gd name="T17" fmla="*/ 0 60000 65536"/>
                  <a:gd name="T18" fmla="*/ 0 w 75"/>
                  <a:gd name="T19" fmla="*/ 0 h 76"/>
                  <a:gd name="T20" fmla="*/ 75 w 7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5" h="76">
                    <a:moveTo>
                      <a:pt x="38" y="76"/>
                    </a:moveTo>
                    <a:cubicBezTo>
                      <a:pt x="17" y="76"/>
                      <a:pt x="0" y="59"/>
                      <a:pt x="0" y="38"/>
                    </a:cubicBezTo>
                    <a:cubicBezTo>
                      <a:pt x="0" y="38"/>
                      <a:pt x="0" y="38"/>
                      <a:pt x="0" y="38"/>
                    </a:cubicBezTo>
                    <a:cubicBezTo>
                      <a:pt x="0" y="18"/>
                      <a:pt x="17" y="0"/>
                      <a:pt x="38" y="0"/>
                    </a:cubicBezTo>
                    <a:cubicBezTo>
                      <a:pt x="59" y="0"/>
                      <a:pt x="75" y="18"/>
                      <a:pt x="75" y="38"/>
                    </a:cubicBezTo>
                    <a:cubicBezTo>
                      <a:pt x="75" y="59"/>
                      <a:pt x="59"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70" name="Freeform 31">
                <a:extLst>
                  <a:ext uri="{FF2B5EF4-FFF2-40B4-BE49-F238E27FC236}">
                    <a16:creationId xmlns:a16="http://schemas.microsoft.com/office/drawing/2014/main" id="{AF4EC017-184E-80C8-4BE7-D2F8094B36BD}"/>
                  </a:ext>
                </a:extLst>
              </p:cNvPr>
              <p:cNvSpPr>
                <a:spLocks/>
              </p:cNvSpPr>
              <p:nvPr/>
            </p:nvSpPr>
            <p:spPr bwMode="auto">
              <a:xfrm>
                <a:off x="5086" y="1133"/>
                <a:ext cx="76" cy="76"/>
              </a:xfrm>
              <a:custGeom>
                <a:avLst/>
                <a:gdLst>
                  <a:gd name="T0" fmla="*/ 1 w 118"/>
                  <a:gd name="T1" fmla="*/ 1 h 118"/>
                  <a:gd name="T2" fmla="*/ 0 w 118"/>
                  <a:gd name="T3" fmla="*/ 1 h 118"/>
                  <a:gd name="T4" fmla="*/ 0 w 118"/>
                  <a:gd name="T5" fmla="*/ 1 h 118"/>
                  <a:gd name="T6" fmla="*/ 1 w 118"/>
                  <a:gd name="T7" fmla="*/ 0 h 118"/>
                  <a:gd name="T8" fmla="*/ 1 w 118"/>
                  <a:gd name="T9" fmla="*/ 1 h 118"/>
                  <a:gd name="T10" fmla="*/ 1 w 118"/>
                  <a:gd name="T11" fmla="*/ 1 h 118"/>
                  <a:gd name="T12" fmla="*/ 0 60000 65536"/>
                  <a:gd name="T13" fmla="*/ 0 60000 65536"/>
                  <a:gd name="T14" fmla="*/ 0 60000 65536"/>
                  <a:gd name="T15" fmla="*/ 0 60000 65536"/>
                  <a:gd name="T16" fmla="*/ 0 60000 65536"/>
                  <a:gd name="T17" fmla="*/ 0 60000 65536"/>
                  <a:gd name="T18" fmla="*/ 0 w 118"/>
                  <a:gd name="T19" fmla="*/ 0 h 118"/>
                  <a:gd name="T20" fmla="*/ 118 w 118"/>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118" h="118">
                    <a:moveTo>
                      <a:pt x="59" y="118"/>
                    </a:moveTo>
                    <a:cubicBezTo>
                      <a:pt x="27" y="118"/>
                      <a:pt x="0" y="92"/>
                      <a:pt x="0" y="59"/>
                    </a:cubicBezTo>
                    <a:cubicBezTo>
                      <a:pt x="0" y="59"/>
                      <a:pt x="0" y="59"/>
                      <a:pt x="0" y="59"/>
                    </a:cubicBezTo>
                    <a:cubicBezTo>
                      <a:pt x="0" y="27"/>
                      <a:pt x="27" y="0"/>
                      <a:pt x="59" y="0"/>
                    </a:cubicBezTo>
                    <a:cubicBezTo>
                      <a:pt x="92" y="0"/>
                      <a:pt x="118" y="27"/>
                      <a:pt x="118" y="59"/>
                    </a:cubicBezTo>
                    <a:cubicBezTo>
                      <a:pt x="118" y="92"/>
                      <a:pt x="92" y="118"/>
                      <a:pt x="59" y="118"/>
                    </a:cubicBezTo>
                  </a:path>
                </a:pathLst>
              </a:custGeom>
              <a:solidFill>
                <a:srgbClr val="FFFFFF"/>
              </a:solidFill>
              <a:ln w="0">
                <a:solidFill>
                  <a:srgbClr val="000000"/>
                </a:solidFill>
                <a:round/>
                <a:headEnd/>
                <a:tailEnd/>
              </a:ln>
            </p:spPr>
            <p:txBody>
              <a:bodyPr/>
              <a:lstStyle/>
              <a:p>
                <a:endParaRPr lang="nb-NO"/>
              </a:p>
            </p:txBody>
          </p:sp>
          <p:sp>
            <p:nvSpPr>
              <p:cNvPr id="40071" name="Freeform 32">
                <a:extLst>
                  <a:ext uri="{FF2B5EF4-FFF2-40B4-BE49-F238E27FC236}">
                    <a16:creationId xmlns:a16="http://schemas.microsoft.com/office/drawing/2014/main" id="{543B1B61-4C25-8B16-681A-F1640240D05B}"/>
                  </a:ext>
                </a:extLst>
              </p:cNvPr>
              <p:cNvSpPr>
                <a:spLocks/>
              </p:cNvSpPr>
              <p:nvPr/>
            </p:nvSpPr>
            <p:spPr bwMode="auto">
              <a:xfrm>
                <a:off x="5086" y="1133"/>
                <a:ext cx="76" cy="76"/>
              </a:xfrm>
              <a:custGeom>
                <a:avLst/>
                <a:gdLst>
                  <a:gd name="T0" fmla="*/ 38 w 76"/>
                  <a:gd name="T1" fmla="*/ 76 h 76"/>
                  <a:gd name="T2" fmla="*/ 0 w 76"/>
                  <a:gd name="T3" fmla="*/ 38 h 76"/>
                  <a:gd name="T4" fmla="*/ 0 w 76"/>
                  <a:gd name="T5" fmla="*/ 38 h 76"/>
                  <a:gd name="T6" fmla="*/ 38 w 76"/>
                  <a:gd name="T7" fmla="*/ 0 h 76"/>
                  <a:gd name="T8" fmla="*/ 76 w 76"/>
                  <a:gd name="T9" fmla="*/ 38 h 76"/>
                  <a:gd name="T10" fmla="*/ 38 w 76"/>
                  <a:gd name="T11" fmla="*/ 76 h 76"/>
                  <a:gd name="T12" fmla="*/ 0 60000 65536"/>
                  <a:gd name="T13" fmla="*/ 0 60000 65536"/>
                  <a:gd name="T14" fmla="*/ 0 60000 65536"/>
                  <a:gd name="T15" fmla="*/ 0 60000 65536"/>
                  <a:gd name="T16" fmla="*/ 0 60000 65536"/>
                  <a:gd name="T17" fmla="*/ 0 60000 65536"/>
                  <a:gd name="T18" fmla="*/ 0 w 76"/>
                  <a:gd name="T19" fmla="*/ 0 h 76"/>
                  <a:gd name="T20" fmla="*/ 76 w 76"/>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76" h="76">
                    <a:moveTo>
                      <a:pt x="38" y="76"/>
                    </a:moveTo>
                    <a:cubicBezTo>
                      <a:pt x="18" y="76"/>
                      <a:pt x="0" y="59"/>
                      <a:pt x="0" y="38"/>
                    </a:cubicBezTo>
                    <a:cubicBezTo>
                      <a:pt x="0" y="38"/>
                      <a:pt x="0" y="38"/>
                      <a:pt x="0" y="38"/>
                    </a:cubicBezTo>
                    <a:cubicBezTo>
                      <a:pt x="0" y="18"/>
                      <a:pt x="18" y="0"/>
                      <a:pt x="38" y="0"/>
                    </a:cubicBezTo>
                    <a:cubicBezTo>
                      <a:pt x="60" y="0"/>
                      <a:pt x="76" y="18"/>
                      <a:pt x="76" y="38"/>
                    </a:cubicBezTo>
                    <a:cubicBezTo>
                      <a:pt x="76" y="59"/>
                      <a:pt x="60" y="76"/>
                      <a:pt x="38" y="76"/>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39948" name="Rectangle 33">
              <a:extLst>
                <a:ext uri="{FF2B5EF4-FFF2-40B4-BE49-F238E27FC236}">
                  <a16:creationId xmlns:a16="http://schemas.microsoft.com/office/drawing/2014/main" id="{CB187FA1-C423-36DA-FDA4-5B49DF5A2123}"/>
                </a:ext>
              </a:extLst>
            </p:cNvPr>
            <p:cNvSpPr>
              <a:spLocks noChangeArrowheads="1"/>
            </p:cNvSpPr>
            <p:nvPr/>
          </p:nvSpPr>
          <p:spPr bwMode="auto">
            <a:xfrm>
              <a:off x="5652914" y="3429471"/>
              <a:ext cx="566737"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Transport</a:t>
              </a:r>
            </a:p>
          </p:txBody>
        </p:sp>
        <p:sp>
          <p:nvSpPr>
            <p:cNvPr id="39949" name="Rectangle 34">
              <a:extLst>
                <a:ext uri="{FF2B5EF4-FFF2-40B4-BE49-F238E27FC236}">
                  <a16:creationId xmlns:a16="http://schemas.microsoft.com/office/drawing/2014/main" id="{FDE3B32F-E5B7-4FD5-FE5F-19E32D8D7002}"/>
                </a:ext>
              </a:extLst>
            </p:cNvPr>
            <p:cNvSpPr>
              <a:spLocks noChangeArrowheads="1"/>
            </p:cNvSpPr>
            <p:nvPr/>
          </p:nvSpPr>
          <p:spPr bwMode="auto">
            <a:xfrm>
              <a:off x="3706639" y="4094633"/>
              <a:ext cx="544512"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Trykkende flyt</a:t>
              </a:r>
            </a:p>
          </p:txBody>
        </p:sp>
        <p:grpSp>
          <p:nvGrpSpPr>
            <p:cNvPr id="39950" name="Group 35">
              <a:extLst>
                <a:ext uri="{FF2B5EF4-FFF2-40B4-BE49-F238E27FC236}">
                  <a16:creationId xmlns:a16="http://schemas.microsoft.com/office/drawing/2014/main" id="{68652F6B-0CCE-575A-63B6-E69A0D0197D3}"/>
                </a:ext>
              </a:extLst>
            </p:cNvPr>
            <p:cNvGrpSpPr>
              <a:grpSpLocks/>
            </p:cNvGrpSpPr>
            <p:nvPr/>
          </p:nvGrpSpPr>
          <p:grpSpPr bwMode="auto">
            <a:xfrm>
              <a:off x="7492823" y="2892896"/>
              <a:ext cx="741645" cy="444500"/>
              <a:chOff x="5283" y="787"/>
              <a:chExt cx="549" cy="280"/>
            </a:xfrm>
          </p:grpSpPr>
          <p:sp>
            <p:nvSpPr>
              <p:cNvPr id="40058" name="Line 36">
                <a:extLst>
                  <a:ext uri="{FF2B5EF4-FFF2-40B4-BE49-F238E27FC236}">
                    <a16:creationId xmlns:a16="http://schemas.microsoft.com/office/drawing/2014/main" id="{DEC21537-2D27-A032-A90F-658DA407AD21}"/>
                  </a:ext>
                </a:extLst>
              </p:cNvPr>
              <p:cNvSpPr>
                <a:spLocks noChangeShapeType="1"/>
              </p:cNvSpPr>
              <p:nvPr/>
            </p:nvSpPr>
            <p:spPr bwMode="auto">
              <a:xfrm>
                <a:off x="5283" y="891"/>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59" name="Line 37">
                <a:extLst>
                  <a:ext uri="{FF2B5EF4-FFF2-40B4-BE49-F238E27FC236}">
                    <a16:creationId xmlns:a16="http://schemas.microsoft.com/office/drawing/2014/main" id="{8B58B6ED-2B52-19C9-B26E-1CDF7923F22A}"/>
                  </a:ext>
                </a:extLst>
              </p:cNvPr>
              <p:cNvSpPr>
                <a:spLocks noChangeShapeType="1"/>
              </p:cNvSpPr>
              <p:nvPr/>
            </p:nvSpPr>
            <p:spPr bwMode="auto">
              <a:xfrm>
                <a:off x="5283" y="1066"/>
                <a:ext cx="548"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60" name="Rectangle 38">
                <a:extLst>
                  <a:ext uri="{FF2B5EF4-FFF2-40B4-BE49-F238E27FC236}">
                    <a16:creationId xmlns:a16="http://schemas.microsoft.com/office/drawing/2014/main" id="{F2DAFB6C-01BD-4AFF-FBF3-AE6B61B303AD}"/>
                  </a:ext>
                </a:extLst>
              </p:cNvPr>
              <p:cNvSpPr>
                <a:spLocks noChangeArrowheads="1"/>
              </p:cNvSpPr>
              <p:nvPr/>
            </p:nvSpPr>
            <p:spPr bwMode="auto">
              <a:xfrm>
                <a:off x="5508" y="917"/>
                <a:ext cx="1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FIFU</a:t>
                </a:r>
                <a:endParaRPr lang="en-US" altLang="nb-NO" sz="900" b="1"/>
              </a:p>
            </p:txBody>
          </p:sp>
          <p:sp>
            <p:nvSpPr>
              <p:cNvPr id="40061" name="Line 39">
                <a:extLst>
                  <a:ext uri="{FF2B5EF4-FFF2-40B4-BE49-F238E27FC236}">
                    <a16:creationId xmlns:a16="http://schemas.microsoft.com/office/drawing/2014/main" id="{D59BA3AB-D920-DFBB-E1D0-898168D8EA03}"/>
                  </a:ext>
                </a:extLst>
              </p:cNvPr>
              <p:cNvSpPr>
                <a:spLocks noChangeShapeType="1"/>
              </p:cNvSpPr>
              <p:nvPr/>
            </p:nvSpPr>
            <p:spPr bwMode="auto">
              <a:xfrm flipH="1">
                <a:off x="5296" y="974"/>
                <a:ext cx="99"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62" name="Line 40">
                <a:extLst>
                  <a:ext uri="{FF2B5EF4-FFF2-40B4-BE49-F238E27FC236}">
                    <a16:creationId xmlns:a16="http://schemas.microsoft.com/office/drawing/2014/main" id="{80651F1C-8701-0739-DECC-19DC05419C45}"/>
                  </a:ext>
                </a:extLst>
              </p:cNvPr>
              <p:cNvSpPr>
                <a:spLocks noChangeShapeType="1"/>
              </p:cNvSpPr>
              <p:nvPr/>
            </p:nvSpPr>
            <p:spPr bwMode="auto">
              <a:xfrm>
                <a:off x="5710" y="974"/>
                <a:ext cx="122" cy="1"/>
              </a:xfrm>
              <a:prstGeom prst="line">
                <a:avLst/>
              </a:prstGeom>
              <a:noFill/>
              <a:ln w="4826" cap="rnd">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40063" name="Rectangle 41">
                <a:extLst>
                  <a:ext uri="{FF2B5EF4-FFF2-40B4-BE49-F238E27FC236}">
                    <a16:creationId xmlns:a16="http://schemas.microsoft.com/office/drawing/2014/main" id="{2600942D-482B-4774-F534-DAAE958612F4}"/>
                  </a:ext>
                </a:extLst>
              </p:cNvPr>
              <p:cNvSpPr>
                <a:spLocks noChangeArrowheads="1"/>
              </p:cNvSpPr>
              <p:nvPr/>
            </p:nvSpPr>
            <p:spPr bwMode="auto">
              <a:xfrm>
                <a:off x="5426" y="787"/>
                <a:ext cx="338"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Max. X detaljer</a:t>
                </a:r>
              </a:p>
            </p:txBody>
          </p:sp>
        </p:grpSp>
        <p:grpSp>
          <p:nvGrpSpPr>
            <p:cNvPr id="39951" name="Group 42">
              <a:extLst>
                <a:ext uri="{FF2B5EF4-FFF2-40B4-BE49-F238E27FC236}">
                  <a16:creationId xmlns:a16="http://schemas.microsoft.com/office/drawing/2014/main" id="{9D079C0F-960C-688B-42C6-17D93C2E4627}"/>
                </a:ext>
              </a:extLst>
            </p:cNvPr>
            <p:cNvGrpSpPr>
              <a:grpSpLocks/>
            </p:cNvGrpSpPr>
            <p:nvPr/>
          </p:nvGrpSpPr>
          <p:grpSpPr bwMode="auto">
            <a:xfrm>
              <a:off x="5630689" y="3756496"/>
              <a:ext cx="342900" cy="474662"/>
              <a:chOff x="4928" y="1747"/>
              <a:chExt cx="234" cy="299"/>
            </a:xfrm>
          </p:grpSpPr>
          <p:sp>
            <p:nvSpPr>
              <p:cNvPr id="40056" name="Freeform 43">
                <a:extLst>
                  <a:ext uri="{FF2B5EF4-FFF2-40B4-BE49-F238E27FC236}">
                    <a16:creationId xmlns:a16="http://schemas.microsoft.com/office/drawing/2014/main" id="{82E09C61-04F1-2795-E932-68BB1F09E3F4}"/>
                  </a:ext>
                </a:extLst>
              </p:cNvPr>
              <p:cNvSpPr>
                <a:spLocks/>
              </p:cNvSpPr>
              <p:nvPr/>
            </p:nvSpPr>
            <p:spPr bwMode="auto">
              <a:xfrm>
                <a:off x="4928" y="1747"/>
                <a:ext cx="234" cy="262"/>
              </a:xfrm>
              <a:custGeom>
                <a:avLst/>
                <a:gdLst>
                  <a:gd name="T0" fmla="*/ 234 w 234"/>
                  <a:gd name="T1" fmla="*/ 60 h 262"/>
                  <a:gd name="T2" fmla="*/ 60 w 234"/>
                  <a:gd name="T3" fmla="*/ 43 h 262"/>
                  <a:gd name="T4" fmla="*/ 43 w 234"/>
                  <a:gd name="T5" fmla="*/ 215 h 262"/>
                  <a:gd name="T6" fmla="*/ 140 w 234"/>
                  <a:gd name="T7" fmla="*/ 261 h 262"/>
                  <a:gd name="T8" fmla="*/ 0 60000 65536"/>
                  <a:gd name="T9" fmla="*/ 0 60000 65536"/>
                  <a:gd name="T10" fmla="*/ 0 60000 65536"/>
                  <a:gd name="T11" fmla="*/ 0 60000 65536"/>
                  <a:gd name="T12" fmla="*/ 0 w 234"/>
                  <a:gd name="T13" fmla="*/ 0 h 262"/>
                  <a:gd name="T14" fmla="*/ 234 w 234"/>
                  <a:gd name="T15" fmla="*/ 262 h 262"/>
                </a:gdLst>
                <a:ahLst/>
                <a:cxnLst>
                  <a:cxn ang="T8">
                    <a:pos x="T0" y="T1"/>
                  </a:cxn>
                  <a:cxn ang="T9">
                    <a:pos x="T2" y="T3"/>
                  </a:cxn>
                  <a:cxn ang="T10">
                    <a:pos x="T4" y="T5"/>
                  </a:cxn>
                  <a:cxn ang="T11">
                    <a:pos x="T6" y="T7"/>
                  </a:cxn>
                </a:cxnLst>
                <a:rect l="T12" t="T13" r="T14" b="T15"/>
                <a:pathLst>
                  <a:path w="234" h="262">
                    <a:moveTo>
                      <a:pt x="234" y="60"/>
                    </a:moveTo>
                    <a:cubicBezTo>
                      <a:pt x="190" y="7"/>
                      <a:pt x="113" y="0"/>
                      <a:pt x="60" y="43"/>
                    </a:cubicBezTo>
                    <a:cubicBezTo>
                      <a:pt x="7" y="85"/>
                      <a:pt x="0" y="163"/>
                      <a:pt x="43" y="215"/>
                    </a:cubicBezTo>
                    <a:cubicBezTo>
                      <a:pt x="66" y="245"/>
                      <a:pt x="102" y="262"/>
                      <a:pt x="140" y="261"/>
                    </a:cubicBez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57" name="Freeform 44">
                <a:extLst>
                  <a:ext uri="{FF2B5EF4-FFF2-40B4-BE49-F238E27FC236}">
                    <a16:creationId xmlns:a16="http://schemas.microsoft.com/office/drawing/2014/main" id="{D0332166-308A-DE45-1603-9E2D316DDC50}"/>
                  </a:ext>
                </a:extLst>
              </p:cNvPr>
              <p:cNvSpPr>
                <a:spLocks/>
              </p:cNvSpPr>
              <p:nvPr/>
            </p:nvSpPr>
            <p:spPr bwMode="auto">
              <a:xfrm>
                <a:off x="5043" y="1962"/>
                <a:ext cx="119" cy="84"/>
              </a:xfrm>
              <a:custGeom>
                <a:avLst/>
                <a:gdLst>
                  <a:gd name="T0" fmla="*/ 33 w 119"/>
                  <a:gd name="T1" fmla="*/ 84 h 84"/>
                  <a:gd name="T2" fmla="*/ 119 w 119"/>
                  <a:gd name="T3" fmla="*/ 0 h 84"/>
                  <a:gd name="T4" fmla="*/ 0 w 119"/>
                  <a:gd name="T5" fmla="*/ 16 h 84"/>
                  <a:gd name="T6" fmla="*/ 33 w 119"/>
                  <a:gd name="T7" fmla="*/ 84 h 84"/>
                  <a:gd name="T8" fmla="*/ 0 60000 65536"/>
                  <a:gd name="T9" fmla="*/ 0 60000 65536"/>
                  <a:gd name="T10" fmla="*/ 0 60000 65536"/>
                  <a:gd name="T11" fmla="*/ 0 60000 65536"/>
                  <a:gd name="T12" fmla="*/ 0 w 119"/>
                  <a:gd name="T13" fmla="*/ 0 h 84"/>
                  <a:gd name="T14" fmla="*/ 119 w 119"/>
                  <a:gd name="T15" fmla="*/ 84 h 84"/>
                </a:gdLst>
                <a:ahLst/>
                <a:cxnLst>
                  <a:cxn ang="T8">
                    <a:pos x="T0" y="T1"/>
                  </a:cxn>
                  <a:cxn ang="T9">
                    <a:pos x="T2" y="T3"/>
                  </a:cxn>
                  <a:cxn ang="T10">
                    <a:pos x="T4" y="T5"/>
                  </a:cxn>
                  <a:cxn ang="T11">
                    <a:pos x="T6" y="T7"/>
                  </a:cxn>
                </a:cxnLst>
                <a:rect l="T12" t="T13" r="T14" b="T15"/>
                <a:pathLst>
                  <a:path w="119" h="84">
                    <a:moveTo>
                      <a:pt x="33" y="84"/>
                    </a:moveTo>
                    <a:lnTo>
                      <a:pt x="119" y="0"/>
                    </a:lnTo>
                    <a:lnTo>
                      <a:pt x="0" y="16"/>
                    </a:lnTo>
                    <a:lnTo>
                      <a:pt x="33"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
          <p:nvSpPr>
            <p:cNvPr id="39952" name="Rectangle 45">
              <a:extLst>
                <a:ext uri="{FF2B5EF4-FFF2-40B4-BE49-F238E27FC236}">
                  <a16:creationId xmlns:a16="http://schemas.microsoft.com/office/drawing/2014/main" id="{39CEE275-6E6E-090E-B99B-1338F3B4DC35}"/>
                </a:ext>
              </a:extLst>
            </p:cNvPr>
            <p:cNvSpPr>
              <a:spLocks noChangeArrowheads="1"/>
            </p:cNvSpPr>
            <p:nvPr/>
          </p:nvSpPr>
          <p:spPr bwMode="auto">
            <a:xfrm>
              <a:off x="5578301" y="4267671"/>
              <a:ext cx="55562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Dragende flyt</a:t>
              </a:r>
            </a:p>
          </p:txBody>
        </p:sp>
        <p:grpSp>
          <p:nvGrpSpPr>
            <p:cNvPr id="39953" name="Group 46">
              <a:extLst>
                <a:ext uri="{FF2B5EF4-FFF2-40B4-BE49-F238E27FC236}">
                  <a16:creationId xmlns:a16="http://schemas.microsoft.com/office/drawing/2014/main" id="{3BB194A3-71E3-E8BD-3DB9-F40C529ABA2A}"/>
                </a:ext>
              </a:extLst>
            </p:cNvPr>
            <p:cNvGrpSpPr>
              <a:grpSpLocks/>
            </p:cNvGrpSpPr>
            <p:nvPr/>
          </p:nvGrpSpPr>
          <p:grpSpPr bwMode="auto">
            <a:xfrm>
              <a:off x="5897389" y="4910608"/>
              <a:ext cx="803275" cy="339725"/>
              <a:chOff x="4455" y="2510"/>
              <a:chExt cx="432" cy="214"/>
            </a:xfrm>
          </p:grpSpPr>
          <p:sp>
            <p:nvSpPr>
              <p:cNvPr id="40054" name="Freeform 47">
                <a:extLst>
                  <a:ext uri="{FF2B5EF4-FFF2-40B4-BE49-F238E27FC236}">
                    <a16:creationId xmlns:a16="http://schemas.microsoft.com/office/drawing/2014/main" id="{D72376E4-2372-C58E-F419-205D4AA19958}"/>
                  </a:ext>
                </a:extLst>
              </p:cNvPr>
              <p:cNvSpPr>
                <a:spLocks noEditPoints="1"/>
              </p:cNvSpPr>
              <p:nvPr/>
            </p:nvSpPr>
            <p:spPr bwMode="auto">
              <a:xfrm>
                <a:off x="4455" y="2510"/>
                <a:ext cx="432" cy="214"/>
              </a:xfrm>
              <a:custGeom>
                <a:avLst/>
                <a:gdLst>
                  <a:gd name="T0" fmla="*/ 0 w 671"/>
                  <a:gd name="T1" fmla="*/ 1 h 333"/>
                  <a:gd name="T2" fmla="*/ 1 w 671"/>
                  <a:gd name="T3" fmla="*/ 1 h 333"/>
                  <a:gd name="T4" fmla="*/ 1 w 671"/>
                  <a:gd name="T5" fmla="*/ 1 h 333"/>
                  <a:gd name="T6" fmla="*/ 1 w 671"/>
                  <a:gd name="T7" fmla="*/ 1 h 333"/>
                  <a:gd name="T8" fmla="*/ 0 w 671"/>
                  <a:gd name="T9" fmla="*/ 1 h 333"/>
                  <a:gd name="T10" fmla="*/ 1 w 671"/>
                  <a:gd name="T11" fmla="*/ 1 h 333"/>
                  <a:gd name="T12" fmla="*/ 1 w 671"/>
                  <a:gd name="T13" fmla="*/ 1 h 333"/>
                  <a:gd name="T14" fmla="*/ 0 w 671"/>
                  <a:gd name="T15" fmla="*/ 1 h 333"/>
                  <a:gd name="T16" fmla="*/ 1 w 671"/>
                  <a:gd name="T17" fmla="*/ 1 h 333"/>
                  <a:gd name="T18" fmla="*/ 0 w 671"/>
                  <a:gd name="T19" fmla="*/ 1 h 333"/>
                  <a:gd name="T20" fmla="*/ 1 w 671"/>
                  <a:gd name="T21" fmla="*/ 1 h 333"/>
                  <a:gd name="T22" fmla="*/ 1 w 671"/>
                  <a:gd name="T23" fmla="*/ 1 h 333"/>
                  <a:gd name="T24" fmla="*/ 1 w 671"/>
                  <a:gd name="T25" fmla="*/ 1 h 333"/>
                  <a:gd name="T26" fmla="*/ 1 w 671"/>
                  <a:gd name="T27" fmla="*/ 1 h 333"/>
                  <a:gd name="T28" fmla="*/ 1 w 671"/>
                  <a:gd name="T29" fmla="*/ 1 h 333"/>
                  <a:gd name="T30" fmla="*/ 1 w 671"/>
                  <a:gd name="T31" fmla="*/ 1 h 333"/>
                  <a:gd name="T32" fmla="*/ 1 w 671"/>
                  <a:gd name="T33" fmla="*/ 1 h 333"/>
                  <a:gd name="T34" fmla="*/ 1 w 671"/>
                  <a:gd name="T35" fmla="*/ 1 h 333"/>
                  <a:gd name="T36" fmla="*/ 1 w 671"/>
                  <a:gd name="T37" fmla="*/ 1 h 333"/>
                  <a:gd name="T38" fmla="*/ 1 w 671"/>
                  <a:gd name="T39" fmla="*/ 1 h 333"/>
                  <a:gd name="T40" fmla="*/ 1 w 671"/>
                  <a:gd name="T41" fmla="*/ 1 h 333"/>
                  <a:gd name="T42" fmla="*/ 1 w 671"/>
                  <a:gd name="T43" fmla="*/ 1 h 333"/>
                  <a:gd name="T44" fmla="*/ 1 w 671"/>
                  <a:gd name="T45" fmla="*/ 1 h 333"/>
                  <a:gd name="T46" fmla="*/ 1 w 671"/>
                  <a:gd name="T47" fmla="*/ 1 h 333"/>
                  <a:gd name="T48" fmla="*/ 1 w 671"/>
                  <a:gd name="T49" fmla="*/ 1 h 333"/>
                  <a:gd name="T50" fmla="*/ 1 w 671"/>
                  <a:gd name="T51" fmla="*/ 1 h 333"/>
                  <a:gd name="T52" fmla="*/ 1 w 671"/>
                  <a:gd name="T53" fmla="*/ 1 h 333"/>
                  <a:gd name="T54" fmla="*/ 1 w 671"/>
                  <a:gd name="T55" fmla="*/ 1 h 333"/>
                  <a:gd name="T56" fmla="*/ 1 w 671"/>
                  <a:gd name="T57" fmla="*/ 1 h 333"/>
                  <a:gd name="T58" fmla="*/ 1 w 671"/>
                  <a:gd name="T59" fmla="*/ 1 h 333"/>
                  <a:gd name="T60" fmla="*/ 1 w 671"/>
                  <a:gd name="T61" fmla="*/ 1 h 333"/>
                  <a:gd name="T62" fmla="*/ 1 w 671"/>
                  <a:gd name="T63" fmla="*/ 1 h 333"/>
                  <a:gd name="T64" fmla="*/ 1 w 671"/>
                  <a:gd name="T65" fmla="*/ 1 h 333"/>
                  <a:gd name="T66" fmla="*/ 1 w 671"/>
                  <a:gd name="T67" fmla="*/ 1 h 333"/>
                  <a:gd name="T68" fmla="*/ 1 w 671"/>
                  <a:gd name="T69" fmla="*/ 1 h 333"/>
                  <a:gd name="T70" fmla="*/ 1 w 671"/>
                  <a:gd name="T71" fmla="*/ 1 h 333"/>
                  <a:gd name="T72" fmla="*/ 1 w 671"/>
                  <a:gd name="T73" fmla="*/ 1 h 333"/>
                  <a:gd name="T74" fmla="*/ 1 w 671"/>
                  <a:gd name="T75" fmla="*/ 1 h 333"/>
                  <a:gd name="T76" fmla="*/ 1 w 671"/>
                  <a:gd name="T77" fmla="*/ 1 h 333"/>
                  <a:gd name="T78" fmla="*/ 1 w 671"/>
                  <a:gd name="T79" fmla="*/ 1 h 333"/>
                  <a:gd name="T80" fmla="*/ 1 w 671"/>
                  <a:gd name="T81" fmla="*/ 0 h 333"/>
                  <a:gd name="T82" fmla="*/ 1 w 671"/>
                  <a:gd name="T83" fmla="*/ 1 h 333"/>
                  <a:gd name="T84" fmla="*/ 1 w 671"/>
                  <a:gd name="T85" fmla="*/ 1 h 333"/>
                  <a:gd name="T86" fmla="*/ 1 w 671"/>
                  <a:gd name="T87" fmla="*/ 1 h 333"/>
                  <a:gd name="T88" fmla="*/ 1 w 671"/>
                  <a:gd name="T89" fmla="*/ 0 h 333"/>
                  <a:gd name="T90" fmla="*/ 1 w 671"/>
                  <a:gd name="T91" fmla="*/ 1 h 333"/>
                  <a:gd name="T92" fmla="*/ 1 w 671"/>
                  <a:gd name="T93" fmla="*/ 1 h 333"/>
                  <a:gd name="T94" fmla="*/ 1 w 671"/>
                  <a:gd name="T95" fmla="*/ 0 h 333"/>
                  <a:gd name="T96" fmla="*/ 1 w 671"/>
                  <a:gd name="T97" fmla="*/ 1 h 333"/>
                  <a:gd name="T98" fmla="*/ 1 w 671"/>
                  <a:gd name="T99" fmla="*/ 1 h 333"/>
                  <a:gd name="T100" fmla="*/ 1 w 671"/>
                  <a:gd name="T101" fmla="*/ 1 h 333"/>
                  <a:gd name="T102" fmla="*/ 1 w 671"/>
                  <a:gd name="T103" fmla="*/ 0 h 333"/>
                  <a:gd name="T104" fmla="*/ 1 w 671"/>
                  <a:gd name="T105" fmla="*/ 1 h 333"/>
                  <a:gd name="T106" fmla="*/ 1 w 671"/>
                  <a:gd name="T107" fmla="*/ 1 h 333"/>
                  <a:gd name="T108" fmla="*/ 1 w 671"/>
                  <a:gd name="T109" fmla="*/ 0 h 333"/>
                  <a:gd name="T110" fmla="*/ 1 w 671"/>
                  <a:gd name="T111" fmla="*/ 1 h 333"/>
                  <a:gd name="T112" fmla="*/ 1 w 671"/>
                  <a:gd name="T113" fmla="*/ 1 h 333"/>
                  <a:gd name="T114" fmla="*/ 1 w 671"/>
                  <a:gd name="T115" fmla="*/ 1 h 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1"/>
                  <a:gd name="T175" fmla="*/ 0 h 333"/>
                  <a:gd name="T176" fmla="*/ 671 w 671"/>
                  <a:gd name="T177" fmla="*/ 333 h 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1" h="333">
                    <a:moveTo>
                      <a:pt x="16" y="24"/>
                    </a:moveTo>
                    <a:lnTo>
                      <a:pt x="16" y="40"/>
                    </a:lnTo>
                    <a:cubicBezTo>
                      <a:pt x="16" y="44"/>
                      <a:pt x="13" y="48"/>
                      <a:pt x="8" y="48"/>
                    </a:cubicBezTo>
                    <a:cubicBezTo>
                      <a:pt x="4" y="48"/>
                      <a:pt x="0" y="44"/>
                      <a:pt x="0" y="40"/>
                    </a:cubicBezTo>
                    <a:lnTo>
                      <a:pt x="0" y="24"/>
                    </a:lnTo>
                    <a:cubicBezTo>
                      <a:pt x="0" y="20"/>
                      <a:pt x="4" y="16"/>
                      <a:pt x="8" y="16"/>
                    </a:cubicBezTo>
                    <a:cubicBezTo>
                      <a:pt x="13" y="16"/>
                      <a:pt x="16" y="20"/>
                      <a:pt x="16" y="24"/>
                    </a:cubicBezTo>
                    <a:close/>
                    <a:moveTo>
                      <a:pt x="16" y="72"/>
                    </a:moveTo>
                    <a:lnTo>
                      <a:pt x="16" y="88"/>
                    </a:lnTo>
                    <a:cubicBezTo>
                      <a:pt x="16" y="92"/>
                      <a:pt x="13" y="96"/>
                      <a:pt x="8" y="96"/>
                    </a:cubicBezTo>
                    <a:cubicBezTo>
                      <a:pt x="4" y="96"/>
                      <a:pt x="0" y="92"/>
                      <a:pt x="0" y="88"/>
                    </a:cubicBezTo>
                    <a:lnTo>
                      <a:pt x="0" y="72"/>
                    </a:lnTo>
                    <a:cubicBezTo>
                      <a:pt x="0" y="68"/>
                      <a:pt x="4" y="64"/>
                      <a:pt x="8" y="64"/>
                    </a:cubicBezTo>
                    <a:cubicBezTo>
                      <a:pt x="13" y="64"/>
                      <a:pt x="16" y="68"/>
                      <a:pt x="16" y="72"/>
                    </a:cubicBezTo>
                    <a:close/>
                    <a:moveTo>
                      <a:pt x="16" y="120"/>
                    </a:moveTo>
                    <a:lnTo>
                      <a:pt x="16" y="136"/>
                    </a:lnTo>
                    <a:cubicBezTo>
                      <a:pt x="16" y="140"/>
                      <a:pt x="13" y="144"/>
                      <a:pt x="8" y="144"/>
                    </a:cubicBezTo>
                    <a:cubicBezTo>
                      <a:pt x="4" y="144"/>
                      <a:pt x="0" y="140"/>
                      <a:pt x="0" y="136"/>
                    </a:cubicBezTo>
                    <a:lnTo>
                      <a:pt x="0" y="120"/>
                    </a:lnTo>
                    <a:cubicBezTo>
                      <a:pt x="0" y="116"/>
                      <a:pt x="4" y="112"/>
                      <a:pt x="8" y="112"/>
                    </a:cubicBezTo>
                    <a:cubicBezTo>
                      <a:pt x="13" y="112"/>
                      <a:pt x="16" y="116"/>
                      <a:pt x="16" y="120"/>
                    </a:cubicBezTo>
                    <a:close/>
                    <a:moveTo>
                      <a:pt x="16" y="168"/>
                    </a:moveTo>
                    <a:lnTo>
                      <a:pt x="16" y="184"/>
                    </a:lnTo>
                    <a:cubicBezTo>
                      <a:pt x="16" y="188"/>
                      <a:pt x="13" y="192"/>
                      <a:pt x="8" y="192"/>
                    </a:cubicBezTo>
                    <a:cubicBezTo>
                      <a:pt x="4" y="192"/>
                      <a:pt x="0" y="188"/>
                      <a:pt x="0" y="184"/>
                    </a:cubicBezTo>
                    <a:lnTo>
                      <a:pt x="0" y="168"/>
                    </a:lnTo>
                    <a:cubicBezTo>
                      <a:pt x="0" y="164"/>
                      <a:pt x="4" y="160"/>
                      <a:pt x="8" y="160"/>
                    </a:cubicBezTo>
                    <a:cubicBezTo>
                      <a:pt x="13" y="160"/>
                      <a:pt x="16" y="164"/>
                      <a:pt x="16" y="168"/>
                    </a:cubicBezTo>
                    <a:close/>
                    <a:moveTo>
                      <a:pt x="16" y="216"/>
                    </a:moveTo>
                    <a:lnTo>
                      <a:pt x="16" y="232"/>
                    </a:lnTo>
                    <a:cubicBezTo>
                      <a:pt x="16" y="236"/>
                      <a:pt x="13" y="240"/>
                      <a:pt x="8" y="240"/>
                    </a:cubicBezTo>
                    <a:cubicBezTo>
                      <a:pt x="4" y="240"/>
                      <a:pt x="0" y="236"/>
                      <a:pt x="0" y="232"/>
                    </a:cubicBezTo>
                    <a:lnTo>
                      <a:pt x="0" y="216"/>
                    </a:lnTo>
                    <a:cubicBezTo>
                      <a:pt x="0" y="212"/>
                      <a:pt x="4" y="208"/>
                      <a:pt x="8" y="208"/>
                    </a:cubicBezTo>
                    <a:cubicBezTo>
                      <a:pt x="13" y="208"/>
                      <a:pt x="16" y="212"/>
                      <a:pt x="16" y="216"/>
                    </a:cubicBezTo>
                    <a:close/>
                    <a:moveTo>
                      <a:pt x="16" y="264"/>
                    </a:moveTo>
                    <a:lnTo>
                      <a:pt x="16" y="280"/>
                    </a:lnTo>
                    <a:cubicBezTo>
                      <a:pt x="16" y="284"/>
                      <a:pt x="13" y="288"/>
                      <a:pt x="8" y="288"/>
                    </a:cubicBezTo>
                    <a:cubicBezTo>
                      <a:pt x="4" y="288"/>
                      <a:pt x="0" y="284"/>
                      <a:pt x="0" y="280"/>
                    </a:cubicBezTo>
                    <a:lnTo>
                      <a:pt x="0" y="264"/>
                    </a:lnTo>
                    <a:cubicBezTo>
                      <a:pt x="0" y="260"/>
                      <a:pt x="4" y="256"/>
                      <a:pt x="8" y="256"/>
                    </a:cubicBezTo>
                    <a:cubicBezTo>
                      <a:pt x="13" y="256"/>
                      <a:pt x="16" y="260"/>
                      <a:pt x="16" y="264"/>
                    </a:cubicBezTo>
                    <a:close/>
                    <a:moveTo>
                      <a:pt x="16" y="312"/>
                    </a:moveTo>
                    <a:lnTo>
                      <a:pt x="16" y="325"/>
                    </a:lnTo>
                    <a:lnTo>
                      <a:pt x="8" y="317"/>
                    </a:lnTo>
                    <a:lnTo>
                      <a:pt x="11" y="317"/>
                    </a:lnTo>
                    <a:cubicBezTo>
                      <a:pt x="15" y="317"/>
                      <a:pt x="19" y="321"/>
                      <a:pt x="19" y="325"/>
                    </a:cubicBezTo>
                    <a:cubicBezTo>
                      <a:pt x="19" y="330"/>
                      <a:pt x="15" y="333"/>
                      <a:pt x="11" y="333"/>
                    </a:cubicBezTo>
                    <a:lnTo>
                      <a:pt x="8" y="333"/>
                    </a:lnTo>
                    <a:cubicBezTo>
                      <a:pt x="4" y="333"/>
                      <a:pt x="0" y="330"/>
                      <a:pt x="0" y="325"/>
                    </a:cubicBezTo>
                    <a:lnTo>
                      <a:pt x="0" y="312"/>
                    </a:lnTo>
                    <a:cubicBezTo>
                      <a:pt x="0" y="308"/>
                      <a:pt x="4" y="304"/>
                      <a:pt x="8" y="304"/>
                    </a:cubicBezTo>
                    <a:cubicBezTo>
                      <a:pt x="13" y="304"/>
                      <a:pt x="16" y="308"/>
                      <a:pt x="16" y="312"/>
                    </a:cubicBezTo>
                    <a:close/>
                    <a:moveTo>
                      <a:pt x="43" y="317"/>
                    </a:moveTo>
                    <a:lnTo>
                      <a:pt x="59" y="317"/>
                    </a:lnTo>
                    <a:cubicBezTo>
                      <a:pt x="63" y="317"/>
                      <a:pt x="67" y="321"/>
                      <a:pt x="67" y="325"/>
                    </a:cubicBezTo>
                    <a:cubicBezTo>
                      <a:pt x="67" y="330"/>
                      <a:pt x="63" y="333"/>
                      <a:pt x="59" y="333"/>
                    </a:cubicBezTo>
                    <a:lnTo>
                      <a:pt x="43" y="333"/>
                    </a:lnTo>
                    <a:cubicBezTo>
                      <a:pt x="38" y="333"/>
                      <a:pt x="35" y="330"/>
                      <a:pt x="35" y="325"/>
                    </a:cubicBezTo>
                    <a:cubicBezTo>
                      <a:pt x="35" y="321"/>
                      <a:pt x="38" y="317"/>
                      <a:pt x="43" y="317"/>
                    </a:cubicBezTo>
                    <a:close/>
                    <a:moveTo>
                      <a:pt x="91" y="317"/>
                    </a:moveTo>
                    <a:lnTo>
                      <a:pt x="107" y="317"/>
                    </a:lnTo>
                    <a:cubicBezTo>
                      <a:pt x="111" y="317"/>
                      <a:pt x="115" y="321"/>
                      <a:pt x="115" y="325"/>
                    </a:cubicBezTo>
                    <a:cubicBezTo>
                      <a:pt x="115" y="330"/>
                      <a:pt x="111" y="333"/>
                      <a:pt x="107" y="333"/>
                    </a:cubicBezTo>
                    <a:lnTo>
                      <a:pt x="91" y="333"/>
                    </a:lnTo>
                    <a:cubicBezTo>
                      <a:pt x="86" y="333"/>
                      <a:pt x="83" y="330"/>
                      <a:pt x="83" y="325"/>
                    </a:cubicBezTo>
                    <a:cubicBezTo>
                      <a:pt x="83" y="321"/>
                      <a:pt x="86" y="317"/>
                      <a:pt x="91" y="317"/>
                    </a:cubicBezTo>
                    <a:close/>
                    <a:moveTo>
                      <a:pt x="139" y="317"/>
                    </a:moveTo>
                    <a:lnTo>
                      <a:pt x="155" y="317"/>
                    </a:lnTo>
                    <a:cubicBezTo>
                      <a:pt x="159" y="317"/>
                      <a:pt x="163" y="321"/>
                      <a:pt x="163" y="325"/>
                    </a:cubicBezTo>
                    <a:cubicBezTo>
                      <a:pt x="163" y="330"/>
                      <a:pt x="159" y="333"/>
                      <a:pt x="155" y="333"/>
                    </a:cubicBezTo>
                    <a:lnTo>
                      <a:pt x="139" y="333"/>
                    </a:lnTo>
                    <a:cubicBezTo>
                      <a:pt x="134" y="333"/>
                      <a:pt x="131" y="330"/>
                      <a:pt x="131" y="325"/>
                    </a:cubicBezTo>
                    <a:cubicBezTo>
                      <a:pt x="131" y="321"/>
                      <a:pt x="134" y="317"/>
                      <a:pt x="139" y="317"/>
                    </a:cubicBezTo>
                    <a:close/>
                    <a:moveTo>
                      <a:pt x="187" y="317"/>
                    </a:moveTo>
                    <a:lnTo>
                      <a:pt x="203" y="317"/>
                    </a:lnTo>
                    <a:cubicBezTo>
                      <a:pt x="207" y="317"/>
                      <a:pt x="211" y="321"/>
                      <a:pt x="211" y="325"/>
                    </a:cubicBezTo>
                    <a:cubicBezTo>
                      <a:pt x="211" y="330"/>
                      <a:pt x="207" y="333"/>
                      <a:pt x="203" y="333"/>
                    </a:cubicBezTo>
                    <a:lnTo>
                      <a:pt x="187" y="333"/>
                    </a:lnTo>
                    <a:cubicBezTo>
                      <a:pt x="182" y="333"/>
                      <a:pt x="179" y="330"/>
                      <a:pt x="179" y="325"/>
                    </a:cubicBezTo>
                    <a:cubicBezTo>
                      <a:pt x="179" y="321"/>
                      <a:pt x="182" y="317"/>
                      <a:pt x="187" y="317"/>
                    </a:cubicBezTo>
                    <a:close/>
                    <a:moveTo>
                      <a:pt x="235" y="317"/>
                    </a:moveTo>
                    <a:lnTo>
                      <a:pt x="251" y="317"/>
                    </a:lnTo>
                    <a:cubicBezTo>
                      <a:pt x="255" y="317"/>
                      <a:pt x="259" y="321"/>
                      <a:pt x="259" y="325"/>
                    </a:cubicBezTo>
                    <a:cubicBezTo>
                      <a:pt x="259" y="330"/>
                      <a:pt x="255" y="333"/>
                      <a:pt x="251" y="333"/>
                    </a:cubicBezTo>
                    <a:lnTo>
                      <a:pt x="235" y="333"/>
                    </a:lnTo>
                    <a:cubicBezTo>
                      <a:pt x="230" y="333"/>
                      <a:pt x="227" y="330"/>
                      <a:pt x="227" y="325"/>
                    </a:cubicBezTo>
                    <a:cubicBezTo>
                      <a:pt x="227" y="321"/>
                      <a:pt x="230" y="317"/>
                      <a:pt x="235" y="317"/>
                    </a:cubicBezTo>
                    <a:close/>
                    <a:moveTo>
                      <a:pt x="283" y="317"/>
                    </a:moveTo>
                    <a:lnTo>
                      <a:pt x="299" y="317"/>
                    </a:lnTo>
                    <a:cubicBezTo>
                      <a:pt x="303" y="317"/>
                      <a:pt x="307" y="321"/>
                      <a:pt x="307" y="325"/>
                    </a:cubicBezTo>
                    <a:cubicBezTo>
                      <a:pt x="307" y="330"/>
                      <a:pt x="303" y="333"/>
                      <a:pt x="299" y="333"/>
                    </a:cubicBezTo>
                    <a:lnTo>
                      <a:pt x="283" y="333"/>
                    </a:lnTo>
                    <a:cubicBezTo>
                      <a:pt x="278" y="333"/>
                      <a:pt x="275" y="330"/>
                      <a:pt x="275" y="325"/>
                    </a:cubicBezTo>
                    <a:cubicBezTo>
                      <a:pt x="275" y="321"/>
                      <a:pt x="278" y="317"/>
                      <a:pt x="283" y="317"/>
                    </a:cubicBezTo>
                    <a:close/>
                    <a:moveTo>
                      <a:pt x="331" y="317"/>
                    </a:moveTo>
                    <a:lnTo>
                      <a:pt x="347" y="317"/>
                    </a:lnTo>
                    <a:cubicBezTo>
                      <a:pt x="351" y="317"/>
                      <a:pt x="355" y="321"/>
                      <a:pt x="355" y="325"/>
                    </a:cubicBezTo>
                    <a:cubicBezTo>
                      <a:pt x="355" y="330"/>
                      <a:pt x="351" y="333"/>
                      <a:pt x="347" y="333"/>
                    </a:cubicBezTo>
                    <a:lnTo>
                      <a:pt x="331" y="333"/>
                    </a:lnTo>
                    <a:cubicBezTo>
                      <a:pt x="326" y="333"/>
                      <a:pt x="323" y="330"/>
                      <a:pt x="323" y="325"/>
                    </a:cubicBezTo>
                    <a:cubicBezTo>
                      <a:pt x="323" y="321"/>
                      <a:pt x="326" y="317"/>
                      <a:pt x="331" y="317"/>
                    </a:cubicBezTo>
                    <a:close/>
                    <a:moveTo>
                      <a:pt x="379" y="317"/>
                    </a:moveTo>
                    <a:lnTo>
                      <a:pt x="395" y="317"/>
                    </a:lnTo>
                    <a:cubicBezTo>
                      <a:pt x="399" y="317"/>
                      <a:pt x="403" y="321"/>
                      <a:pt x="403" y="325"/>
                    </a:cubicBezTo>
                    <a:cubicBezTo>
                      <a:pt x="403" y="330"/>
                      <a:pt x="399" y="333"/>
                      <a:pt x="395" y="333"/>
                    </a:cubicBezTo>
                    <a:lnTo>
                      <a:pt x="379" y="333"/>
                    </a:lnTo>
                    <a:cubicBezTo>
                      <a:pt x="374" y="333"/>
                      <a:pt x="371" y="330"/>
                      <a:pt x="371" y="325"/>
                    </a:cubicBezTo>
                    <a:cubicBezTo>
                      <a:pt x="371" y="321"/>
                      <a:pt x="374" y="317"/>
                      <a:pt x="379" y="317"/>
                    </a:cubicBezTo>
                    <a:close/>
                    <a:moveTo>
                      <a:pt x="427" y="317"/>
                    </a:moveTo>
                    <a:lnTo>
                      <a:pt x="443" y="317"/>
                    </a:lnTo>
                    <a:cubicBezTo>
                      <a:pt x="447" y="317"/>
                      <a:pt x="451" y="321"/>
                      <a:pt x="451" y="325"/>
                    </a:cubicBezTo>
                    <a:cubicBezTo>
                      <a:pt x="451" y="330"/>
                      <a:pt x="447" y="333"/>
                      <a:pt x="443" y="333"/>
                    </a:cubicBezTo>
                    <a:lnTo>
                      <a:pt x="427" y="333"/>
                    </a:lnTo>
                    <a:cubicBezTo>
                      <a:pt x="422" y="333"/>
                      <a:pt x="419" y="330"/>
                      <a:pt x="419" y="325"/>
                    </a:cubicBezTo>
                    <a:cubicBezTo>
                      <a:pt x="419" y="321"/>
                      <a:pt x="422" y="317"/>
                      <a:pt x="427" y="317"/>
                    </a:cubicBezTo>
                    <a:close/>
                    <a:moveTo>
                      <a:pt x="475" y="317"/>
                    </a:moveTo>
                    <a:lnTo>
                      <a:pt x="491" y="317"/>
                    </a:lnTo>
                    <a:cubicBezTo>
                      <a:pt x="495" y="317"/>
                      <a:pt x="499" y="321"/>
                      <a:pt x="499" y="325"/>
                    </a:cubicBezTo>
                    <a:cubicBezTo>
                      <a:pt x="499" y="330"/>
                      <a:pt x="495" y="333"/>
                      <a:pt x="491" y="333"/>
                    </a:cubicBezTo>
                    <a:lnTo>
                      <a:pt x="475" y="333"/>
                    </a:lnTo>
                    <a:cubicBezTo>
                      <a:pt x="470" y="333"/>
                      <a:pt x="467" y="330"/>
                      <a:pt x="467" y="325"/>
                    </a:cubicBezTo>
                    <a:cubicBezTo>
                      <a:pt x="467" y="321"/>
                      <a:pt x="470" y="317"/>
                      <a:pt x="475" y="317"/>
                    </a:cubicBezTo>
                    <a:close/>
                    <a:moveTo>
                      <a:pt x="523" y="317"/>
                    </a:moveTo>
                    <a:lnTo>
                      <a:pt x="539" y="317"/>
                    </a:lnTo>
                    <a:cubicBezTo>
                      <a:pt x="543" y="317"/>
                      <a:pt x="547" y="321"/>
                      <a:pt x="547" y="325"/>
                    </a:cubicBezTo>
                    <a:cubicBezTo>
                      <a:pt x="547" y="330"/>
                      <a:pt x="543" y="333"/>
                      <a:pt x="539" y="333"/>
                    </a:cubicBezTo>
                    <a:lnTo>
                      <a:pt x="523" y="333"/>
                    </a:lnTo>
                    <a:cubicBezTo>
                      <a:pt x="518" y="333"/>
                      <a:pt x="515" y="330"/>
                      <a:pt x="515" y="325"/>
                    </a:cubicBezTo>
                    <a:cubicBezTo>
                      <a:pt x="515" y="321"/>
                      <a:pt x="518" y="317"/>
                      <a:pt x="523" y="317"/>
                    </a:cubicBezTo>
                    <a:close/>
                    <a:moveTo>
                      <a:pt x="571" y="317"/>
                    </a:moveTo>
                    <a:lnTo>
                      <a:pt x="587" y="317"/>
                    </a:lnTo>
                    <a:cubicBezTo>
                      <a:pt x="591" y="317"/>
                      <a:pt x="595" y="321"/>
                      <a:pt x="595" y="325"/>
                    </a:cubicBezTo>
                    <a:cubicBezTo>
                      <a:pt x="595" y="330"/>
                      <a:pt x="591" y="333"/>
                      <a:pt x="587" y="333"/>
                    </a:cubicBezTo>
                    <a:lnTo>
                      <a:pt x="571" y="333"/>
                    </a:lnTo>
                    <a:cubicBezTo>
                      <a:pt x="566" y="333"/>
                      <a:pt x="563" y="330"/>
                      <a:pt x="563" y="325"/>
                    </a:cubicBezTo>
                    <a:cubicBezTo>
                      <a:pt x="563" y="321"/>
                      <a:pt x="566" y="317"/>
                      <a:pt x="571" y="317"/>
                    </a:cubicBezTo>
                    <a:close/>
                    <a:moveTo>
                      <a:pt x="619" y="317"/>
                    </a:moveTo>
                    <a:lnTo>
                      <a:pt x="635" y="317"/>
                    </a:lnTo>
                    <a:cubicBezTo>
                      <a:pt x="639" y="317"/>
                      <a:pt x="643" y="321"/>
                      <a:pt x="643" y="325"/>
                    </a:cubicBezTo>
                    <a:cubicBezTo>
                      <a:pt x="643" y="330"/>
                      <a:pt x="639" y="333"/>
                      <a:pt x="635" y="333"/>
                    </a:cubicBezTo>
                    <a:lnTo>
                      <a:pt x="619" y="333"/>
                    </a:lnTo>
                    <a:cubicBezTo>
                      <a:pt x="614" y="333"/>
                      <a:pt x="611" y="330"/>
                      <a:pt x="611" y="325"/>
                    </a:cubicBezTo>
                    <a:cubicBezTo>
                      <a:pt x="611" y="321"/>
                      <a:pt x="614" y="317"/>
                      <a:pt x="619" y="317"/>
                    </a:cubicBezTo>
                    <a:close/>
                    <a:moveTo>
                      <a:pt x="655" y="322"/>
                    </a:moveTo>
                    <a:lnTo>
                      <a:pt x="655" y="306"/>
                    </a:lnTo>
                    <a:cubicBezTo>
                      <a:pt x="655" y="301"/>
                      <a:pt x="659" y="298"/>
                      <a:pt x="663" y="298"/>
                    </a:cubicBezTo>
                    <a:cubicBezTo>
                      <a:pt x="667" y="298"/>
                      <a:pt x="671" y="301"/>
                      <a:pt x="671" y="306"/>
                    </a:cubicBezTo>
                    <a:lnTo>
                      <a:pt x="671" y="322"/>
                    </a:lnTo>
                    <a:cubicBezTo>
                      <a:pt x="671" y="326"/>
                      <a:pt x="667" y="330"/>
                      <a:pt x="663" y="330"/>
                    </a:cubicBezTo>
                    <a:cubicBezTo>
                      <a:pt x="659" y="330"/>
                      <a:pt x="655" y="326"/>
                      <a:pt x="655" y="322"/>
                    </a:cubicBezTo>
                    <a:close/>
                    <a:moveTo>
                      <a:pt x="655" y="274"/>
                    </a:moveTo>
                    <a:lnTo>
                      <a:pt x="655" y="258"/>
                    </a:lnTo>
                    <a:cubicBezTo>
                      <a:pt x="655" y="253"/>
                      <a:pt x="659" y="250"/>
                      <a:pt x="663" y="250"/>
                    </a:cubicBezTo>
                    <a:cubicBezTo>
                      <a:pt x="667" y="250"/>
                      <a:pt x="671" y="253"/>
                      <a:pt x="671" y="258"/>
                    </a:cubicBezTo>
                    <a:lnTo>
                      <a:pt x="671" y="274"/>
                    </a:lnTo>
                    <a:cubicBezTo>
                      <a:pt x="671" y="278"/>
                      <a:pt x="667" y="282"/>
                      <a:pt x="663" y="282"/>
                    </a:cubicBezTo>
                    <a:cubicBezTo>
                      <a:pt x="659" y="282"/>
                      <a:pt x="655" y="278"/>
                      <a:pt x="655" y="274"/>
                    </a:cubicBezTo>
                    <a:close/>
                    <a:moveTo>
                      <a:pt x="655" y="226"/>
                    </a:moveTo>
                    <a:lnTo>
                      <a:pt x="655" y="210"/>
                    </a:lnTo>
                    <a:cubicBezTo>
                      <a:pt x="655" y="205"/>
                      <a:pt x="659" y="202"/>
                      <a:pt x="663" y="202"/>
                    </a:cubicBezTo>
                    <a:cubicBezTo>
                      <a:pt x="667" y="202"/>
                      <a:pt x="671" y="205"/>
                      <a:pt x="671" y="210"/>
                    </a:cubicBezTo>
                    <a:lnTo>
                      <a:pt x="671" y="226"/>
                    </a:lnTo>
                    <a:cubicBezTo>
                      <a:pt x="671" y="230"/>
                      <a:pt x="667" y="234"/>
                      <a:pt x="663" y="234"/>
                    </a:cubicBezTo>
                    <a:cubicBezTo>
                      <a:pt x="659" y="234"/>
                      <a:pt x="655" y="230"/>
                      <a:pt x="655" y="226"/>
                    </a:cubicBezTo>
                    <a:close/>
                    <a:moveTo>
                      <a:pt x="655" y="178"/>
                    </a:moveTo>
                    <a:lnTo>
                      <a:pt x="655" y="162"/>
                    </a:lnTo>
                    <a:cubicBezTo>
                      <a:pt x="655" y="157"/>
                      <a:pt x="659" y="154"/>
                      <a:pt x="663" y="154"/>
                    </a:cubicBezTo>
                    <a:cubicBezTo>
                      <a:pt x="667" y="154"/>
                      <a:pt x="671" y="157"/>
                      <a:pt x="671" y="162"/>
                    </a:cubicBezTo>
                    <a:lnTo>
                      <a:pt x="671" y="178"/>
                    </a:lnTo>
                    <a:cubicBezTo>
                      <a:pt x="671" y="182"/>
                      <a:pt x="667" y="186"/>
                      <a:pt x="663" y="186"/>
                    </a:cubicBezTo>
                    <a:cubicBezTo>
                      <a:pt x="659" y="186"/>
                      <a:pt x="655" y="182"/>
                      <a:pt x="655" y="178"/>
                    </a:cubicBezTo>
                    <a:close/>
                    <a:moveTo>
                      <a:pt x="655" y="130"/>
                    </a:moveTo>
                    <a:lnTo>
                      <a:pt x="655" y="114"/>
                    </a:lnTo>
                    <a:cubicBezTo>
                      <a:pt x="655" y="109"/>
                      <a:pt x="659" y="106"/>
                      <a:pt x="663" y="106"/>
                    </a:cubicBezTo>
                    <a:cubicBezTo>
                      <a:pt x="667" y="106"/>
                      <a:pt x="671" y="109"/>
                      <a:pt x="671" y="114"/>
                    </a:cubicBezTo>
                    <a:lnTo>
                      <a:pt x="671" y="130"/>
                    </a:lnTo>
                    <a:cubicBezTo>
                      <a:pt x="671" y="134"/>
                      <a:pt x="667" y="138"/>
                      <a:pt x="663" y="138"/>
                    </a:cubicBezTo>
                    <a:cubicBezTo>
                      <a:pt x="659" y="138"/>
                      <a:pt x="655" y="134"/>
                      <a:pt x="655" y="130"/>
                    </a:cubicBezTo>
                    <a:close/>
                    <a:moveTo>
                      <a:pt x="655" y="82"/>
                    </a:moveTo>
                    <a:lnTo>
                      <a:pt x="655" y="66"/>
                    </a:lnTo>
                    <a:cubicBezTo>
                      <a:pt x="655" y="61"/>
                      <a:pt x="659" y="58"/>
                      <a:pt x="663" y="58"/>
                    </a:cubicBezTo>
                    <a:cubicBezTo>
                      <a:pt x="667" y="58"/>
                      <a:pt x="671" y="61"/>
                      <a:pt x="671" y="66"/>
                    </a:cubicBezTo>
                    <a:lnTo>
                      <a:pt x="671" y="82"/>
                    </a:lnTo>
                    <a:cubicBezTo>
                      <a:pt x="671" y="86"/>
                      <a:pt x="667" y="90"/>
                      <a:pt x="663" y="90"/>
                    </a:cubicBezTo>
                    <a:cubicBezTo>
                      <a:pt x="659" y="90"/>
                      <a:pt x="655" y="86"/>
                      <a:pt x="655" y="82"/>
                    </a:cubicBezTo>
                    <a:close/>
                    <a:moveTo>
                      <a:pt x="655" y="34"/>
                    </a:moveTo>
                    <a:lnTo>
                      <a:pt x="655" y="18"/>
                    </a:lnTo>
                    <a:cubicBezTo>
                      <a:pt x="655" y="13"/>
                      <a:pt x="659" y="10"/>
                      <a:pt x="663" y="10"/>
                    </a:cubicBezTo>
                    <a:cubicBezTo>
                      <a:pt x="667" y="10"/>
                      <a:pt x="671" y="13"/>
                      <a:pt x="671" y="18"/>
                    </a:cubicBezTo>
                    <a:lnTo>
                      <a:pt x="671" y="34"/>
                    </a:lnTo>
                    <a:cubicBezTo>
                      <a:pt x="671" y="38"/>
                      <a:pt x="667" y="42"/>
                      <a:pt x="663" y="42"/>
                    </a:cubicBezTo>
                    <a:cubicBezTo>
                      <a:pt x="659" y="42"/>
                      <a:pt x="655" y="38"/>
                      <a:pt x="655" y="34"/>
                    </a:cubicBezTo>
                    <a:close/>
                    <a:moveTo>
                      <a:pt x="641" y="16"/>
                    </a:moveTo>
                    <a:lnTo>
                      <a:pt x="625" y="16"/>
                    </a:lnTo>
                    <a:cubicBezTo>
                      <a:pt x="620" y="16"/>
                      <a:pt x="617" y="12"/>
                      <a:pt x="617" y="8"/>
                    </a:cubicBezTo>
                    <a:cubicBezTo>
                      <a:pt x="617" y="4"/>
                      <a:pt x="620" y="0"/>
                      <a:pt x="625" y="0"/>
                    </a:cubicBezTo>
                    <a:lnTo>
                      <a:pt x="641" y="0"/>
                    </a:lnTo>
                    <a:cubicBezTo>
                      <a:pt x="645" y="0"/>
                      <a:pt x="649" y="4"/>
                      <a:pt x="649" y="8"/>
                    </a:cubicBezTo>
                    <a:cubicBezTo>
                      <a:pt x="649" y="12"/>
                      <a:pt x="645" y="16"/>
                      <a:pt x="641" y="16"/>
                    </a:cubicBezTo>
                    <a:close/>
                    <a:moveTo>
                      <a:pt x="593" y="16"/>
                    </a:moveTo>
                    <a:lnTo>
                      <a:pt x="577" y="16"/>
                    </a:lnTo>
                    <a:cubicBezTo>
                      <a:pt x="572" y="16"/>
                      <a:pt x="569" y="12"/>
                      <a:pt x="569" y="8"/>
                    </a:cubicBezTo>
                    <a:cubicBezTo>
                      <a:pt x="569" y="4"/>
                      <a:pt x="572" y="0"/>
                      <a:pt x="577" y="0"/>
                    </a:cubicBezTo>
                    <a:lnTo>
                      <a:pt x="593" y="0"/>
                    </a:lnTo>
                    <a:cubicBezTo>
                      <a:pt x="597" y="0"/>
                      <a:pt x="601" y="4"/>
                      <a:pt x="601" y="8"/>
                    </a:cubicBezTo>
                    <a:cubicBezTo>
                      <a:pt x="601" y="12"/>
                      <a:pt x="597" y="16"/>
                      <a:pt x="593" y="16"/>
                    </a:cubicBezTo>
                    <a:close/>
                    <a:moveTo>
                      <a:pt x="545" y="16"/>
                    </a:moveTo>
                    <a:lnTo>
                      <a:pt x="529" y="16"/>
                    </a:lnTo>
                    <a:cubicBezTo>
                      <a:pt x="524" y="16"/>
                      <a:pt x="521" y="12"/>
                      <a:pt x="521" y="8"/>
                    </a:cubicBezTo>
                    <a:cubicBezTo>
                      <a:pt x="521" y="4"/>
                      <a:pt x="524" y="0"/>
                      <a:pt x="529" y="0"/>
                    </a:cubicBezTo>
                    <a:lnTo>
                      <a:pt x="545" y="0"/>
                    </a:lnTo>
                    <a:cubicBezTo>
                      <a:pt x="549" y="0"/>
                      <a:pt x="553" y="4"/>
                      <a:pt x="553" y="8"/>
                    </a:cubicBezTo>
                    <a:cubicBezTo>
                      <a:pt x="553" y="12"/>
                      <a:pt x="549" y="16"/>
                      <a:pt x="545" y="16"/>
                    </a:cubicBezTo>
                    <a:close/>
                    <a:moveTo>
                      <a:pt x="497" y="16"/>
                    </a:moveTo>
                    <a:lnTo>
                      <a:pt x="481" y="16"/>
                    </a:lnTo>
                    <a:cubicBezTo>
                      <a:pt x="476" y="16"/>
                      <a:pt x="473" y="12"/>
                      <a:pt x="473" y="8"/>
                    </a:cubicBezTo>
                    <a:cubicBezTo>
                      <a:pt x="473" y="4"/>
                      <a:pt x="476" y="0"/>
                      <a:pt x="481" y="0"/>
                    </a:cubicBezTo>
                    <a:lnTo>
                      <a:pt x="497" y="0"/>
                    </a:lnTo>
                    <a:cubicBezTo>
                      <a:pt x="501" y="0"/>
                      <a:pt x="505" y="4"/>
                      <a:pt x="505" y="8"/>
                    </a:cubicBezTo>
                    <a:cubicBezTo>
                      <a:pt x="505" y="12"/>
                      <a:pt x="501" y="16"/>
                      <a:pt x="497" y="16"/>
                    </a:cubicBezTo>
                    <a:close/>
                    <a:moveTo>
                      <a:pt x="449" y="16"/>
                    </a:moveTo>
                    <a:lnTo>
                      <a:pt x="433" y="16"/>
                    </a:lnTo>
                    <a:cubicBezTo>
                      <a:pt x="428" y="16"/>
                      <a:pt x="425" y="12"/>
                      <a:pt x="425" y="8"/>
                    </a:cubicBezTo>
                    <a:cubicBezTo>
                      <a:pt x="425" y="4"/>
                      <a:pt x="428" y="0"/>
                      <a:pt x="433" y="0"/>
                    </a:cubicBezTo>
                    <a:lnTo>
                      <a:pt x="449" y="0"/>
                    </a:lnTo>
                    <a:cubicBezTo>
                      <a:pt x="453" y="0"/>
                      <a:pt x="457" y="4"/>
                      <a:pt x="457" y="8"/>
                    </a:cubicBezTo>
                    <a:cubicBezTo>
                      <a:pt x="457" y="12"/>
                      <a:pt x="453" y="16"/>
                      <a:pt x="449" y="16"/>
                    </a:cubicBezTo>
                    <a:close/>
                    <a:moveTo>
                      <a:pt x="401" y="16"/>
                    </a:moveTo>
                    <a:lnTo>
                      <a:pt x="385" y="16"/>
                    </a:lnTo>
                    <a:cubicBezTo>
                      <a:pt x="380" y="16"/>
                      <a:pt x="377" y="12"/>
                      <a:pt x="377" y="8"/>
                    </a:cubicBezTo>
                    <a:cubicBezTo>
                      <a:pt x="377" y="4"/>
                      <a:pt x="380" y="0"/>
                      <a:pt x="385" y="0"/>
                    </a:cubicBezTo>
                    <a:lnTo>
                      <a:pt x="401" y="0"/>
                    </a:lnTo>
                    <a:cubicBezTo>
                      <a:pt x="405" y="0"/>
                      <a:pt x="409" y="4"/>
                      <a:pt x="409" y="8"/>
                    </a:cubicBezTo>
                    <a:cubicBezTo>
                      <a:pt x="409" y="12"/>
                      <a:pt x="405" y="16"/>
                      <a:pt x="401" y="16"/>
                    </a:cubicBezTo>
                    <a:close/>
                    <a:moveTo>
                      <a:pt x="353" y="16"/>
                    </a:moveTo>
                    <a:lnTo>
                      <a:pt x="337" y="16"/>
                    </a:lnTo>
                    <a:cubicBezTo>
                      <a:pt x="332" y="16"/>
                      <a:pt x="329" y="12"/>
                      <a:pt x="329" y="8"/>
                    </a:cubicBezTo>
                    <a:cubicBezTo>
                      <a:pt x="329" y="4"/>
                      <a:pt x="332" y="0"/>
                      <a:pt x="337" y="0"/>
                    </a:cubicBezTo>
                    <a:lnTo>
                      <a:pt x="353" y="0"/>
                    </a:lnTo>
                    <a:cubicBezTo>
                      <a:pt x="357" y="0"/>
                      <a:pt x="361" y="4"/>
                      <a:pt x="361" y="8"/>
                    </a:cubicBezTo>
                    <a:cubicBezTo>
                      <a:pt x="361" y="12"/>
                      <a:pt x="357" y="16"/>
                      <a:pt x="353" y="16"/>
                    </a:cubicBezTo>
                    <a:close/>
                    <a:moveTo>
                      <a:pt x="305" y="16"/>
                    </a:moveTo>
                    <a:lnTo>
                      <a:pt x="289" y="16"/>
                    </a:lnTo>
                    <a:cubicBezTo>
                      <a:pt x="284" y="16"/>
                      <a:pt x="281" y="12"/>
                      <a:pt x="281" y="8"/>
                    </a:cubicBezTo>
                    <a:cubicBezTo>
                      <a:pt x="281" y="4"/>
                      <a:pt x="284" y="0"/>
                      <a:pt x="289" y="0"/>
                    </a:cubicBezTo>
                    <a:lnTo>
                      <a:pt x="305" y="0"/>
                    </a:lnTo>
                    <a:cubicBezTo>
                      <a:pt x="309" y="0"/>
                      <a:pt x="313" y="4"/>
                      <a:pt x="313" y="8"/>
                    </a:cubicBezTo>
                    <a:cubicBezTo>
                      <a:pt x="313" y="12"/>
                      <a:pt x="309" y="16"/>
                      <a:pt x="305" y="16"/>
                    </a:cubicBezTo>
                    <a:close/>
                    <a:moveTo>
                      <a:pt x="257" y="16"/>
                    </a:moveTo>
                    <a:lnTo>
                      <a:pt x="241" y="16"/>
                    </a:lnTo>
                    <a:cubicBezTo>
                      <a:pt x="236" y="16"/>
                      <a:pt x="233" y="12"/>
                      <a:pt x="233" y="8"/>
                    </a:cubicBezTo>
                    <a:cubicBezTo>
                      <a:pt x="233" y="4"/>
                      <a:pt x="236" y="0"/>
                      <a:pt x="241" y="0"/>
                    </a:cubicBezTo>
                    <a:lnTo>
                      <a:pt x="257" y="0"/>
                    </a:lnTo>
                    <a:cubicBezTo>
                      <a:pt x="261" y="0"/>
                      <a:pt x="265" y="4"/>
                      <a:pt x="265" y="8"/>
                    </a:cubicBezTo>
                    <a:cubicBezTo>
                      <a:pt x="265" y="12"/>
                      <a:pt x="261" y="16"/>
                      <a:pt x="257" y="16"/>
                    </a:cubicBezTo>
                    <a:close/>
                    <a:moveTo>
                      <a:pt x="209" y="16"/>
                    </a:moveTo>
                    <a:lnTo>
                      <a:pt x="193" y="16"/>
                    </a:lnTo>
                    <a:cubicBezTo>
                      <a:pt x="188" y="16"/>
                      <a:pt x="185" y="12"/>
                      <a:pt x="185" y="8"/>
                    </a:cubicBezTo>
                    <a:cubicBezTo>
                      <a:pt x="185" y="4"/>
                      <a:pt x="188" y="0"/>
                      <a:pt x="193" y="0"/>
                    </a:cubicBezTo>
                    <a:lnTo>
                      <a:pt x="209" y="0"/>
                    </a:lnTo>
                    <a:cubicBezTo>
                      <a:pt x="213" y="0"/>
                      <a:pt x="217" y="4"/>
                      <a:pt x="217" y="8"/>
                    </a:cubicBezTo>
                    <a:cubicBezTo>
                      <a:pt x="217" y="12"/>
                      <a:pt x="213" y="16"/>
                      <a:pt x="209" y="16"/>
                    </a:cubicBezTo>
                    <a:close/>
                    <a:moveTo>
                      <a:pt x="161" y="16"/>
                    </a:moveTo>
                    <a:lnTo>
                      <a:pt x="145" y="16"/>
                    </a:lnTo>
                    <a:cubicBezTo>
                      <a:pt x="140" y="16"/>
                      <a:pt x="137" y="12"/>
                      <a:pt x="137" y="8"/>
                    </a:cubicBezTo>
                    <a:cubicBezTo>
                      <a:pt x="137" y="4"/>
                      <a:pt x="140" y="0"/>
                      <a:pt x="145" y="0"/>
                    </a:cubicBezTo>
                    <a:lnTo>
                      <a:pt x="161" y="0"/>
                    </a:lnTo>
                    <a:cubicBezTo>
                      <a:pt x="165" y="0"/>
                      <a:pt x="169" y="4"/>
                      <a:pt x="169" y="8"/>
                    </a:cubicBezTo>
                    <a:cubicBezTo>
                      <a:pt x="169" y="12"/>
                      <a:pt x="165" y="16"/>
                      <a:pt x="161" y="16"/>
                    </a:cubicBezTo>
                    <a:close/>
                    <a:moveTo>
                      <a:pt x="113" y="16"/>
                    </a:moveTo>
                    <a:lnTo>
                      <a:pt x="97" y="16"/>
                    </a:lnTo>
                    <a:cubicBezTo>
                      <a:pt x="92" y="16"/>
                      <a:pt x="89" y="12"/>
                      <a:pt x="89" y="8"/>
                    </a:cubicBezTo>
                    <a:cubicBezTo>
                      <a:pt x="89" y="4"/>
                      <a:pt x="92" y="0"/>
                      <a:pt x="97" y="0"/>
                    </a:cubicBezTo>
                    <a:lnTo>
                      <a:pt x="113" y="0"/>
                    </a:lnTo>
                    <a:cubicBezTo>
                      <a:pt x="117" y="0"/>
                      <a:pt x="121" y="4"/>
                      <a:pt x="121" y="8"/>
                    </a:cubicBezTo>
                    <a:cubicBezTo>
                      <a:pt x="121" y="12"/>
                      <a:pt x="117" y="16"/>
                      <a:pt x="113" y="16"/>
                    </a:cubicBezTo>
                    <a:close/>
                    <a:moveTo>
                      <a:pt x="65" y="16"/>
                    </a:moveTo>
                    <a:lnTo>
                      <a:pt x="49" y="16"/>
                    </a:lnTo>
                    <a:cubicBezTo>
                      <a:pt x="44" y="16"/>
                      <a:pt x="41" y="12"/>
                      <a:pt x="41" y="8"/>
                    </a:cubicBezTo>
                    <a:cubicBezTo>
                      <a:pt x="41" y="4"/>
                      <a:pt x="44" y="0"/>
                      <a:pt x="49" y="0"/>
                    </a:cubicBezTo>
                    <a:lnTo>
                      <a:pt x="65" y="0"/>
                    </a:lnTo>
                    <a:cubicBezTo>
                      <a:pt x="69" y="0"/>
                      <a:pt x="73" y="4"/>
                      <a:pt x="73" y="8"/>
                    </a:cubicBezTo>
                    <a:cubicBezTo>
                      <a:pt x="73" y="12"/>
                      <a:pt x="69" y="16"/>
                      <a:pt x="65" y="16"/>
                    </a:cubicBezTo>
                    <a:close/>
                    <a:moveTo>
                      <a:pt x="17" y="16"/>
                    </a:moveTo>
                    <a:lnTo>
                      <a:pt x="8" y="16"/>
                    </a:lnTo>
                    <a:cubicBezTo>
                      <a:pt x="4" y="16"/>
                      <a:pt x="0" y="12"/>
                      <a:pt x="0" y="8"/>
                    </a:cubicBezTo>
                    <a:cubicBezTo>
                      <a:pt x="0" y="4"/>
                      <a:pt x="4" y="0"/>
                      <a:pt x="8" y="0"/>
                    </a:cubicBezTo>
                    <a:lnTo>
                      <a:pt x="17" y="0"/>
                    </a:lnTo>
                    <a:cubicBezTo>
                      <a:pt x="21" y="0"/>
                      <a:pt x="25" y="4"/>
                      <a:pt x="25" y="8"/>
                    </a:cubicBezTo>
                    <a:cubicBezTo>
                      <a:pt x="25" y="12"/>
                      <a:pt x="21" y="16"/>
                      <a:pt x="17" y="16"/>
                    </a:cubicBezTo>
                    <a:close/>
                  </a:path>
                </a:pathLst>
              </a:custGeom>
              <a:solidFill>
                <a:srgbClr val="000000"/>
              </a:solidFill>
              <a:ln w="15875">
                <a:solidFill>
                  <a:srgbClr val="000000"/>
                </a:solidFill>
                <a:bevel/>
                <a:headEnd/>
                <a:tailEnd/>
              </a:ln>
            </p:spPr>
            <p:txBody>
              <a:bodyPr/>
              <a:lstStyle/>
              <a:p>
                <a:endParaRPr lang="nb-NO"/>
              </a:p>
            </p:txBody>
          </p:sp>
          <p:sp>
            <p:nvSpPr>
              <p:cNvPr id="40055" name="Rectangle 48">
                <a:extLst>
                  <a:ext uri="{FF2B5EF4-FFF2-40B4-BE49-F238E27FC236}">
                    <a16:creationId xmlns:a16="http://schemas.microsoft.com/office/drawing/2014/main" id="{7E2C070C-D8CC-3B9C-E476-FC88877EB044}"/>
                  </a:ext>
                </a:extLst>
              </p:cNvPr>
              <p:cNvSpPr>
                <a:spLocks noChangeArrowheads="1"/>
              </p:cNvSpPr>
              <p:nvPr/>
            </p:nvSpPr>
            <p:spPr bwMode="auto">
              <a:xfrm>
                <a:off x="4585" y="2545"/>
                <a:ext cx="123"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OXOX</a:t>
                </a:r>
                <a:endParaRPr lang="en-US" altLang="nb-NO" sz="900" b="1"/>
              </a:p>
            </p:txBody>
          </p:sp>
        </p:grpSp>
        <p:sp>
          <p:nvSpPr>
            <p:cNvPr id="39954" name="Line 49">
              <a:extLst>
                <a:ext uri="{FF2B5EF4-FFF2-40B4-BE49-F238E27FC236}">
                  <a16:creationId xmlns:a16="http://schemas.microsoft.com/office/drawing/2014/main" id="{E8E0BF6A-247C-59CD-FD31-8B459C03099B}"/>
                </a:ext>
              </a:extLst>
            </p:cNvPr>
            <p:cNvSpPr>
              <a:spLocks noChangeShapeType="1"/>
            </p:cNvSpPr>
            <p:nvPr/>
          </p:nvSpPr>
          <p:spPr bwMode="auto">
            <a:xfrm>
              <a:off x="2654126" y="4883621"/>
              <a:ext cx="704850" cy="1587"/>
            </a:xfrm>
            <a:prstGeom prst="line">
              <a:avLst/>
            </a:prstGeom>
            <a:noFill/>
            <a:ln w="15875" cap="rnd">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nb-NO"/>
            </a:p>
          </p:txBody>
        </p:sp>
        <p:sp>
          <p:nvSpPr>
            <p:cNvPr id="39955" name="Rectangle 50">
              <a:extLst>
                <a:ext uri="{FF2B5EF4-FFF2-40B4-BE49-F238E27FC236}">
                  <a16:creationId xmlns:a16="http://schemas.microsoft.com/office/drawing/2014/main" id="{ECB7DD40-326A-2E6B-40F2-196F4833D7EE}"/>
                </a:ext>
              </a:extLst>
            </p:cNvPr>
            <p:cNvSpPr>
              <a:spLocks noChangeArrowheads="1"/>
            </p:cNvSpPr>
            <p:nvPr/>
          </p:nvSpPr>
          <p:spPr bwMode="auto">
            <a:xfrm>
              <a:off x="2563639" y="5004271"/>
              <a:ext cx="912812"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Manuelt informasjonsflyt</a:t>
              </a:r>
            </a:p>
          </p:txBody>
        </p:sp>
        <p:grpSp>
          <p:nvGrpSpPr>
            <p:cNvPr id="39956" name="Group 51">
              <a:extLst>
                <a:ext uri="{FF2B5EF4-FFF2-40B4-BE49-F238E27FC236}">
                  <a16:creationId xmlns:a16="http://schemas.microsoft.com/office/drawing/2014/main" id="{99E9578F-80D4-6DBA-9CB2-CBFB76C78B36}"/>
                </a:ext>
              </a:extLst>
            </p:cNvPr>
            <p:cNvGrpSpPr>
              <a:grpSpLocks/>
            </p:cNvGrpSpPr>
            <p:nvPr/>
          </p:nvGrpSpPr>
          <p:grpSpPr bwMode="auto">
            <a:xfrm>
              <a:off x="4743276" y="5683721"/>
              <a:ext cx="639763" cy="425450"/>
              <a:chOff x="3914" y="3131"/>
              <a:chExt cx="437" cy="268"/>
            </a:xfrm>
          </p:grpSpPr>
          <p:sp>
            <p:nvSpPr>
              <p:cNvPr id="40051" name="Freeform 52">
                <a:extLst>
                  <a:ext uri="{FF2B5EF4-FFF2-40B4-BE49-F238E27FC236}">
                    <a16:creationId xmlns:a16="http://schemas.microsoft.com/office/drawing/2014/main" id="{BBD08B3D-BFCE-F88E-6EB1-5D7F0C465B7C}"/>
                  </a:ext>
                </a:extLst>
              </p:cNvPr>
              <p:cNvSpPr>
                <a:spLocks noEditPoints="1"/>
              </p:cNvSpPr>
              <p:nvPr/>
            </p:nvSpPr>
            <p:spPr bwMode="auto">
              <a:xfrm>
                <a:off x="3947" y="3247"/>
                <a:ext cx="404" cy="53"/>
              </a:xfrm>
              <a:custGeom>
                <a:avLst/>
                <a:gdLst>
                  <a:gd name="T0" fmla="*/ 1 w 628"/>
                  <a:gd name="T1" fmla="*/ 1 h 83"/>
                  <a:gd name="T2" fmla="*/ 1 w 628"/>
                  <a:gd name="T3" fmla="*/ 0 h 83"/>
                  <a:gd name="T4" fmla="*/ 1 w 628"/>
                  <a:gd name="T5" fmla="*/ 1 h 83"/>
                  <a:gd name="T6" fmla="*/ 1 w 628"/>
                  <a:gd name="T7" fmla="*/ 1 h 83"/>
                  <a:gd name="T8" fmla="*/ 1 w 628"/>
                  <a:gd name="T9" fmla="*/ 1 h 83"/>
                  <a:gd name="T10" fmla="*/ 1 w 628"/>
                  <a:gd name="T11" fmla="*/ 0 h 83"/>
                  <a:gd name="T12" fmla="*/ 1 w 628"/>
                  <a:gd name="T13" fmla="*/ 1 h 83"/>
                  <a:gd name="T14" fmla="*/ 1 w 628"/>
                  <a:gd name="T15" fmla="*/ 1 h 83"/>
                  <a:gd name="T16" fmla="*/ 1 w 628"/>
                  <a:gd name="T17" fmla="*/ 0 h 83"/>
                  <a:gd name="T18" fmla="*/ 1 w 628"/>
                  <a:gd name="T19" fmla="*/ 1 h 83"/>
                  <a:gd name="T20" fmla="*/ 1 w 628"/>
                  <a:gd name="T21" fmla="*/ 1 h 83"/>
                  <a:gd name="T22" fmla="*/ 1 w 628"/>
                  <a:gd name="T23" fmla="*/ 1 h 83"/>
                  <a:gd name="T24" fmla="*/ 1 w 628"/>
                  <a:gd name="T25" fmla="*/ 0 h 83"/>
                  <a:gd name="T26" fmla="*/ 1 w 628"/>
                  <a:gd name="T27" fmla="*/ 1 h 83"/>
                  <a:gd name="T28" fmla="*/ 1 w 628"/>
                  <a:gd name="T29" fmla="*/ 1 h 83"/>
                  <a:gd name="T30" fmla="*/ 1 w 628"/>
                  <a:gd name="T31" fmla="*/ 0 h 83"/>
                  <a:gd name="T32" fmla="*/ 1 w 628"/>
                  <a:gd name="T33" fmla="*/ 1 h 83"/>
                  <a:gd name="T34" fmla="*/ 1 w 628"/>
                  <a:gd name="T35" fmla="*/ 1 h 83"/>
                  <a:gd name="T36" fmla="*/ 1 w 628"/>
                  <a:gd name="T37" fmla="*/ 1 h 83"/>
                  <a:gd name="T38" fmla="*/ 1 w 628"/>
                  <a:gd name="T39" fmla="*/ 0 h 83"/>
                  <a:gd name="T40" fmla="*/ 1 w 628"/>
                  <a:gd name="T41" fmla="*/ 1 h 83"/>
                  <a:gd name="T42" fmla="*/ 1 w 628"/>
                  <a:gd name="T43" fmla="*/ 1 h 83"/>
                  <a:gd name="T44" fmla="*/ 1 w 628"/>
                  <a:gd name="T45" fmla="*/ 0 h 83"/>
                  <a:gd name="T46" fmla="*/ 1 w 628"/>
                  <a:gd name="T47" fmla="*/ 1 h 83"/>
                  <a:gd name="T48" fmla="*/ 1 w 628"/>
                  <a:gd name="T49" fmla="*/ 1 h 83"/>
                  <a:gd name="T50" fmla="*/ 1 w 628"/>
                  <a:gd name="T51" fmla="*/ 1 h 83"/>
                  <a:gd name="T52" fmla="*/ 1 w 628"/>
                  <a:gd name="T53" fmla="*/ 0 h 83"/>
                  <a:gd name="T54" fmla="*/ 1 w 628"/>
                  <a:gd name="T55" fmla="*/ 1 h 83"/>
                  <a:gd name="T56" fmla="*/ 1 w 628"/>
                  <a:gd name="T57" fmla="*/ 1 h 83"/>
                  <a:gd name="T58" fmla="*/ 1 w 628"/>
                  <a:gd name="T59" fmla="*/ 0 h 83"/>
                  <a:gd name="T60" fmla="*/ 1 w 628"/>
                  <a:gd name="T61" fmla="*/ 1 h 83"/>
                  <a:gd name="T62" fmla="*/ 1 w 628"/>
                  <a:gd name="T63" fmla="*/ 1 h 83"/>
                  <a:gd name="T64" fmla="*/ 1 w 628"/>
                  <a:gd name="T65" fmla="*/ 1 h 83"/>
                  <a:gd name="T66" fmla="*/ 1 w 628"/>
                  <a:gd name="T67" fmla="*/ 0 h 83"/>
                  <a:gd name="T68" fmla="*/ 1 w 628"/>
                  <a:gd name="T69" fmla="*/ 1 h 83"/>
                  <a:gd name="T70" fmla="*/ 1 w 628"/>
                  <a:gd name="T71" fmla="*/ 1 h 83"/>
                  <a:gd name="T72" fmla="*/ 1 w 628"/>
                  <a:gd name="T73" fmla="*/ 0 h 83"/>
                  <a:gd name="T74" fmla="*/ 1 w 628"/>
                  <a:gd name="T75" fmla="*/ 1 h 83"/>
                  <a:gd name="T76" fmla="*/ 1 w 628"/>
                  <a:gd name="T77" fmla="*/ 1 h 83"/>
                  <a:gd name="T78" fmla="*/ 1 w 628"/>
                  <a:gd name="T79" fmla="*/ 1 h 83"/>
                  <a:gd name="T80" fmla="*/ 1 w 628"/>
                  <a:gd name="T81" fmla="*/ 0 h 83"/>
                  <a:gd name="T82" fmla="*/ 1 w 628"/>
                  <a:gd name="T83" fmla="*/ 1 h 83"/>
                  <a:gd name="T84" fmla="*/ 1 w 628"/>
                  <a:gd name="T85" fmla="*/ 1 h 83"/>
                  <a:gd name="T86" fmla="*/ 1 w 628"/>
                  <a:gd name="T87" fmla="*/ 0 h 83"/>
                  <a:gd name="T88" fmla="*/ 1 w 628"/>
                  <a:gd name="T89" fmla="*/ 1 h 83"/>
                  <a:gd name="T90" fmla="*/ 1 w 628"/>
                  <a:gd name="T91" fmla="*/ 1 h 83"/>
                  <a:gd name="T92" fmla="*/ 1 w 628"/>
                  <a:gd name="T93" fmla="*/ 1 h 83"/>
                  <a:gd name="T94" fmla="*/ 0 w 628"/>
                  <a:gd name="T95" fmla="*/ 1 h 83"/>
                  <a:gd name="T96" fmla="*/ 1 w 628"/>
                  <a:gd name="T97" fmla="*/ 1 h 83"/>
                  <a:gd name="T98" fmla="*/ 1 w 628"/>
                  <a:gd name="T99" fmla="*/ 1 h 83"/>
                  <a:gd name="T100" fmla="*/ 0 w 628"/>
                  <a:gd name="T101" fmla="*/ 1 h 83"/>
                  <a:gd name="T102" fmla="*/ 1 w 628"/>
                  <a:gd name="T103" fmla="*/ 1 h 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8"/>
                  <a:gd name="T157" fmla="*/ 0 h 83"/>
                  <a:gd name="T158" fmla="*/ 628 w 628"/>
                  <a:gd name="T159" fmla="*/ 83 h 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8" h="83">
                    <a:moveTo>
                      <a:pt x="620" y="16"/>
                    </a:moveTo>
                    <a:lnTo>
                      <a:pt x="604" y="16"/>
                    </a:lnTo>
                    <a:cubicBezTo>
                      <a:pt x="600" y="16"/>
                      <a:pt x="596" y="13"/>
                      <a:pt x="596" y="8"/>
                    </a:cubicBezTo>
                    <a:cubicBezTo>
                      <a:pt x="596" y="4"/>
                      <a:pt x="600" y="0"/>
                      <a:pt x="604" y="0"/>
                    </a:cubicBezTo>
                    <a:lnTo>
                      <a:pt x="620" y="0"/>
                    </a:lnTo>
                    <a:cubicBezTo>
                      <a:pt x="625" y="0"/>
                      <a:pt x="628" y="4"/>
                      <a:pt x="628" y="8"/>
                    </a:cubicBezTo>
                    <a:cubicBezTo>
                      <a:pt x="628" y="13"/>
                      <a:pt x="625" y="16"/>
                      <a:pt x="620" y="16"/>
                    </a:cubicBezTo>
                    <a:close/>
                    <a:moveTo>
                      <a:pt x="572" y="16"/>
                    </a:moveTo>
                    <a:lnTo>
                      <a:pt x="556" y="16"/>
                    </a:lnTo>
                    <a:cubicBezTo>
                      <a:pt x="552" y="16"/>
                      <a:pt x="548" y="13"/>
                      <a:pt x="548" y="8"/>
                    </a:cubicBezTo>
                    <a:cubicBezTo>
                      <a:pt x="548" y="4"/>
                      <a:pt x="552" y="0"/>
                      <a:pt x="556" y="0"/>
                    </a:cubicBezTo>
                    <a:lnTo>
                      <a:pt x="572" y="0"/>
                    </a:lnTo>
                    <a:cubicBezTo>
                      <a:pt x="577" y="0"/>
                      <a:pt x="580" y="4"/>
                      <a:pt x="580" y="8"/>
                    </a:cubicBezTo>
                    <a:cubicBezTo>
                      <a:pt x="580" y="13"/>
                      <a:pt x="577" y="16"/>
                      <a:pt x="572" y="16"/>
                    </a:cubicBezTo>
                    <a:close/>
                    <a:moveTo>
                      <a:pt x="524" y="16"/>
                    </a:moveTo>
                    <a:lnTo>
                      <a:pt x="508" y="16"/>
                    </a:lnTo>
                    <a:cubicBezTo>
                      <a:pt x="504" y="16"/>
                      <a:pt x="500" y="13"/>
                      <a:pt x="500" y="8"/>
                    </a:cubicBezTo>
                    <a:cubicBezTo>
                      <a:pt x="500" y="4"/>
                      <a:pt x="504" y="0"/>
                      <a:pt x="508" y="0"/>
                    </a:cubicBezTo>
                    <a:lnTo>
                      <a:pt x="524" y="0"/>
                    </a:lnTo>
                    <a:cubicBezTo>
                      <a:pt x="529" y="0"/>
                      <a:pt x="532" y="4"/>
                      <a:pt x="532" y="8"/>
                    </a:cubicBezTo>
                    <a:cubicBezTo>
                      <a:pt x="532" y="13"/>
                      <a:pt x="529" y="16"/>
                      <a:pt x="524" y="16"/>
                    </a:cubicBezTo>
                    <a:close/>
                    <a:moveTo>
                      <a:pt x="476" y="16"/>
                    </a:moveTo>
                    <a:lnTo>
                      <a:pt x="460" y="16"/>
                    </a:lnTo>
                    <a:cubicBezTo>
                      <a:pt x="456" y="16"/>
                      <a:pt x="452" y="13"/>
                      <a:pt x="452" y="8"/>
                    </a:cubicBezTo>
                    <a:cubicBezTo>
                      <a:pt x="452" y="4"/>
                      <a:pt x="456" y="0"/>
                      <a:pt x="460" y="0"/>
                    </a:cubicBezTo>
                    <a:lnTo>
                      <a:pt x="476" y="0"/>
                    </a:lnTo>
                    <a:cubicBezTo>
                      <a:pt x="481" y="0"/>
                      <a:pt x="484" y="4"/>
                      <a:pt x="484" y="8"/>
                    </a:cubicBezTo>
                    <a:cubicBezTo>
                      <a:pt x="484" y="13"/>
                      <a:pt x="481" y="16"/>
                      <a:pt x="476" y="16"/>
                    </a:cubicBezTo>
                    <a:close/>
                    <a:moveTo>
                      <a:pt x="428" y="16"/>
                    </a:moveTo>
                    <a:lnTo>
                      <a:pt x="412" y="16"/>
                    </a:lnTo>
                    <a:cubicBezTo>
                      <a:pt x="408" y="16"/>
                      <a:pt x="404" y="13"/>
                      <a:pt x="404" y="8"/>
                    </a:cubicBezTo>
                    <a:cubicBezTo>
                      <a:pt x="404" y="4"/>
                      <a:pt x="408" y="0"/>
                      <a:pt x="412" y="0"/>
                    </a:cubicBezTo>
                    <a:lnTo>
                      <a:pt x="428" y="0"/>
                    </a:lnTo>
                    <a:cubicBezTo>
                      <a:pt x="433" y="0"/>
                      <a:pt x="436" y="4"/>
                      <a:pt x="436" y="8"/>
                    </a:cubicBezTo>
                    <a:cubicBezTo>
                      <a:pt x="436" y="13"/>
                      <a:pt x="433" y="16"/>
                      <a:pt x="428" y="16"/>
                    </a:cubicBezTo>
                    <a:close/>
                    <a:moveTo>
                      <a:pt x="380" y="16"/>
                    </a:moveTo>
                    <a:lnTo>
                      <a:pt x="364" y="16"/>
                    </a:lnTo>
                    <a:cubicBezTo>
                      <a:pt x="360" y="16"/>
                      <a:pt x="356" y="13"/>
                      <a:pt x="356" y="8"/>
                    </a:cubicBezTo>
                    <a:cubicBezTo>
                      <a:pt x="356" y="4"/>
                      <a:pt x="360" y="0"/>
                      <a:pt x="364" y="0"/>
                    </a:cubicBezTo>
                    <a:lnTo>
                      <a:pt x="380" y="0"/>
                    </a:lnTo>
                    <a:cubicBezTo>
                      <a:pt x="385" y="0"/>
                      <a:pt x="388" y="4"/>
                      <a:pt x="388" y="8"/>
                    </a:cubicBezTo>
                    <a:cubicBezTo>
                      <a:pt x="388" y="13"/>
                      <a:pt x="385" y="16"/>
                      <a:pt x="380" y="16"/>
                    </a:cubicBezTo>
                    <a:close/>
                    <a:moveTo>
                      <a:pt x="332" y="16"/>
                    </a:moveTo>
                    <a:lnTo>
                      <a:pt x="316" y="16"/>
                    </a:lnTo>
                    <a:cubicBezTo>
                      <a:pt x="312" y="16"/>
                      <a:pt x="308" y="13"/>
                      <a:pt x="308" y="8"/>
                    </a:cubicBezTo>
                    <a:cubicBezTo>
                      <a:pt x="308" y="4"/>
                      <a:pt x="312" y="0"/>
                      <a:pt x="316" y="0"/>
                    </a:cubicBezTo>
                    <a:lnTo>
                      <a:pt x="332" y="0"/>
                    </a:lnTo>
                    <a:cubicBezTo>
                      <a:pt x="337" y="0"/>
                      <a:pt x="340" y="4"/>
                      <a:pt x="340" y="8"/>
                    </a:cubicBezTo>
                    <a:cubicBezTo>
                      <a:pt x="340" y="13"/>
                      <a:pt x="337" y="16"/>
                      <a:pt x="332" y="16"/>
                    </a:cubicBezTo>
                    <a:close/>
                    <a:moveTo>
                      <a:pt x="284" y="16"/>
                    </a:moveTo>
                    <a:lnTo>
                      <a:pt x="268" y="16"/>
                    </a:lnTo>
                    <a:cubicBezTo>
                      <a:pt x="264" y="16"/>
                      <a:pt x="260" y="13"/>
                      <a:pt x="260" y="8"/>
                    </a:cubicBezTo>
                    <a:cubicBezTo>
                      <a:pt x="260" y="4"/>
                      <a:pt x="264" y="0"/>
                      <a:pt x="268" y="0"/>
                    </a:cubicBezTo>
                    <a:lnTo>
                      <a:pt x="284" y="0"/>
                    </a:lnTo>
                    <a:cubicBezTo>
                      <a:pt x="289" y="0"/>
                      <a:pt x="292" y="4"/>
                      <a:pt x="292" y="8"/>
                    </a:cubicBezTo>
                    <a:cubicBezTo>
                      <a:pt x="292" y="13"/>
                      <a:pt x="289" y="16"/>
                      <a:pt x="284" y="16"/>
                    </a:cubicBezTo>
                    <a:close/>
                    <a:moveTo>
                      <a:pt x="236" y="16"/>
                    </a:moveTo>
                    <a:lnTo>
                      <a:pt x="220" y="16"/>
                    </a:lnTo>
                    <a:cubicBezTo>
                      <a:pt x="216" y="16"/>
                      <a:pt x="212" y="13"/>
                      <a:pt x="212" y="8"/>
                    </a:cubicBezTo>
                    <a:cubicBezTo>
                      <a:pt x="212" y="4"/>
                      <a:pt x="216" y="0"/>
                      <a:pt x="220" y="0"/>
                    </a:cubicBezTo>
                    <a:lnTo>
                      <a:pt x="236" y="0"/>
                    </a:lnTo>
                    <a:cubicBezTo>
                      <a:pt x="241" y="0"/>
                      <a:pt x="244" y="4"/>
                      <a:pt x="244" y="8"/>
                    </a:cubicBezTo>
                    <a:cubicBezTo>
                      <a:pt x="244" y="13"/>
                      <a:pt x="241" y="16"/>
                      <a:pt x="236" y="16"/>
                    </a:cubicBezTo>
                    <a:close/>
                    <a:moveTo>
                      <a:pt x="188" y="16"/>
                    </a:moveTo>
                    <a:lnTo>
                      <a:pt x="172" y="16"/>
                    </a:lnTo>
                    <a:cubicBezTo>
                      <a:pt x="168" y="16"/>
                      <a:pt x="164" y="13"/>
                      <a:pt x="164" y="8"/>
                    </a:cubicBezTo>
                    <a:cubicBezTo>
                      <a:pt x="164" y="4"/>
                      <a:pt x="168" y="0"/>
                      <a:pt x="172" y="0"/>
                    </a:cubicBezTo>
                    <a:lnTo>
                      <a:pt x="188" y="0"/>
                    </a:lnTo>
                    <a:cubicBezTo>
                      <a:pt x="193" y="0"/>
                      <a:pt x="196" y="4"/>
                      <a:pt x="196" y="8"/>
                    </a:cubicBezTo>
                    <a:cubicBezTo>
                      <a:pt x="196" y="13"/>
                      <a:pt x="193" y="16"/>
                      <a:pt x="188" y="16"/>
                    </a:cubicBezTo>
                    <a:close/>
                    <a:moveTo>
                      <a:pt x="140" y="16"/>
                    </a:moveTo>
                    <a:lnTo>
                      <a:pt x="124" y="16"/>
                    </a:lnTo>
                    <a:cubicBezTo>
                      <a:pt x="120" y="16"/>
                      <a:pt x="116" y="13"/>
                      <a:pt x="116" y="8"/>
                    </a:cubicBezTo>
                    <a:cubicBezTo>
                      <a:pt x="116" y="4"/>
                      <a:pt x="120" y="0"/>
                      <a:pt x="124" y="0"/>
                    </a:cubicBezTo>
                    <a:lnTo>
                      <a:pt x="140" y="0"/>
                    </a:lnTo>
                    <a:cubicBezTo>
                      <a:pt x="145" y="0"/>
                      <a:pt x="148" y="4"/>
                      <a:pt x="148" y="8"/>
                    </a:cubicBezTo>
                    <a:cubicBezTo>
                      <a:pt x="148" y="13"/>
                      <a:pt x="145" y="16"/>
                      <a:pt x="140" y="16"/>
                    </a:cubicBezTo>
                    <a:close/>
                    <a:moveTo>
                      <a:pt x="92" y="16"/>
                    </a:moveTo>
                    <a:lnTo>
                      <a:pt x="76" y="16"/>
                    </a:lnTo>
                    <a:cubicBezTo>
                      <a:pt x="72" y="16"/>
                      <a:pt x="68" y="13"/>
                      <a:pt x="68" y="8"/>
                    </a:cubicBezTo>
                    <a:cubicBezTo>
                      <a:pt x="68" y="4"/>
                      <a:pt x="72" y="0"/>
                      <a:pt x="76" y="0"/>
                    </a:cubicBezTo>
                    <a:lnTo>
                      <a:pt x="92" y="0"/>
                    </a:lnTo>
                    <a:cubicBezTo>
                      <a:pt x="97" y="0"/>
                      <a:pt x="100" y="4"/>
                      <a:pt x="100" y="8"/>
                    </a:cubicBezTo>
                    <a:cubicBezTo>
                      <a:pt x="100" y="13"/>
                      <a:pt x="97" y="16"/>
                      <a:pt x="92" y="16"/>
                    </a:cubicBezTo>
                    <a:close/>
                    <a:moveTo>
                      <a:pt x="44" y="16"/>
                    </a:moveTo>
                    <a:lnTo>
                      <a:pt x="28" y="16"/>
                    </a:lnTo>
                    <a:cubicBezTo>
                      <a:pt x="24" y="16"/>
                      <a:pt x="20" y="13"/>
                      <a:pt x="20" y="8"/>
                    </a:cubicBezTo>
                    <a:cubicBezTo>
                      <a:pt x="20" y="4"/>
                      <a:pt x="24" y="0"/>
                      <a:pt x="28" y="0"/>
                    </a:cubicBezTo>
                    <a:lnTo>
                      <a:pt x="44" y="0"/>
                    </a:lnTo>
                    <a:cubicBezTo>
                      <a:pt x="49" y="0"/>
                      <a:pt x="52" y="4"/>
                      <a:pt x="52" y="8"/>
                    </a:cubicBezTo>
                    <a:cubicBezTo>
                      <a:pt x="52" y="13"/>
                      <a:pt x="49" y="16"/>
                      <a:pt x="44" y="16"/>
                    </a:cubicBezTo>
                    <a:close/>
                    <a:moveTo>
                      <a:pt x="16" y="19"/>
                    </a:moveTo>
                    <a:lnTo>
                      <a:pt x="16" y="35"/>
                    </a:lnTo>
                    <a:cubicBezTo>
                      <a:pt x="16" y="40"/>
                      <a:pt x="12" y="43"/>
                      <a:pt x="8" y="43"/>
                    </a:cubicBezTo>
                    <a:cubicBezTo>
                      <a:pt x="3" y="43"/>
                      <a:pt x="0" y="40"/>
                      <a:pt x="0" y="35"/>
                    </a:cubicBezTo>
                    <a:lnTo>
                      <a:pt x="0" y="19"/>
                    </a:lnTo>
                    <a:cubicBezTo>
                      <a:pt x="0" y="15"/>
                      <a:pt x="3" y="11"/>
                      <a:pt x="8" y="11"/>
                    </a:cubicBezTo>
                    <a:cubicBezTo>
                      <a:pt x="12" y="11"/>
                      <a:pt x="16" y="15"/>
                      <a:pt x="16" y="19"/>
                    </a:cubicBezTo>
                    <a:close/>
                    <a:moveTo>
                      <a:pt x="16" y="67"/>
                    </a:moveTo>
                    <a:lnTo>
                      <a:pt x="16" y="75"/>
                    </a:lnTo>
                    <a:cubicBezTo>
                      <a:pt x="16" y="80"/>
                      <a:pt x="12" y="83"/>
                      <a:pt x="8" y="83"/>
                    </a:cubicBezTo>
                    <a:cubicBezTo>
                      <a:pt x="3" y="83"/>
                      <a:pt x="0" y="80"/>
                      <a:pt x="0" y="75"/>
                    </a:cubicBezTo>
                    <a:lnTo>
                      <a:pt x="0" y="67"/>
                    </a:lnTo>
                    <a:cubicBezTo>
                      <a:pt x="0" y="63"/>
                      <a:pt x="3" y="59"/>
                      <a:pt x="8" y="59"/>
                    </a:cubicBezTo>
                    <a:cubicBezTo>
                      <a:pt x="12" y="59"/>
                      <a:pt x="16" y="63"/>
                      <a:pt x="16" y="67"/>
                    </a:cubicBezTo>
                    <a:close/>
                  </a:path>
                </a:pathLst>
              </a:custGeom>
              <a:solidFill>
                <a:srgbClr val="000000"/>
              </a:solidFill>
              <a:ln w="15875">
                <a:solidFill>
                  <a:srgbClr val="000000"/>
                </a:solidFill>
                <a:bevel/>
                <a:headEnd/>
                <a:tailEnd/>
              </a:ln>
            </p:spPr>
            <p:txBody>
              <a:bodyPr/>
              <a:lstStyle/>
              <a:p>
                <a:endParaRPr lang="nb-NO"/>
              </a:p>
            </p:txBody>
          </p:sp>
          <p:sp>
            <p:nvSpPr>
              <p:cNvPr id="40052" name="Freeform 53">
                <a:extLst>
                  <a:ext uri="{FF2B5EF4-FFF2-40B4-BE49-F238E27FC236}">
                    <a16:creationId xmlns:a16="http://schemas.microsoft.com/office/drawing/2014/main" id="{4FFC103E-A5B6-936C-5F3F-0DCD9DCA9AC4}"/>
                  </a:ext>
                </a:extLst>
              </p:cNvPr>
              <p:cNvSpPr>
                <a:spLocks/>
              </p:cNvSpPr>
              <p:nvPr/>
            </p:nvSpPr>
            <p:spPr bwMode="auto">
              <a:xfrm>
                <a:off x="3914" y="3286"/>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0053" name="Freeform 54">
                <a:extLst>
                  <a:ext uri="{FF2B5EF4-FFF2-40B4-BE49-F238E27FC236}">
                    <a16:creationId xmlns:a16="http://schemas.microsoft.com/office/drawing/2014/main" id="{C537D8CA-B229-4218-A408-2FBC59F18E2F}"/>
                  </a:ext>
                </a:extLst>
              </p:cNvPr>
              <p:cNvSpPr>
                <a:spLocks/>
              </p:cNvSpPr>
              <p:nvPr/>
            </p:nvSpPr>
            <p:spPr bwMode="auto">
              <a:xfrm>
                <a:off x="4049" y="3131"/>
                <a:ext cx="195" cy="195"/>
              </a:xfrm>
              <a:custGeom>
                <a:avLst/>
                <a:gdLst>
                  <a:gd name="T0" fmla="*/ 0 w 195"/>
                  <a:gd name="T1" fmla="*/ 0 h 195"/>
                  <a:gd name="T2" fmla="*/ 195 w 195"/>
                  <a:gd name="T3" fmla="*/ 0 h 195"/>
                  <a:gd name="T4" fmla="*/ 97 w 195"/>
                  <a:gd name="T5" fmla="*/ 195 h 195"/>
                  <a:gd name="T6" fmla="*/ 0 w 195"/>
                  <a:gd name="T7" fmla="*/ 0 h 195"/>
                  <a:gd name="T8" fmla="*/ 0 60000 65536"/>
                  <a:gd name="T9" fmla="*/ 0 60000 65536"/>
                  <a:gd name="T10" fmla="*/ 0 60000 65536"/>
                  <a:gd name="T11" fmla="*/ 0 60000 65536"/>
                  <a:gd name="T12" fmla="*/ 0 w 195"/>
                  <a:gd name="T13" fmla="*/ 0 h 195"/>
                  <a:gd name="T14" fmla="*/ 195 w 195"/>
                  <a:gd name="T15" fmla="*/ 195 h 195"/>
                </a:gdLst>
                <a:ahLst/>
                <a:cxnLst>
                  <a:cxn ang="T8">
                    <a:pos x="T0" y="T1"/>
                  </a:cxn>
                  <a:cxn ang="T9">
                    <a:pos x="T2" y="T3"/>
                  </a:cxn>
                  <a:cxn ang="T10">
                    <a:pos x="T4" y="T5"/>
                  </a:cxn>
                  <a:cxn ang="T11">
                    <a:pos x="T6" y="T7"/>
                  </a:cxn>
                </a:cxnLst>
                <a:rect l="T12" t="T13" r="T14" b="T15"/>
                <a:pathLst>
                  <a:path w="195" h="195">
                    <a:moveTo>
                      <a:pt x="0" y="0"/>
                    </a:moveTo>
                    <a:lnTo>
                      <a:pt x="195" y="0"/>
                    </a:lnTo>
                    <a:lnTo>
                      <a:pt x="97" y="195"/>
                    </a:lnTo>
                    <a:lnTo>
                      <a:pt x="0" y="0"/>
                    </a:lnTo>
                    <a:close/>
                  </a:path>
                </a:pathLst>
              </a:custGeom>
              <a:solidFill>
                <a:schemeClr val="bg1"/>
              </a:solidFill>
              <a:ln w="4763" cap="rnd">
                <a:solidFill>
                  <a:srgbClr val="000000"/>
                </a:solidFill>
                <a:round/>
                <a:headEnd/>
                <a:tailEnd/>
              </a:ln>
            </p:spPr>
            <p:txBody>
              <a:bodyPr/>
              <a:lstStyle/>
              <a:p>
                <a:endParaRPr lang="nb-NO"/>
              </a:p>
            </p:txBody>
          </p:sp>
        </p:grpSp>
        <p:grpSp>
          <p:nvGrpSpPr>
            <p:cNvPr id="39957" name="Group 55">
              <a:extLst>
                <a:ext uri="{FF2B5EF4-FFF2-40B4-BE49-F238E27FC236}">
                  <a16:creationId xmlns:a16="http://schemas.microsoft.com/office/drawing/2014/main" id="{9491EBE1-9C8A-7E15-53EC-1B14F928C7B1}"/>
                </a:ext>
              </a:extLst>
            </p:cNvPr>
            <p:cNvGrpSpPr>
              <a:grpSpLocks/>
            </p:cNvGrpSpPr>
            <p:nvPr/>
          </p:nvGrpSpPr>
          <p:grpSpPr bwMode="auto">
            <a:xfrm>
              <a:off x="3506614" y="5715471"/>
              <a:ext cx="788987" cy="425450"/>
              <a:chOff x="4553" y="3131"/>
              <a:chExt cx="538" cy="268"/>
            </a:xfrm>
          </p:grpSpPr>
          <p:sp>
            <p:nvSpPr>
              <p:cNvPr id="40045" name="Freeform 56">
                <a:extLst>
                  <a:ext uri="{FF2B5EF4-FFF2-40B4-BE49-F238E27FC236}">
                    <a16:creationId xmlns:a16="http://schemas.microsoft.com/office/drawing/2014/main" id="{4CA710F7-4D7B-92EA-5CD2-774ACC6FA5DC}"/>
                  </a:ext>
                </a:extLst>
              </p:cNvPr>
              <p:cNvSpPr>
                <a:spLocks noEditPoints="1"/>
              </p:cNvSpPr>
              <p:nvPr/>
            </p:nvSpPr>
            <p:spPr bwMode="auto">
              <a:xfrm>
                <a:off x="4586" y="3211"/>
                <a:ext cx="505" cy="81"/>
              </a:xfrm>
              <a:custGeom>
                <a:avLst/>
                <a:gdLst>
                  <a:gd name="T0" fmla="*/ 1 w 785"/>
                  <a:gd name="T1" fmla="*/ 1 h 127"/>
                  <a:gd name="T2" fmla="*/ 1 w 785"/>
                  <a:gd name="T3" fmla="*/ 1 h 127"/>
                  <a:gd name="T4" fmla="*/ 1 w 785"/>
                  <a:gd name="T5" fmla="*/ 1 h 127"/>
                  <a:gd name="T6" fmla="*/ 1 w 785"/>
                  <a:gd name="T7" fmla="*/ 0 h 127"/>
                  <a:gd name="T8" fmla="*/ 1 w 785"/>
                  <a:gd name="T9" fmla="*/ 1 h 127"/>
                  <a:gd name="T10" fmla="*/ 1 w 785"/>
                  <a:gd name="T11" fmla="*/ 0 h 127"/>
                  <a:gd name="T12" fmla="*/ 1 w 785"/>
                  <a:gd name="T13" fmla="*/ 1 h 127"/>
                  <a:gd name="T14" fmla="*/ 1 w 785"/>
                  <a:gd name="T15" fmla="*/ 1 h 127"/>
                  <a:gd name="T16" fmla="*/ 1 w 785"/>
                  <a:gd name="T17" fmla="*/ 1 h 127"/>
                  <a:gd name="T18" fmla="*/ 1 w 785"/>
                  <a:gd name="T19" fmla="*/ 1 h 127"/>
                  <a:gd name="T20" fmla="*/ 1 w 785"/>
                  <a:gd name="T21" fmla="*/ 0 h 127"/>
                  <a:gd name="T22" fmla="*/ 1 w 785"/>
                  <a:gd name="T23" fmla="*/ 1 h 127"/>
                  <a:gd name="T24" fmla="*/ 1 w 785"/>
                  <a:gd name="T25" fmla="*/ 0 h 127"/>
                  <a:gd name="T26" fmla="*/ 1 w 785"/>
                  <a:gd name="T27" fmla="*/ 1 h 127"/>
                  <a:gd name="T28" fmla="*/ 1 w 785"/>
                  <a:gd name="T29" fmla="*/ 1 h 127"/>
                  <a:gd name="T30" fmla="*/ 1 w 785"/>
                  <a:gd name="T31" fmla="*/ 1 h 127"/>
                  <a:gd name="T32" fmla="*/ 1 w 785"/>
                  <a:gd name="T33" fmla="*/ 1 h 127"/>
                  <a:gd name="T34" fmla="*/ 1 w 785"/>
                  <a:gd name="T35" fmla="*/ 0 h 127"/>
                  <a:gd name="T36" fmla="*/ 1 w 785"/>
                  <a:gd name="T37" fmla="*/ 1 h 127"/>
                  <a:gd name="T38" fmla="*/ 1 w 785"/>
                  <a:gd name="T39" fmla="*/ 0 h 127"/>
                  <a:gd name="T40" fmla="*/ 1 w 785"/>
                  <a:gd name="T41" fmla="*/ 1 h 127"/>
                  <a:gd name="T42" fmla="*/ 1 w 785"/>
                  <a:gd name="T43" fmla="*/ 1 h 127"/>
                  <a:gd name="T44" fmla="*/ 1 w 785"/>
                  <a:gd name="T45" fmla="*/ 1 h 127"/>
                  <a:gd name="T46" fmla="*/ 1 w 785"/>
                  <a:gd name="T47" fmla="*/ 1 h 127"/>
                  <a:gd name="T48" fmla="*/ 1 w 785"/>
                  <a:gd name="T49" fmla="*/ 0 h 127"/>
                  <a:gd name="T50" fmla="*/ 1 w 785"/>
                  <a:gd name="T51" fmla="*/ 1 h 127"/>
                  <a:gd name="T52" fmla="*/ 1 w 785"/>
                  <a:gd name="T53" fmla="*/ 0 h 127"/>
                  <a:gd name="T54" fmla="*/ 1 w 785"/>
                  <a:gd name="T55" fmla="*/ 1 h 127"/>
                  <a:gd name="T56" fmla="*/ 1 w 785"/>
                  <a:gd name="T57" fmla="*/ 1 h 127"/>
                  <a:gd name="T58" fmla="*/ 1 w 785"/>
                  <a:gd name="T59" fmla="*/ 1 h 127"/>
                  <a:gd name="T60" fmla="*/ 1 w 785"/>
                  <a:gd name="T61" fmla="*/ 1 h 127"/>
                  <a:gd name="T62" fmla="*/ 1 w 785"/>
                  <a:gd name="T63" fmla="*/ 0 h 127"/>
                  <a:gd name="T64" fmla="*/ 1 w 785"/>
                  <a:gd name="T65" fmla="*/ 1 h 127"/>
                  <a:gd name="T66" fmla="*/ 1 w 785"/>
                  <a:gd name="T67" fmla="*/ 0 h 127"/>
                  <a:gd name="T68" fmla="*/ 1 w 785"/>
                  <a:gd name="T69" fmla="*/ 1 h 127"/>
                  <a:gd name="T70" fmla="*/ 1 w 785"/>
                  <a:gd name="T71" fmla="*/ 1 h 127"/>
                  <a:gd name="T72" fmla="*/ 1 w 785"/>
                  <a:gd name="T73" fmla="*/ 1 h 127"/>
                  <a:gd name="T74" fmla="*/ 1 w 785"/>
                  <a:gd name="T75" fmla="*/ 1 h 127"/>
                  <a:gd name="T76" fmla="*/ 1 w 785"/>
                  <a:gd name="T77" fmla="*/ 1 h 127"/>
                  <a:gd name="T78" fmla="*/ 1 w 785"/>
                  <a:gd name="T79" fmla="*/ 0 h 127"/>
                  <a:gd name="T80" fmla="*/ 1 w 785"/>
                  <a:gd name="T81" fmla="*/ 1 h 127"/>
                  <a:gd name="T82" fmla="*/ 1 w 785"/>
                  <a:gd name="T83" fmla="*/ 1 h 127"/>
                  <a:gd name="T84" fmla="*/ 1 w 785"/>
                  <a:gd name="T85" fmla="*/ 1 h 127"/>
                  <a:gd name="T86" fmla="*/ 1 w 785"/>
                  <a:gd name="T87" fmla="*/ 1 h 127"/>
                  <a:gd name="T88" fmla="*/ 0 w 785"/>
                  <a:gd name="T89" fmla="*/ 1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5"/>
                  <a:gd name="T136" fmla="*/ 0 h 127"/>
                  <a:gd name="T137" fmla="*/ 785 w 785"/>
                  <a:gd name="T138" fmla="*/ 127 h 1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5" h="127">
                    <a:moveTo>
                      <a:pt x="777" y="16"/>
                    </a:moveTo>
                    <a:lnTo>
                      <a:pt x="761" y="16"/>
                    </a:lnTo>
                    <a:cubicBezTo>
                      <a:pt x="756" y="16"/>
                      <a:pt x="753" y="12"/>
                      <a:pt x="753" y="8"/>
                    </a:cubicBezTo>
                    <a:cubicBezTo>
                      <a:pt x="753" y="4"/>
                      <a:pt x="756" y="0"/>
                      <a:pt x="761" y="0"/>
                    </a:cubicBezTo>
                    <a:lnTo>
                      <a:pt x="777" y="0"/>
                    </a:lnTo>
                    <a:cubicBezTo>
                      <a:pt x="781" y="0"/>
                      <a:pt x="785" y="4"/>
                      <a:pt x="785" y="8"/>
                    </a:cubicBezTo>
                    <a:cubicBezTo>
                      <a:pt x="785" y="12"/>
                      <a:pt x="781" y="16"/>
                      <a:pt x="777" y="16"/>
                    </a:cubicBezTo>
                    <a:close/>
                    <a:moveTo>
                      <a:pt x="729" y="16"/>
                    </a:moveTo>
                    <a:lnTo>
                      <a:pt x="713" y="16"/>
                    </a:lnTo>
                    <a:cubicBezTo>
                      <a:pt x="708" y="16"/>
                      <a:pt x="705" y="12"/>
                      <a:pt x="705" y="8"/>
                    </a:cubicBezTo>
                    <a:cubicBezTo>
                      <a:pt x="705" y="4"/>
                      <a:pt x="708" y="0"/>
                      <a:pt x="713" y="0"/>
                    </a:cubicBezTo>
                    <a:lnTo>
                      <a:pt x="729" y="0"/>
                    </a:lnTo>
                    <a:cubicBezTo>
                      <a:pt x="733" y="0"/>
                      <a:pt x="737" y="4"/>
                      <a:pt x="737" y="8"/>
                    </a:cubicBezTo>
                    <a:cubicBezTo>
                      <a:pt x="737" y="12"/>
                      <a:pt x="733" y="16"/>
                      <a:pt x="729" y="16"/>
                    </a:cubicBezTo>
                    <a:close/>
                    <a:moveTo>
                      <a:pt x="681" y="16"/>
                    </a:moveTo>
                    <a:lnTo>
                      <a:pt x="665" y="16"/>
                    </a:lnTo>
                    <a:cubicBezTo>
                      <a:pt x="660" y="16"/>
                      <a:pt x="657" y="12"/>
                      <a:pt x="657" y="8"/>
                    </a:cubicBezTo>
                    <a:cubicBezTo>
                      <a:pt x="657" y="4"/>
                      <a:pt x="660" y="0"/>
                      <a:pt x="665" y="0"/>
                    </a:cubicBezTo>
                    <a:lnTo>
                      <a:pt x="681" y="0"/>
                    </a:lnTo>
                    <a:cubicBezTo>
                      <a:pt x="685" y="0"/>
                      <a:pt x="689" y="4"/>
                      <a:pt x="689" y="8"/>
                    </a:cubicBezTo>
                    <a:cubicBezTo>
                      <a:pt x="689" y="12"/>
                      <a:pt x="685" y="16"/>
                      <a:pt x="681" y="16"/>
                    </a:cubicBezTo>
                    <a:close/>
                    <a:moveTo>
                      <a:pt x="633" y="16"/>
                    </a:moveTo>
                    <a:lnTo>
                      <a:pt x="617" y="16"/>
                    </a:lnTo>
                    <a:cubicBezTo>
                      <a:pt x="612" y="16"/>
                      <a:pt x="609" y="12"/>
                      <a:pt x="609" y="8"/>
                    </a:cubicBezTo>
                    <a:cubicBezTo>
                      <a:pt x="609" y="4"/>
                      <a:pt x="612" y="0"/>
                      <a:pt x="617" y="0"/>
                    </a:cubicBezTo>
                    <a:lnTo>
                      <a:pt x="633" y="0"/>
                    </a:lnTo>
                    <a:cubicBezTo>
                      <a:pt x="637" y="0"/>
                      <a:pt x="641" y="4"/>
                      <a:pt x="641" y="8"/>
                    </a:cubicBezTo>
                    <a:cubicBezTo>
                      <a:pt x="641" y="12"/>
                      <a:pt x="637" y="16"/>
                      <a:pt x="633" y="16"/>
                    </a:cubicBezTo>
                    <a:close/>
                    <a:moveTo>
                      <a:pt x="585" y="16"/>
                    </a:moveTo>
                    <a:lnTo>
                      <a:pt x="569" y="16"/>
                    </a:lnTo>
                    <a:cubicBezTo>
                      <a:pt x="564" y="16"/>
                      <a:pt x="561" y="12"/>
                      <a:pt x="561" y="8"/>
                    </a:cubicBezTo>
                    <a:cubicBezTo>
                      <a:pt x="561" y="4"/>
                      <a:pt x="564" y="0"/>
                      <a:pt x="569" y="0"/>
                    </a:cubicBezTo>
                    <a:lnTo>
                      <a:pt x="585" y="0"/>
                    </a:lnTo>
                    <a:cubicBezTo>
                      <a:pt x="589" y="0"/>
                      <a:pt x="593" y="4"/>
                      <a:pt x="593" y="8"/>
                    </a:cubicBezTo>
                    <a:cubicBezTo>
                      <a:pt x="593" y="12"/>
                      <a:pt x="589" y="16"/>
                      <a:pt x="585" y="16"/>
                    </a:cubicBezTo>
                    <a:close/>
                    <a:moveTo>
                      <a:pt x="537" y="16"/>
                    </a:moveTo>
                    <a:lnTo>
                      <a:pt x="521" y="16"/>
                    </a:lnTo>
                    <a:cubicBezTo>
                      <a:pt x="516" y="16"/>
                      <a:pt x="513" y="12"/>
                      <a:pt x="513" y="8"/>
                    </a:cubicBezTo>
                    <a:cubicBezTo>
                      <a:pt x="513" y="4"/>
                      <a:pt x="516" y="0"/>
                      <a:pt x="521" y="0"/>
                    </a:cubicBezTo>
                    <a:lnTo>
                      <a:pt x="537" y="0"/>
                    </a:lnTo>
                    <a:cubicBezTo>
                      <a:pt x="541" y="0"/>
                      <a:pt x="545" y="4"/>
                      <a:pt x="545" y="8"/>
                    </a:cubicBezTo>
                    <a:cubicBezTo>
                      <a:pt x="545" y="12"/>
                      <a:pt x="541" y="16"/>
                      <a:pt x="537" y="16"/>
                    </a:cubicBezTo>
                    <a:close/>
                    <a:moveTo>
                      <a:pt x="489" y="16"/>
                    </a:moveTo>
                    <a:lnTo>
                      <a:pt x="473" y="16"/>
                    </a:lnTo>
                    <a:cubicBezTo>
                      <a:pt x="468" y="16"/>
                      <a:pt x="465" y="12"/>
                      <a:pt x="465" y="8"/>
                    </a:cubicBezTo>
                    <a:cubicBezTo>
                      <a:pt x="465" y="4"/>
                      <a:pt x="468" y="0"/>
                      <a:pt x="473" y="0"/>
                    </a:cubicBezTo>
                    <a:lnTo>
                      <a:pt x="489" y="0"/>
                    </a:lnTo>
                    <a:cubicBezTo>
                      <a:pt x="493" y="0"/>
                      <a:pt x="497" y="4"/>
                      <a:pt x="497" y="8"/>
                    </a:cubicBezTo>
                    <a:cubicBezTo>
                      <a:pt x="497" y="12"/>
                      <a:pt x="493" y="16"/>
                      <a:pt x="489" y="16"/>
                    </a:cubicBezTo>
                    <a:close/>
                    <a:moveTo>
                      <a:pt x="441" y="16"/>
                    </a:moveTo>
                    <a:lnTo>
                      <a:pt x="425" y="16"/>
                    </a:lnTo>
                    <a:cubicBezTo>
                      <a:pt x="420" y="16"/>
                      <a:pt x="417" y="12"/>
                      <a:pt x="417" y="8"/>
                    </a:cubicBezTo>
                    <a:cubicBezTo>
                      <a:pt x="417" y="4"/>
                      <a:pt x="420" y="0"/>
                      <a:pt x="425" y="0"/>
                    </a:cubicBezTo>
                    <a:lnTo>
                      <a:pt x="441" y="0"/>
                    </a:lnTo>
                    <a:cubicBezTo>
                      <a:pt x="445" y="0"/>
                      <a:pt x="449" y="4"/>
                      <a:pt x="449" y="8"/>
                    </a:cubicBezTo>
                    <a:cubicBezTo>
                      <a:pt x="449" y="12"/>
                      <a:pt x="445" y="16"/>
                      <a:pt x="441" y="16"/>
                    </a:cubicBezTo>
                    <a:close/>
                    <a:moveTo>
                      <a:pt x="393" y="16"/>
                    </a:moveTo>
                    <a:lnTo>
                      <a:pt x="377" y="16"/>
                    </a:lnTo>
                    <a:cubicBezTo>
                      <a:pt x="372" y="16"/>
                      <a:pt x="369" y="12"/>
                      <a:pt x="369" y="8"/>
                    </a:cubicBezTo>
                    <a:cubicBezTo>
                      <a:pt x="369" y="4"/>
                      <a:pt x="372" y="0"/>
                      <a:pt x="377" y="0"/>
                    </a:cubicBezTo>
                    <a:lnTo>
                      <a:pt x="393" y="0"/>
                    </a:lnTo>
                    <a:cubicBezTo>
                      <a:pt x="397" y="0"/>
                      <a:pt x="401" y="4"/>
                      <a:pt x="401" y="8"/>
                    </a:cubicBezTo>
                    <a:cubicBezTo>
                      <a:pt x="401" y="12"/>
                      <a:pt x="397" y="16"/>
                      <a:pt x="393" y="16"/>
                    </a:cubicBezTo>
                    <a:close/>
                    <a:moveTo>
                      <a:pt x="345" y="16"/>
                    </a:moveTo>
                    <a:lnTo>
                      <a:pt x="329" y="16"/>
                    </a:lnTo>
                    <a:cubicBezTo>
                      <a:pt x="324" y="16"/>
                      <a:pt x="321" y="12"/>
                      <a:pt x="321" y="8"/>
                    </a:cubicBezTo>
                    <a:cubicBezTo>
                      <a:pt x="321" y="4"/>
                      <a:pt x="324" y="0"/>
                      <a:pt x="329" y="0"/>
                    </a:cubicBezTo>
                    <a:lnTo>
                      <a:pt x="345" y="0"/>
                    </a:lnTo>
                    <a:cubicBezTo>
                      <a:pt x="349" y="0"/>
                      <a:pt x="353" y="4"/>
                      <a:pt x="353" y="8"/>
                    </a:cubicBezTo>
                    <a:cubicBezTo>
                      <a:pt x="353" y="12"/>
                      <a:pt x="349" y="16"/>
                      <a:pt x="345" y="16"/>
                    </a:cubicBezTo>
                    <a:close/>
                    <a:moveTo>
                      <a:pt x="297" y="16"/>
                    </a:moveTo>
                    <a:lnTo>
                      <a:pt x="281" y="16"/>
                    </a:lnTo>
                    <a:cubicBezTo>
                      <a:pt x="276" y="16"/>
                      <a:pt x="273" y="12"/>
                      <a:pt x="273" y="8"/>
                    </a:cubicBezTo>
                    <a:cubicBezTo>
                      <a:pt x="273" y="4"/>
                      <a:pt x="276" y="0"/>
                      <a:pt x="281" y="0"/>
                    </a:cubicBezTo>
                    <a:lnTo>
                      <a:pt x="297" y="0"/>
                    </a:lnTo>
                    <a:cubicBezTo>
                      <a:pt x="301" y="0"/>
                      <a:pt x="305" y="4"/>
                      <a:pt x="305" y="8"/>
                    </a:cubicBezTo>
                    <a:cubicBezTo>
                      <a:pt x="305" y="12"/>
                      <a:pt x="301" y="16"/>
                      <a:pt x="297" y="16"/>
                    </a:cubicBezTo>
                    <a:close/>
                    <a:moveTo>
                      <a:pt x="249" y="16"/>
                    </a:moveTo>
                    <a:lnTo>
                      <a:pt x="233" y="16"/>
                    </a:lnTo>
                    <a:cubicBezTo>
                      <a:pt x="228" y="16"/>
                      <a:pt x="225" y="12"/>
                      <a:pt x="225" y="8"/>
                    </a:cubicBezTo>
                    <a:cubicBezTo>
                      <a:pt x="225" y="4"/>
                      <a:pt x="228" y="0"/>
                      <a:pt x="233" y="0"/>
                    </a:cubicBezTo>
                    <a:lnTo>
                      <a:pt x="249" y="0"/>
                    </a:lnTo>
                    <a:cubicBezTo>
                      <a:pt x="253" y="0"/>
                      <a:pt x="257" y="4"/>
                      <a:pt x="257" y="8"/>
                    </a:cubicBezTo>
                    <a:cubicBezTo>
                      <a:pt x="257" y="12"/>
                      <a:pt x="253" y="16"/>
                      <a:pt x="249" y="16"/>
                    </a:cubicBezTo>
                    <a:close/>
                    <a:moveTo>
                      <a:pt x="201" y="16"/>
                    </a:moveTo>
                    <a:lnTo>
                      <a:pt x="185" y="16"/>
                    </a:lnTo>
                    <a:cubicBezTo>
                      <a:pt x="180" y="16"/>
                      <a:pt x="177" y="12"/>
                      <a:pt x="177" y="8"/>
                    </a:cubicBezTo>
                    <a:cubicBezTo>
                      <a:pt x="177" y="4"/>
                      <a:pt x="180" y="0"/>
                      <a:pt x="185" y="0"/>
                    </a:cubicBezTo>
                    <a:lnTo>
                      <a:pt x="201" y="0"/>
                    </a:lnTo>
                    <a:cubicBezTo>
                      <a:pt x="205" y="0"/>
                      <a:pt x="209" y="4"/>
                      <a:pt x="209" y="8"/>
                    </a:cubicBezTo>
                    <a:cubicBezTo>
                      <a:pt x="209" y="12"/>
                      <a:pt x="205" y="16"/>
                      <a:pt x="201" y="16"/>
                    </a:cubicBezTo>
                    <a:close/>
                    <a:moveTo>
                      <a:pt x="153" y="16"/>
                    </a:moveTo>
                    <a:lnTo>
                      <a:pt x="137" y="16"/>
                    </a:lnTo>
                    <a:cubicBezTo>
                      <a:pt x="132" y="16"/>
                      <a:pt x="129" y="12"/>
                      <a:pt x="129" y="8"/>
                    </a:cubicBezTo>
                    <a:cubicBezTo>
                      <a:pt x="129" y="4"/>
                      <a:pt x="132" y="0"/>
                      <a:pt x="137" y="0"/>
                    </a:cubicBezTo>
                    <a:lnTo>
                      <a:pt x="153" y="0"/>
                    </a:lnTo>
                    <a:cubicBezTo>
                      <a:pt x="157" y="0"/>
                      <a:pt x="161" y="4"/>
                      <a:pt x="161" y="8"/>
                    </a:cubicBezTo>
                    <a:cubicBezTo>
                      <a:pt x="161" y="12"/>
                      <a:pt x="157" y="16"/>
                      <a:pt x="153" y="16"/>
                    </a:cubicBezTo>
                    <a:close/>
                    <a:moveTo>
                      <a:pt x="105" y="16"/>
                    </a:moveTo>
                    <a:lnTo>
                      <a:pt x="89" y="16"/>
                    </a:lnTo>
                    <a:cubicBezTo>
                      <a:pt x="84" y="16"/>
                      <a:pt x="81" y="12"/>
                      <a:pt x="81" y="8"/>
                    </a:cubicBezTo>
                    <a:cubicBezTo>
                      <a:pt x="81" y="4"/>
                      <a:pt x="84" y="0"/>
                      <a:pt x="89" y="0"/>
                    </a:cubicBezTo>
                    <a:lnTo>
                      <a:pt x="105" y="0"/>
                    </a:lnTo>
                    <a:cubicBezTo>
                      <a:pt x="109" y="0"/>
                      <a:pt x="113" y="4"/>
                      <a:pt x="113" y="8"/>
                    </a:cubicBezTo>
                    <a:cubicBezTo>
                      <a:pt x="113" y="12"/>
                      <a:pt x="109" y="16"/>
                      <a:pt x="105" y="16"/>
                    </a:cubicBezTo>
                    <a:close/>
                    <a:moveTo>
                      <a:pt x="57" y="16"/>
                    </a:moveTo>
                    <a:lnTo>
                      <a:pt x="41" y="16"/>
                    </a:lnTo>
                    <a:cubicBezTo>
                      <a:pt x="36" y="16"/>
                      <a:pt x="33" y="12"/>
                      <a:pt x="33" y="8"/>
                    </a:cubicBezTo>
                    <a:cubicBezTo>
                      <a:pt x="33" y="4"/>
                      <a:pt x="36" y="0"/>
                      <a:pt x="41" y="0"/>
                    </a:cubicBezTo>
                    <a:lnTo>
                      <a:pt x="57" y="0"/>
                    </a:lnTo>
                    <a:cubicBezTo>
                      <a:pt x="61" y="0"/>
                      <a:pt x="65" y="4"/>
                      <a:pt x="65" y="8"/>
                    </a:cubicBezTo>
                    <a:cubicBezTo>
                      <a:pt x="65" y="12"/>
                      <a:pt x="61" y="16"/>
                      <a:pt x="57" y="16"/>
                    </a:cubicBezTo>
                    <a:close/>
                    <a:moveTo>
                      <a:pt x="9" y="16"/>
                    </a:moveTo>
                    <a:lnTo>
                      <a:pt x="8" y="16"/>
                    </a:lnTo>
                    <a:lnTo>
                      <a:pt x="16" y="8"/>
                    </a:lnTo>
                    <a:lnTo>
                      <a:pt x="16" y="23"/>
                    </a:lnTo>
                    <a:cubicBezTo>
                      <a:pt x="16" y="27"/>
                      <a:pt x="12" y="31"/>
                      <a:pt x="8" y="31"/>
                    </a:cubicBezTo>
                    <a:cubicBezTo>
                      <a:pt x="3" y="31"/>
                      <a:pt x="0" y="27"/>
                      <a:pt x="0" y="23"/>
                    </a:cubicBezTo>
                    <a:lnTo>
                      <a:pt x="0" y="8"/>
                    </a:lnTo>
                    <a:cubicBezTo>
                      <a:pt x="0" y="4"/>
                      <a:pt x="3" y="0"/>
                      <a:pt x="8" y="0"/>
                    </a:cubicBezTo>
                    <a:lnTo>
                      <a:pt x="9" y="0"/>
                    </a:lnTo>
                    <a:cubicBezTo>
                      <a:pt x="13" y="0"/>
                      <a:pt x="17" y="4"/>
                      <a:pt x="17" y="8"/>
                    </a:cubicBezTo>
                    <a:cubicBezTo>
                      <a:pt x="17" y="12"/>
                      <a:pt x="13" y="16"/>
                      <a:pt x="9" y="16"/>
                    </a:cubicBezTo>
                    <a:close/>
                    <a:moveTo>
                      <a:pt x="16" y="55"/>
                    </a:moveTo>
                    <a:lnTo>
                      <a:pt x="16" y="71"/>
                    </a:lnTo>
                    <a:cubicBezTo>
                      <a:pt x="16" y="75"/>
                      <a:pt x="12" y="79"/>
                      <a:pt x="8" y="79"/>
                    </a:cubicBezTo>
                    <a:cubicBezTo>
                      <a:pt x="3" y="79"/>
                      <a:pt x="0" y="75"/>
                      <a:pt x="0" y="71"/>
                    </a:cubicBezTo>
                    <a:lnTo>
                      <a:pt x="0" y="55"/>
                    </a:lnTo>
                    <a:cubicBezTo>
                      <a:pt x="0" y="51"/>
                      <a:pt x="3" y="47"/>
                      <a:pt x="8" y="47"/>
                    </a:cubicBezTo>
                    <a:cubicBezTo>
                      <a:pt x="12" y="47"/>
                      <a:pt x="16" y="51"/>
                      <a:pt x="16" y="55"/>
                    </a:cubicBezTo>
                    <a:close/>
                    <a:moveTo>
                      <a:pt x="16" y="103"/>
                    </a:moveTo>
                    <a:lnTo>
                      <a:pt x="16" y="119"/>
                    </a:lnTo>
                    <a:cubicBezTo>
                      <a:pt x="16" y="123"/>
                      <a:pt x="12" y="127"/>
                      <a:pt x="8" y="127"/>
                    </a:cubicBezTo>
                    <a:cubicBezTo>
                      <a:pt x="3" y="127"/>
                      <a:pt x="0" y="123"/>
                      <a:pt x="0" y="119"/>
                    </a:cubicBezTo>
                    <a:lnTo>
                      <a:pt x="0" y="103"/>
                    </a:lnTo>
                    <a:cubicBezTo>
                      <a:pt x="0" y="99"/>
                      <a:pt x="3" y="95"/>
                      <a:pt x="8" y="95"/>
                    </a:cubicBezTo>
                    <a:cubicBezTo>
                      <a:pt x="12" y="95"/>
                      <a:pt x="16" y="99"/>
                      <a:pt x="16" y="103"/>
                    </a:cubicBezTo>
                    <a:close/>
                  </a:path>
                </a:pathLst>
              </a:custGeom>
              <a:solidFill>
                <a:srgbClr val="000000"/>
              </a:solidFill>
              <a:ln w="15875">
                <a:solidFill>
                  <a:srgbClr val="000000"/>
                </a:solidFill>
                <a:bevel/>
                <a:headEnd/>
                <a:tailEnd/>
              </a:ln>
            </p:spPr>
            <p:txBody>
              <a:bodyPr/>
              <a:lstStyle/>
              <a:p>
                <a:endParaRPr lang="nb-NO"/>
              </a:p>
            </p:txBody>
          </p:sp>
          <p:sp>
            <p:nvSpPr>
              <p:cNvPr id="40046" name="Freeform 57">
                <a:extLst>
                  <a:ext uri="{FF2B5EF4-FFF2-40B4-BE49-F238E27FC236}">
                    <a16:creationId xmlns:a16="http://schemas.microsoft.com/office/drawing/2014/main" id="{97F83DA5-EC03-FB8D-B145-1945BF39B342}"/>
                  </a:ext>
                </a:extLst>
              </p:cNvPr>
              <p:cNvSpPr>
                <a:spLocks/>
              </p:cNvSpPr>
              <p:nvPr/>
            </p:nvSpPr>
            <p:spPr bwMode="auto">
              <a:xfrm>
                <a:off x="4693" y="3182"/>
                <a:ext cx="230" cy="103"/>
              </a:xfrm>
              <a:custGeom>
                <a:avLst/>
                <a:gdLst>
                  <a:gd name="T0" fmla="*/ 230 w 230"/>
                  <a:gd name="T1" fmla="*/ 103 h 103"/>
                  <a:gd name="T2" fmla="*/ 0 w 230"/>
                  <a:gd name="T3" fmla="*/ 103 h 103"/>
                  <a:gd name="T4" fmla="*/ 0 w 230"/>
                  <a:gd name="T5" fmla="*/ 0 h 103"/>
                  <a:gd name="T6" fmla="*/ 115 w 230"/>
                  <a:gd name="T7" fmla="*/ 0 h 103"/>
                  <a:gd name="T8" fmla="*/ 230 w 230"/>
                  <a:gd name="T9" fmla="*/ 51 h 103"/>
                  <a:gd name="T10" fmla="*/ 230 w 230"/>
                  <a:gd name="T11" fmla="*/ 103 h 103"/>
                  <a:gd name="T12" fmla="*/ 0 60000 65536"/>
                  <a:gd name="T13" fmla="*/ 0 60000 65536"/>
                  <a:gd name="T14" fmla="*/ 0 60000 65536"/>
                  <a:gd name="T15" fmla="*/ 0 60000 65536"/>
                  <a:gd name="T16" fmla="*/ 0 60000 65536"/>
                  <a:gd name="T17" fmla="*/ 0 60000 65536"/>
                  <a:gd name="T18" fmla="*/ 0 w 230"/>
                  <a:gd name="T19" fmla="*/ 0 h 103"/>
                  <a:gd name="T20" fmla="*/ 230 w 230"/>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30" h="103">
                    <a:moveTo>
                      <a:pt x="230" y="103"/>
                    </a:moveTo>
                    <a:lnTo>
                      <a:pt x="0" y="103"/>
                    </a:lnTo>
                    <a:lnTo>
                      <a:pt x="0" y="0"/>
                    </a:lnTo>
                    <a:lnTo>
                      <a:pt x="115" y="0"/>
                    </a:lnTo>
                    <a:lnTo>
                      <a:pt x="230" y="51"/>
                    </a:lnTo>
                    <a:lnTo>
                      <a:pt x="230" y="103"/>
                    </a:lnTo>
                    <a:close/>
                  </a:path>
                </a:pathLst>
              </a:custGeom>
              <a:solidFill>
                <a:schemeClr val="bg1"/>
              </a:solidFill>
              <a:ln w="4763" cap="rnd">
                <a:solidFill>
                  <a:srgbClr val="000000"/>
                </a:solidFill>
                <a:round/>
                <a:headEnd/>
                <a:tailEnd/>
              </a:ln>
            </p:spPr>
            <p:txBody>
              <a:bodyPr/>
              <a:lstStyle/>
              <a:p>
                <a:endParaRPr lang="nb-NO"/>
              </a:p>
            </p:txBody>
          </p:sp>
          <p:sp>
            <p:nvSpPr>
              <p:cNvPr id="40047" name="Freeform 58">
                <a:extLst>
                  <a:ext uri="{FF2B5EF4-FFF2-40B4-BE49-F238E27FC236}">
                    <a16:creationId xmlns:a16="http://schemas.microsoft.com/office/drawing/2014/main" id="{D9696880-2B2C-866B-47B3-144E215B24E1}"/>
                  </a:ext>
                </a:extLst>
              </p:cNvPr>
              <p:cNvSpPr>
                <a:spLocks/>
              </p:cNvSpPr>
              <p:nvPr/>
            </p:nvSpPr>
            <p:spPr bwMode="auto">
              <a:xfrm>
                <a:off x="4710" y="3165"/>
                <a:ext cx="230" cy="102"/>
              </a:xfrm>
              <a:custGeom>
                <a:avLst/>
                <a:gdLst>
                  <a:gd name="T0" fmla="*/ 230 w 230"/>
                  <a:gd name="T1" fmla="*/ 102 h 102"/>
                  <a:gd name="T2" fmla="*/ 0 w 230"/>
                  <a:gd name="T3" fmla="*/ 102 h 102"/>
                  <a:gd name="T4" fmla="*/ 0 w 230"/>
                  <a:gd name="T5" fmla="*/ 0 h 102"/>
                  <a:gd name="T6" fmla="*/ 115 w 230"/>
                  <a:gd name="T7" fmla="*/ 0 h 102"/>
                  <a:gd name="T8" fmla="*/ 230 w 230"/>
                  <a:gd name="T9" fmla="*/ 52 h 102"/>
                  <a:gd name="T10" fmla="*/ 230 w 230"/>
                  <a:gd name="T11" fmla="*/ 102 h 102"/>
                  <a:gd name="T12" fmla="*/ 0 60000 65536"/>
                  <a:gd name="T13" fmla="*/ 0 60000 65536"/>
                  <a:gd name="T14" fmla="*/ 0 60000 65536"/>
                  <a:gd name="T15" fmla="*/ 0 60000 65536"/>
                  <a:gd name="T16" fmla="*/ 0 60000 65536"/>
                  <a:gd name="T17" fmla="*/ 0 60000 65536"/>
                  <a:gd name="T18" fmla="*/ 0 w 230"/>
                  <a:gd name="T19" fmla="*/ 0 h 102"/>
                  <a:gd name="T20" fmla="*/ 230 w 230"/>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230" h="102">
                    <a:moveTo>
                      <a:pt x="230" y="102"/>
                    </a:moveTo>
                    <a:lnTo>
                      <a:pt x="0" y="102"/>
                    </a:lnTo>
                    <a:lnTo>
                      <a:pt x="0" y="0"/>
                    </a:lnTo>
                    <a:lnTo>
                      <a:pt x="115" y="0"/>
                    </a:lnTo>
                    <a:lnTo>
                      <a:pt x="230" y="52"/>
                    </a:lnTo>
                    <a:lnTo>
                      <a:pt x="230" y="102"/>
                    </a:lnTo>
                    <a:close/>
                  </a:path>
                </a:pathLst>
              </a:custGeom>
              <a:solidFill>
                <a:schemeClr val="bg1"/>
              </a:solidFill>
              <a:ln w="4763" cap="rnd">
                <a:solidFill>
                  <a:srgbClr val="000000"/>
                </a:solidFill>
                <a:round/>
                <a:headEnd/>
                <a:tailEnd/>
              </a:ln>
            </p:spPr>
            <p:txBody>
              <a:bodyPr/>
              <a:lstStyle/>
              <a:p>
                <a:endParaRPr lang="nb-NO"/>
              </a:p>
            </p:txBody>
          </p:sp>
          <p:sp>
            <p:nvSpPr>
              <p:cNvPr id="40048" name="Freeform 59">
                <a:extLst>
                  <a:ext uri="{FF2B5EF4-FFF2-40B4-BE49-F238E27FC236}">
                    <a16:creationId xmlns:a16="http://schemas.microsoft.com/office/drawing/2014/main" id="{92E7FCD4-4029-5D5D-F8F2-347BCF25FE39}"/>
                  </a:ext>
                </a:extLst>
              </p:cNvPr>
              <p:cNvSpPr>
                <a:spLocks/>
              </p:cNvSpPr>
              <p:nvPr/>
            </p:nvSpPr>
            <p:spPr bwMode="auto">
              <a:xfrm>
                <a:off x="4736" y="3148"/>
                <a:ext cx="230" cy="103"/>
              </a:xfrm>
              <a:custGeom>
                <a:avLst/>
                <a:gdLst>
                  <a:gd name="T0" fmla="*/ 230 w 230"/>
                  <a:gd name="T1" fmla="*/ 103 h 103"/>
                  <a:gd name="T2" fmla="*/ 0 w 230"/>
                  <a:gd name="T3" fmla="*/ 103 h 103"/>
                  <a:gd name="T4" fmla="*/ 0 w 230"/>
                  <a:gd name="T5" fmla="*/ 0 h 103"/>
                  <a:gd name="T6" fmla="*/ 115 w 230"/>
                  <a:gd name="T7" fmla="*/ 0 h 103"/>
                  <a:gd name="T8" fmla="*/ 230 w 230"/>
                  <a:gd name="T9" fmla="*/ 51 h 103"/>
                  <a:gd name="T10" fmla="*/ 230 w 230"/>
                  <a:gd name="T11" fmla="*/ 103 h 103"/>
                  <a:gd name="T12" fmla="*/ 0 60000 65536"/>
                  <a:gd name="T13" fmla="*/ 0 60000 65536"/>
                  <a:gd name="T14" fmla="*/ 0 60000 65536"/>
                  <a:gd name="T15" fmla="*/ 0 60000 65536"/>
                  <a:gd name="T16" fmla="*/ 0 60000 65536"/>
                  <a:gd name="T17" fmla="*/ 0 60000 65536"/>
                  <a:gd name="T18" fmla="*/ 0 w 230"/>
                  <a:gd name="T19" fmla="*/ 0 h 103"/>
                  <a:gd name="T20" fmla="*/ 230 w 230"/>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30" h="103">
                    <a:moveTo>
                      <a:pt x="230" y="103"/>
                    </a:moveTo>
                    <a:lnTo>
                      <a:pt x="0" y="103"/>
                    </a:lnTo>
                    <a:lnTo>
                      <a:pt x="0" y="0"/>
                    </a:lnTo>
                    <a:lnTo>
                      <a:pt x="115" y="0"/>
                    </a:lnTo>
                    <a:lnTo>
                      <a:pt x="230" y="51"/>
                    </a:lnTo>
                    <a:lnTo>
                      <a:pt x="230" y="103"/>
                    </a:lnTo>
                    <a:close/>
                  </a:path>
                </a:pathLst>
              </a:custGeom>
              <a:solidFill>
                <a:schemeClr val="bg1"/>
              </a:solidFill>
              <a:ln w="4763" cap="rnd">
                <a:solidFill>
                  <a:srgbClr val="000000"/>
                </a:solidFill>
                <a:round/>
                <a:headEnd/>
                <a:tailEnd/>
              </a:ln>
            </p:spPr>
            <p:txBody>
              <a:bodyPr/>
              <a:lstStyle/>
              <a:p>
                <a:endParaRPr lang="nb-NO"/>
              </a:p>
            </p:txBody>
          </p:sp>
          <p:sp>
            <p:nvSpPr>
              <p:cNvPr id="40049" name="Freeform 60">
                <a:extLst>
                  <a:ext uri="{FF2B5EF4-FFF2-40B4-BE49-F238E27FC236}">
                    <a16:creationId xmlns:a16="http://schemas.microsoft.com/office/drawing/2014/main" id="{7FD07100-EF13-6884-65C1-65A9F696D30A}"/>
                  </a:ext>
                </a:extLst>
              </p:cNvPr>
              <p:cNvSpPr>
                <a:spLocks/>
              </p:cNvSpPr>
              <p:nvPr/>
            </p:nvSpPr>
            <p:spPr bwMode="auto">
              <a:xfrm>
                <a:off x="4761" y="3131"/>
                <a:ext cx="231" cy="102"/>
              </a:xfrm>
              <a:custGeom>
                <a:avLst/>
                <a:gdLst>
                  <a:gd name="T0" fmla="*/ 231 w 231"/>
                  <a:gd name="T1" fmla="*/ 102 h 102"/>
                  <a:gd name="T2" fmla="*/ 0 w 231"/>
                  <a:gd name="T3" fmla="*/ 102 h 102"/>
                  <a:gd name="T4" fmla="*/ 0 w 231"/>
                  <a:gd name="T5" fmla="*/ 0 h 102"/>
                  <a:gd name="T6" fmla="*/ 116 w 231"/>
                  <a:gd name="T7" fmla="*/ 0 h 102"/>
                  <a:gd name="T8" fmla="*/ 231 w 231"/>
                  <a:gd name="T9" fmla="*/ 51 h 102"/>
                  <a:gd name="T10" fmla="*/ 231 w 231"/>
                  <a:gd name="T11" fmla="*/ 102 h 102"/>
                  <a:gd name="T12" fmla="*/ 0 60000 65536"/>
                  <a:gd name="T13" fmla="*/ 0 60000 65536"/>
                  <a:gd name="T14" fmla="*/ 0 60000 65536"/>
                  <a:gd name="T15" fmla="*/ 0 60000 65536"/>
                  <a:gd name="T16" fmla="*/ 0 60000 65536"/>
                  <a:gd name="T17" fmla="*/ 0 60000 65536"/>
                  <a:gd name="T18" fmla="*/ 0 w 231"/>
                  <a:gd name="T19" fmla="*/ 0 h 102"/>
                  <a:gd name="T20" fmla="*/ 231 w 231"/>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231" h="102">
                    <a:moveTo>
                      <a:pt x="231" y="102"/>
                    </a:moveTo>
                    <a:lnTo>
                      <a:pt x="0" y="102"/>
                    </a:lnTo>
                    <a:lnTo>
                      <a:pt x="0" y="0"/>
                    </a:lnTo>
                    <a:lnTo>
                      <a:pt x="116" y="0"/>
                    </a:lnTo>
                    <a:lnTo>
                      <a:pt x="231" y="51"/>
                    </a:lnTo>
                    <a:lnTo>
                      <a:pt x="231" y="102"/>
                    </a:lnTo>
                    <a:close/>
                  </a:path>
                </a:pathLst>
              </a:custGeom>
              <a:solidFill>
                <a:schemeClr val="bg1"/>
              </a:solidFill>
              <a:ln w="4763" cap="rnd">
                <a:solidFill>
                  <a:srgbClr val="000000"/>
                </a:solidFill>
                <a:round/>
                <a:headEnd/>
                <a:tailEnd/>
              </a:ln>
            </p:spPr>
            <p:txBody>
              <a:bodyPr/>
              <a:lstStyle/>
              <a:p>
                <a:endParaRPr lang="nb-NO"/>
              </a:p>
            </p:txBody>
          </p:sp>
          <p:sp>
            <p:nvSpPr>
              <p:cNvPr id="40050" name="Freeform 61">
                <a:extLst>
                  <a:ext uri="{FF2B5EF4-FFF2-40B4-BE49-F238E27FC236}">
                    <a16:creationId xmlns:a16="http://schemas.microsoft.com/office/drawing/2014/main" id="{6982A512-4B52-9E02-0C6F-497780F646D3}"/>
                  </a:ext>
                </a:extLst>
              </p:cNvPr>
              <p:cNvSpPr>
                <a:spLocks/>
              </p:cNvSpPr>
              <p:nvPr/>
            </p:nvSpPr>
            <p:spPr bwMode="auto">
              <a:xfrm>
                <a:off x="4553" y="3286"/>
                <a:ext cx="75" cy="113"/>
              </a:xfrm>
              <a:custGeom>
                <a:avLst/>
                <a:gdLst>
                  <a:gd name="T0" fmla="*/ 75 w 75"/>
                  <a:gd name="T1" fmla="*/ 0 h 113"/>
                  <a:gd name="T2" fmla="*/ 38 w 75"/>
                  <a:gd name="T3" fmla="*/ 113 h 113"/>
                  <a:gd name="T4" fmla="*/ 0 w 75"/>
                  <a:gd name="T5" fmla="*/ 0 h 113"/>
                  <a:gd name="T6" fmla="*/ 75 w 75"/>
                  <a:gd name="T7" fmla="*/ 0 h 113"/>
                  <a:gd name="T8" fmla="*/ 0 60000 65536"/>
                  <a:gd name="T9" fmla="*/ 0 60000 65536"/>
                  <a:gd name="T10" fmla="*/ 0 60000 65536"/>
                  <a:gd name="T11" fmla="*/ 0 60000 65536"/>
                  <a:gd name="T12" fmla="*/ 0 w 75"/>
                  <a:gd name="T13" fmla="*/ 0 h 113"/>
                  <a:gd name="T14" fmla="*/ 75 w 75"/>
                  <a:gd name="T15" fmla="*/ 113 h 113"/>
                </a:gdLst>
                <a:ahLst/>
                <a:cxnLst>
                  <a:cxn ang="T8">
                    <a:pos x="T0" y="T1"/>
                  </a:cxn>
                  <a:cxn ang="T9">
                    <a:pos x="T2" y="T3"/>
                  </a:cxn>
                  <a:cxn ang="T10">
                    <a:pos x="T4" y="T5"/>
                  </a:cxn>
                  <a:cxn ang="T11">
                    <a:pos x="T6" y="T7"/>
                  </a:cxn>
                </a:cxnLst>
                <a:rect l="T12" t="T13" r="T14" b="T15"/>
                <a:pathLst>
                  <a:path w="75" h="113">
                    <a:moveTo>
                      <a:pt x="75" y="0"/>
                    </a:moveTo>
                    <a:lnTo>
                      <a:pt x="38" y="113"/>
                    </a:lnTo>
                    <a:lnTo>
                      <a:pt x="0"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grpSp>
          <p:nvGrpSpPr>
            <p:cNvPr id="39958" name="Group 62">
              <a:extLst>
                <a:ext uri="{FF2B5EF4-FFF2-40B4-BE49-F238E27FC236}">
                  <a16:creationId xmlns:a16="http://schemas.microsoft.com/office/drawing/2014/main" id="{F8652753-3E06-15E4-C2C6-BADC253191DC}"/>
                </a:ext>
              </a:extLst>
            </p:cNvPr>
            <p:cNvGrpSpPr>
              <a:grpSpLocks/>
            </p:cNvGrpSpPr>
            <p:nvPr/>
          </p:nvGrpSpPr>
          <p:grpSpPr bwMode="auto">
            <a:xfrm>
              <a:off x="6961014" y="5788496"/>
              <a:ext cx="708025" cy="338137"/>
              <a:chOff x="2602" y="2856"/>
              <a:chExt cx="483" cy="213"/>
            </a:xfrm>
          </p:grpSpPr>
          <p:sp>
            <p:nvSpPr>
              <p:cNvPr id="40042" name="Freeform 63">
                <a:extLst>
                  <a:ext uri="{FF2B5EF4-FFF2-40B4-BE49-F238E27FC236}">
                    <a16:creationId xmlns:a16="http://schemas.microsoft.com/office/drawing/2014/main" id="{D2879720-08E2-C1C8-B847-7DE10B1C6239}"/>
                  </a:ext>
                </a:extLst>
              </p:cNvPr>
              <p:cNvSpPr>
                <a:spLocks noEditPoints="1"/>
              </p:cNvSpPr>
              <p:nvPr/>
            </p:nvSpPr>
            <p:spPr bwMode="auto">
              <a:xfrm>
                <a:off x="2635" y="2922"/>
                <a:ext cx="450" cy="43"/>
              </a:xfrm>
              <a:custGeom>
                <a:avLst/>
                <a:gdLst>
                  <a:gd name="T0" fmla="*/ 1 w 700"/>
                  <a:gd name="T1" fmla="*/ 1 h 68"/>
                  <a:gd name="T2" fmla="*/ 1 w 700"/>
                  <a:gd name="T3" fmla="*/ 0 h 68"/>
                  <a:gd name="T4" fmla="*/ 1 w 700"/>
                  <a:gd name="T5" fmla="*/ 1 h 68"/>
                  <a:gd name="T6" fmla="*/ 1 w 700"/>
                  <a:gd name="T7" fmla="*/ 1 h 68"/>
                  <a:gd name="T8" fmla="*/ 1 w 700"/>
                  <a:gd name="T9" fmla="*/ 1 h 68"/>
                  <a:gd name="T10" fmla="*/ 1 w 700"/>
                  <a:gd name="T11" fmla="*/ 0 h 68"/>
                  <a:gd name="T12" fmla="*/ 1 w 700"/>
                  <a:gd name="T13" fmla="*/ 1 h 68"/>
                  <a:gd name="T14" fmla="*/ 1 w 700"/>
                  <a:gd name="T15" fmla="*/ 1 h 68"/>
                  <a:gd name="T16" fmla="*/ 1 w 700"/>
                  <a:gd name="T17" fmla="*/ 0 h 68"/>
                  <a:gd name="T18" fmla="*/ 1 w 700"/>
                  <a:gd name="T19" fmla="*/ 1 h 68"/>
                  <a:gd name="T20" fmla="*/ 1 w 700"/>
                  <a:gd name="T21" fmla="*/ 1 h 68"/>
                  <a:gd name="T22" fmla="*/ 1 w 700"/>
                  <a:gd name="T23" fmla="*/ 1 h 68"/>
                  <a:gd name="T24" fmla="*/ 1 w 700"/>
                  <a:gd name="T25" fmla="*/ 0 h 68"/>
                  <a:gd name="T26" fmla="*/ 1 w 700"/>
                  <a:gd name="T27" fmla="*/ 1 h 68"/>
                  <a:gd name="T28" fmla="*/ 1 w 700"/>
                  <a:gd name="T29" fmla="*/ 1 h 68"/>
                  <a:gd name="T30" fmla="*/ 1 w 700"/>
                  <a:gd name="T31" fmla="*/ 0 h 68"/>
                  <a:gd name="T32" fmla="*/ 1 w 700"/>
                  <a:gd name="T33" fmla="*/ 1 h 68"/>
                  <a:gd name="T34" fmla="*/ 1 w 700"/>
                  <a:gd name="T35" fmla="*/ 1 h 68"/>
                  <a:gd name="T36" fmla="*/ 1 w 700"/>
                  <a:gd name="T37" fmla="*/ 1 h 68"/>
                  <a:gd name="T38" fmla="*/ 1 w 700"/>
                  <a:gd name="T39" fmla="*/ 0 h 68"/>
                  <a:gd name="T40" fmla="*/ 1 w 700"/>
                  <a:gd name="T41" fmla="*/ 1 h 68"/>
                  <a:gd name="T42" fmla="*/ 1 w 700"/>
                  <a:gd name="T43" fmla="*/ 1 h 68"/>
                  <a:gd name="T44" fmla="*/ 1 w 700"/>
                  <a:gd name="T45" fmla="*/ 0 h 68"/>
                  <a:gd name="T46" fmla="*/ 1 w 700"/>
                  <a:gd name="T47" fmla="*/ 1 h 68"/>
                  <a:gd name="T48" fmla="*/ 1 w 700"/>
                  <a:gd name="T49" fmla="*/ 1 h 68"/>
                  <a:gd name="T50" fmla="*/ 1 w 700"/>
                  <a:gd name="T51" fmla="*/ 1 h 68"/>
                  <a:gd name="T52" fmla="*/ 1 w 700"/>
                  <a:gd name="T53" fmla="*/ 0 h 68"/>
                  <a:gd name="T54" fmla="*/ 1 w 700"/>
                  <a:gd name="T55" fmla="*/ 1 h 68"/>
                  <a:gd name="T56" fmla="*/ 1 w 700"/>
                  <a:gd name="T57" fmla="*/ 1 h 68"/>
                  <a:gd name="T58" fmla="*/ 1 w 700"/>
                  <a:gd name="T59" fmla="*/ 0 h 68"/>
                  <a:gd name="T60" fmla="*/ 1 w 700"/>
                  <a:gd name="T61" fmla="*/ 1 h 68"/>
                  <a:gd name="T62" fmla="*/ 1 w 700"/>
                  <a:gd name="T63" fmla="*/ 1 h 68"/>
                  <a:gd name="T64" fmla="*/ 1 w 700"/>
                  <a:gd name="T65" fmla="*/ 1 h 68"/>
                  <a:gd name="T66" fmla="*/ 1 w 700"/>
                  <a:gd name="T67" fmla="*/ 0 h 68"/>
                  <a:gd name="T68" fmla="*/ 1 w 700"/>
                  <a:gd name="T69" fmla="*/ 1 h 68"/>
                  <a:gd name="T70" fmla="*/ 1 w 700"/>
                  <a:gd name="T71" fmla="*/ 1 h 68"/>
                  <a:gd name="T72" fmla="*/ 1 w 700"/>
                  <a:gd name="T73" fmla="*/ 0 h 68"/>
                  <a:gd name="T74" fmla="*/ 1 w 700"/>
                  <a:gd name="T75" fmla="*/ 1 h 68"/>
                  <a:gd name="T76" fmla="*/ 1 w 700"/>
                  <a:gd name="T77" fmla="*/ 1 h 68"/>
                  <a:gd name="T78" fmla="*/ 1 w 700"/>
                  <a:gd name="T79" fmla="*/ 1 h 68"/>
                  <a:gd name="T80" fmla="*/ 1 w 700"/>
                  <a:gd name="T81" fmla="*/ 0 h 68"/>
                  <a:gd name="T82" fmla="*/ 1 w 700"/>
                  <a:gd name="T83" fmla="*/ 1 h 68"/>
                  <a:gd name="T84" fmla="*/ 1 w 700"/>
                  <a:gd name="T85" fmla="*/ 1 h 68"/>
                  <a:gd name="T86" fmla="*/ 1 w 700"/>
                  <a:gd name="T87" fmla="*/ 0 h 68"/>
                  <a:gd name="T88" fmla="*/ 1 w 700"/>
                  <a:gd name="T89" fmla="*/ 1 h 68"/>
                  <a:gd name="T90" fmla="*/ 1 w 700"/>
                  <a:gd name="T91" fmla="*/ 1 h 68"/>
                  <a:gd name="T92" fmla="*/ 1 w 700"/>
                  <a:gd name="T93" fmla="*/ 1 h 68"/>
                  <a:gd name="T94" fmla="*/ 1 w 700"/>
                  <a:gd name="T95" fmla="*/ 0 h 68"/>
                  <a:gd name="T96" fmla="*/ 1 w 700"/>
                  <a:gd name="T97" fmla="*/ 1 h 68"/>
                  <a:gd name="T98" fmla="*/ 1 w 700"/>
                  <a:gd name="T99" fmla="*/ 1 h 68"/>
                  <a:gd name="T100" fmla="*/ 1 w 700"/>
                  <a:gd name="T101" fmla="*/ 1 h 68"/>
                  <a:gd name="T102" fmla="*/ 0 w 700"/>
                  <a:gd name="T103" fmla="*/ 1 h 68"/>
                  <a:gd name="T104" fmla="*/ 1 w 700"/>
                  <a:gd name="T105" fmla="*/ 0 h 68"/>
                  <a:gd name="T106" fmla="*/ 1 w 700"/>
                  <a:gd name="T107" fmla="*/ 1 h 68"/>
                  <a:gd name="T108" fmla="*/ 1 w 700"/>
                  <a:gd name="T109" fmla="*/ 1 h 68"/>
                  <a:gd name="T110" fmla="*/ 1 w 700"/>
                  <a:gd name="T111" fmla="*/ 1 h 68"/>
                  <a:gd name="T112" fmla="*/ 0 w 700"/>
                  <a:gd name="T113" fmla="*/ 1 h 68"/>
                  <a:gd name="T114" fmla="*/ 1 w 700"/>
                  <a:gd name="T115" fmla="*/ 1 h 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0"/>
                  <a:gd name="T175" fmla="*/ 0 h 68"/>
                  <a:gd name="T176" fmla="*/ 700 w 700"/>
                  <a:gd name="T177" fmla="*/ 68 h 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0" h="68">
                    <a:moveTo>
                      <a:pt x="692" y="16"/>
                    </a:moveTo>
                    <a:lnTo>
                      <a:pt x="676" y="16"/>
                    </a:lnTo>
                    <a:cubicBezTo>
                      <a:pt x="672" y="16"/>
                      <a:pt x="668" y="12"/>
                      <a:pt x="668" y="8"/>
                    </a:cubicBezTo>
                    <a:cubicBezTo>
                      <a:pt x="668" y="3"/>
                      <a:pt x="672" y="0"/>
                      <a:pt x="676" y="0"/>
                    </a:cubicBezTo>
                    <a:lnTo>
                      <a:pt x="692" y="0"/>
                    </a:lnTo>
                    <a:cubicBezTo>
                      <a:pt x="696" y="0"/>
                      <a:pt x="700" y="3"/>
                      <a:pt x="700" y="8"/>
                    </a:cubicBezTo>
                    <a:cubicBezTo>
                      <a:pt x="700" y="12"/>
                      <a:pt x="696" y="16"/>
                      <a:pt x="692" y="16"/>
                    </a:cubicBezTo>
                    <a:close/>
                    <a:moveTo>
                      <a:pt x="644" y="16"/>
                    </a:moveTo>
                    <a:lnTo>
                      <a:pt x="628" y="16"/>
                    </a:lnTo>
                    <a:cubicBezTo>
                      <a:pt x="624" y="16"/>
                      <a:pt x="620" y="12"/>
                      <a:pt x="620" y="8"/>
                    </a:cubicBezTo>
                    <a:cubicBezTo>
                      <a:pt x="620" y="3"/>
                      <a:pt x="624" y="0"/>
                      <a:pt x="628" y="0"/>
                    </a:cubicBezTo>
                    <a:lnTo>
                      <a:pt x="644" y="0"/>
                    </a:lnTo>
                    <a:cubicBezTo>
                      <a:pt x="648" y="0"/>
                      <a:pt x="652" y="3"/>
                      <a:pt x="652" y="8"/>
                    </a:cubicBezTo>
                    <a:cubicBezTo>
                      <a:pt x="652" y="12"/>
                      <a:pt x="648" y="16"/>
                      <a:pt x="644" y="16"/>
                    </a:cubicBezTo>
                    <a:close/>
                    <a:moveTo>
                      <a:pt x="596" y="16"/>
                    </a:moveTo>
                    <a:lnTo>
                      <a:pt x="580" y="16"/>
                    </a:lnTo>
                    <a:cubicBezTo>
                      <a:pt x="576" y="16"/>
                      <a:pt x="572" y="12"/>
                      <a:pt x="572" y="8"/>
                    </a:cubicBezTo>
                    <a:cubicBezTo>
                      <a:pt x="572" y="3"/>
                      <a:pt x="576" y="0"/>
                      <a:pt x="580" y="0"/>
                    </a:cubicBezTo>
                    <a:lnTo>
                      <a:pt x="596" y="0"/>
                    </a:lnTo>
                    <a:cubicBezTo>
                      <a:pt x="600" y="0"/>
                      <a:pt x="604" y="3"/>
                      <a:pt x="604" y="8"/>
                    </a:cubicBezTo>
                    <a:cubicBezTo>
                      <a:pt x="604" y="12"/>
                      <a:pt x="600" y="16"/>
                      <a:pt x="596" y="16"/>
                    </a:cubicBezTo>
                    <a:close/>
                    <a:moveTo>
                      <a:pt x="548" y="16"/>
                    </a:moveTo>
                    <a:lnTo>
                      <a:pt x="532" y="16"/>
                    </a:lnTo>
                    <a:cubicBezTo>
                      <a:pt x="528" y="16"/>
                      <a:pt x="524" y="12"/>
                      <a:pt x="524" y="8"/>
                    </a:cubicBezTo>
                    <a:cubicBezTo>
                      <a:pt x="524" y="3"/>
                      <a:pt x="528" y="0"/>
                      <a:pt x="532" y="0"/>
                    </a:cubicBezTo>
                    <a:lnTo>
                      <a:pt x="548" y="0"/>
                    </a:lnTo>
                    <a:cubicBezTo>
                      <a:pt x="552" y="0"/>
                      <a:pt x="556" y="3"/>
                      <a:pt x="556" y="8"/>
                    </a:cubicBezTo>
                    <a:cubicBezTo>
                      <a:pt x="556" y="12"/>
                      <a:pt x="552" y="16"/>
                      <a:pt x="548" y="16"/>
                    </a:cubicBezTo>
                    <a:close/>
                    <a:moveTo>
                      <a:pt x="500" y="16"/>
                    </a:moveTo>
                    <a:lnTo>
                      <a:pt x="484" y="16"/>
                    </a:lnTo>
                    <a:cubicBezTo>
                      <a:pt x="480" y="16"/>
                      <a:pt x="476" y="12"/>
                      <a:pt x="476" y="8"/>
                    </a:cubicBezTo>
                    <a:cubicBezTo>
                      <a:pt x="476" y="3"/>
                      <a:pt x="480" y="0"/>
                      <a:pt x="484" y="0"/>
                    </a:cubicBezTo>
                    <a:lnTo>
                      <a:pt x="500" y="0"/>
                    </a:lnTo>
                    <a:cubicBezTo>
                      <a:pt x="504" y="0"/>
                      <a:pt x="508" y="3"/>
                      <a:pt x="508" y="8"/>
                    </a:cubicBezTo>
                    <a:cubicBezTo>
                      <a:pt x="508" y="12"/>
                      <a:pt x="504" y="16"/>
                      <a:pt x="500" y="16"/>
                    </a:cubicBezTo>
                    <a:close/>
                    <a:moveTo>
                      <a:pt x="452" y="16"/>
                    </a:moveTo>
                    <a:lnTo>
                      <a:pt x="436" y="16"/>
                    </a:lnTo>
                    <a:cubicBezTo>
                      <a:pt x="432" y="16"/>
                      <a:pt x="428" y="12"/>
                      <a:pt x="428" y="8"/>
                    </a:cubicBezTo>
                    <a:cubicBezTo>
                      <a:pt x="428" y="3"/>
                      <a:pt x="432" y="0"/>
                      <a:pt x="436" y="0"/>
                    </a:cubicBezTo>
                    <a:lnTo>
                      <a:pt x="452" y="0"/>
                    </a:lnTo>
                    <a:cubicBezTo>
                      <a:pt x="456" y="0"/>
                      <a:pt x="460" y="3"/>
                      <a:pt x="460" y="8"/>
                    </a:cubicBezTo>
                    <a:cubicBezTo>
                      <a:pt x="460" y="12"/>
                      <a:pt x="456" y="16"/>
                      <a:pt x="452" y="16"/>
                    </a:cubicBezTo>
                    <a:close/>
                    <a:moveTo>
                      <a:pt x="404" y="16"/>
                    </a:moveTo>
                    <a:lnTo>
                      <a:pt x="388" y="16"/>
                    </a:lnTo>
                    <a:cubicBezTo>
                      <a:pt x="384" y="16"/>
                      <a:pt x="380" y="12"/>
                      <a:pt x="380" y="8"/>
                    </a:cubicBezTo>
                    <a:cubicBezTo>
                      <a:pt x="380" y="3"/>
                      <a:pt x="384" y="0"/>
                      <a:pt x="388" y="0"/>
                    </a:cubicBezTo>
                    <a:lnTo>
                      <a:pt x="404" y="0"/>
                    </a:lnTo>
                    <a:cubicBezTo>
                      <a:pt x="408" y="0"/>
                      <a:pt x="412" y="3"/>
                      <a:pt x="412" y="8"/>
                    </a:cubicBezTo>
                    <a:cubicBezTo>
                      <a:pt x="412" y="12"/>
                      <a:pt x="408" y="16"/>
                      <a:pt x="404" y="16"/>
                    </a:cubicBezTo>
                    <a:close/>
                    <a:moveTo>
                      <a:pt x="356" y="16"/>
                    </a:moveTo>
                    <a:lnTo>
                      <a:pt x="340" y="16"/>
                    </a:lnTo>
                    <a:cubicBezTo>
                      <a:pt x="336" y="16"/>
                      <a:pt x="332" y="12"/>
                      <a:pt x="332" y="8"/>
                    </a:cubicBezTo>
                    <a:cubicBezTo>
                      <a:pt x="332" y="3"/>
                      <a:pt x="336" y="0"/>
                      <a:pt x="340" y="0"/>
                    </a:cubicBezTo>
                    <a:lnTo>
                      <a:pt x="356" y="0"/>
                    </a:lnTo>
                    <a:cubicBezTo>
                      <a:pt x="360" y="0"/>
                      <a:pt x="364" y="3"/>
                      <a:pt x="364" y="8"/>
                    </a:cubicBezTo>
                    <a:cubicBezTo>
                      <a:pt x="364" y="12"/>
                      <a:pt x="360" y="16"/>
                      <a:pt x="356" y="16"/>
                    </a:cubicBezTo>
                    <a:close/>
                    <a:moveTo>
                      <a:pt x="308" y="16"/>
                    </a:moveTo>
                    <a:lnTo>
                      <a:pt x="292" y="16"/>
                    </a:lnTo>
                    <a:cubicBezTo>
                      <a:pt x="288" y="16"/>
                      <a:pt x="284" y="12"/>
                      <a:pt x="284" y="8"/>
                    </a:cubicBezTo>
                    <a:cubicBezTo>
                      <a:pt x="284" y="3"/>
                      <a:pt x="288" y="0"/>
                      <a:pt x="292" y="0"/>
                    </a:cubicBezTo>
                    <a:lnTo>
                      <a:pt x="308" y="0"/>
                    </a:lnTo>
                    <a:cubicBezTo>
                      <a:pt x="312" y="0"/>
                      <a:pt x="316" y="3"/>
                      <a:pt x="316" y="8"/>
                    </a:cubicBezTo>
                    <a:cubicBezTo>
                      <a:pt x="316" y="12"/>
                      <a:pt x="312" y="16"/>
                      <a:pt x="308" y="16"/>
                    </a:cubicBezTo>
                    <a:close/>
                    <a:moveTo>
                      <a:pt x="260" y="16"/>
                    </a:moveTo>
                    <a:lnTo>
                      <a:pt x="244" y="16"/>
                    </a:lnTo>
                    <a:cubicBezTo>
                      <a:pt x="240" y="16"/>
                      <a:pt x="236" y="12"/>
                      <a:pt x="236" y="8"/>
                    </a:cubicBezTo>
                    <a:cubicBezTo>
                      <a:pt x="236" y="3"/>
                      <a:pt x="240" y="0"/>
                      <a:pt x="244" y="0"/>
                    </a:cubicBezTo>
                    <a:lnTo>
                      <a:pt x="260" y="0"/>
                    </a:lnTo>
                    <a:cubicBezTo>
                      <a:pt x="264" y="0"/>
                      <a:pt x="268" y="3"/>
                      <a:pt x="268" y="8"/>
                    </a:cubicBezTo>
                    <a:cubicBezTo>
                      <a:pt x="268" y="12"/>
                      <a:pt x="264" y="16"/>
                      <a:pt x="260" y="16"/>
                    </a:cubicBezTo>
                    <a:close/>
                    <a:moveTo>
                      <a:pt x="212" y="16"/>
                    </a:moveTo>
                    <a:lnTo>
                      <a:pt x="196" y="16"/>
                    </a:lnTo>
                    <a:cubicBezTo>
                      <a:pt x="192" y="16"/>
                      <a:pt x="188" y="12"/>
                      <a:pt x="188" y="8"/>
                    </a:cubicBezTo>
                    <a:cubicBezTo>
                      <a:pt x="188" y="3"/>
                      <a:pt x="192" y="0"/>
                      <a:pt x="196" y="0"/>
                    </a:cubicBezTo>
                    <a:lnTo>
                      <a:pt x="212" y="0"/>
                    </a:lnTo>
                    <a:cubicBezTo>
                      <a:pt x="216" y="0"/>
                      <a:pt x="220" y="3"/>
                      <a:pt x="220" y="8"/>
                    </a:cubicBezTo>
                    <a:cubicBezTo>
                      <a:pt x="220" y="12"/>
                      <a:pt x="216" y="16"/>
                      <a:pt x="212" y="16"/>
                    </a:cubicBezTo>
                    <a:close/>
                    <a:moveTo>
                      <a:pt x="164" y="16"/>
                    </a:moveTo>
                    <a:lnTo>
                      <a:pt x="148" y="16"/>
                    </a:lnTo>
                    <a:cubicBezTo>
                      <a:pt x="144" y="16"/>
                      <a:pt x="140" y="12"/>
                      <a:pt x="140" y="8"/>
                    </a:cubicBezTo>
                    <a:cubicBezTo>
                      <a:pt x="140" y="3"/>
                      <a:pt x="144" y="0"/>
                      <a:pt x="148" y="0"/>
                    </a:cubicBezTo>
                    <a:lnTo>
                      <a:pt x="164" y="0"/>
                    </a:lnTo>
                    <a:cubicBezTo>
                      <a:pt x="168" y="0"/>
                      <a:pt x="172" y="3"/>
                      <a:pt x="172" y="8"/>
                    </a:cubicBezTo>
                    <a:cubicBezTo>
                      <a:pt x="172" y="12"/>
                      <a:pt x="168" y="16"/>
                      <a:pt x="164" y="16"/>
                    </a:cubicBezTo>
                    <a:close/>
                    <a:moveTo>
                      <a:pt x="116" y="16"/>
                    </a:moveTo>
                    <a:lnTo>
                      <a:pt x="100" y="16"/>
                    </a:lnTo>
                    <a:cubicBezTo>
                      <a:pt x="96" y="16"/>
                      <a:pt x="92" y="12"/>
                      <a:pt x="92" y="8"/>
                    </a:cubicBezTo>
                    <a:cubicBezTo>
                      <a:pt x="92" y="3"/>
                      <a:pt x="96" y="0"/>
                      <a:pt x="100" y="0"/>
                    </a:cubicBezTo>
                    <a:lnTo>
                      <a:pt x="116" y="0"/>
                    </a:lnTo>
                    <a:cubicBezTo>
                      <a:pt x="120" y="0"/>
                      <a:pt x="124" y="3"/>
                      <a:pt x="124" y="8"/>
                    </a:cubicBezTo>
                    <a:cubicBezTo>
                      <a:pt x="124" y="12"/>
                      <a:pt x="120" y="16"/>
                      <a:pt x="116" y="16"/>
                    </a:cubicBezTo>
                    <a:close/>
                    <a:moveTo>
                      <a:pt x="68" y="16"/>
                    </a:moveTo>
                    <a:lnTo>
                      <a:pt x="52" y="16"/>
                    </a:lnTo>
                    <a:cubicBezTo>
                      <a:pt x="48" y="16"/>
                      <a:pt x="44" y="12"/>
                      <a:pt x="44" y="8"/>
                    </a:cubicBezTo>
                    <a:cubicBezTo>
                      <a:pt x="44" y="3"/>
                      <a:pt x="48" y="0"/>
                      <a:pt x="52" y="0"/>
                    </a:cubicBezTo>
                    <a:lnTo>
                      <a:pt x="68" y="0"/>
                    </a:lnTo>
                    <a:cubicBezTo>
                      <a:pt x="72" y="0"/>
                      <a:pt x="76" y="3"/>
                      <a:pt x="76" y="8"/>
                    </a:cubicBezTo>
                    <a:cubicBezTo>
                      <a:pt x="76" y="12"/>
                      <a:pt x="72" y="16"/>
                      <a:pt x="68" y="16"/>
                    </a:cubicBezTo>
                    <a:close/>
                    <a:moveTo>
                      <a:pt x="20" y="16"/>
                    </a:moveTo>
                    <a:lnTo>
                      <a:pt x="8" y="16"/>
                    </a:lnTo>
                    <a:lnTo>
                      <a:pt x="16" y="8"/>
                    </a:lnTo>
                    <a:lnTo>
                      <a:pt x="16" y="12"/>
                    </a:lnTo>
                    <a:cubicBezTo>
                      <a:pt x="16" y="16"/>
                      <a:pt x="13" y="20"/>
                      <a:pt x="8" y="20"/>
                    </a:cubicBezTo>
                    <a:cubicBezTo>
                      <a:pt x="4" y="20"/>
                      <a:pt x="0" y="16"/>
                      <a:pt x="0" y="12"/>
                    </a:cubicBezTo>
                    <a:lnTo>
                      <a:pt x="0" y="8"/>
                    </a:lnTo>
                    <a:cubicBezTo>
                      <a:pt x="0" y="3"/>
                      <a:pt x="4" y="0"/>
                      <a:pt x="8" y="0"/>
                    </a:cubicBezTo>
                    <a:lnTo>
                      <a:pt x="20" y="0"/>
                    </a:lnTo>
                    <a:cubicBezTo>
                      <a:pt x="24" y="0"/>
                      <a:pt x="28" y="3"/>
                      <a:pt x="28" y="8"/>
                    </a:cubicBezTo>
                    <a:cubicBezTo>
                      <a:pt x="28" y="12"/>
                      <a:pt x="24" y="16"/>
                      <a:pt x="20" y="16"/>
                    </a:cubicBezTo>
                    <a:close/>
                    <a:moveTo>
                      <a:pt x="16" y="44"/>
                    </a:moveTo>
                    <a:lnTo>
                      <a:pt x="16" y="60"/>
                    </a:lnTo>
                    <a:cubicBezTo>
                      <a:pt x="16" y="64"/>
                      <a:pt x="13" y="68"/>
                      <a:pt x="8" y="68"/>
                    </a:cubicBezTo>
                    <a:cubicBezTo>
                      <a:pt x="4" y="68"/>
                      <a:pt x="0" y="64"/>
                      <a:pt x="0" y="60"/>
                    </a:cubicBezTo>
                    <a:lnTo>
                      <a:pt x="0" y="44"/>
                    </a:lnTo>
                    <a:cubicBezTo>
                      <a:pt x="0" y="39"/>
                      <a:pt x="4" y="36"/>
                      <a:pt x="8" y="36"/>
                    </a:cubicBezTo>
                    <a:cubicBezTo>
                      <a:pt x="13" y="36"/>
                      <a:pt x="16" y="39"/>
                      <a:pt x="16" y="44"/>
                    </a:cubicBezTo>
                    <a:close/>
                  </a:path>
                </a:pathLst>
              </a:custGeom>
              <a:solidFill>
                <a:srgbClr val="000000"/>
              </a:solidFill>
              <a:ln w="15875">
                <a:solidFill>
                  <a:srgbClr val="000000"/>
                </a:solidFill>
                <a:bevel/>
                <a:headEnd/>
                <a:tailEnd/>
              </a:ln>
            </p:spPr>
            <p:txBody>
              <a:bodyPr/>
              <a:lstStyle/>
              <a:p>
                <a:endParaRPr lang="nb-NO"/>
              </a:p>
            </p:txBody>
          </p:sp>
          <p:sp>
            <p:nvSpPr>
              <p:cNvPr id="40043" name="Freeform 64">
                <a:extLst>
                  <a:ext uri="{FF2B5EF4-FFF2-40B4-BE49-F238E27FC236}">
                    <a16:creationId xmlns:a16="http://schemas.microsoft.com/office/drawing/2014/main" id="{1A536B79-90C7-6B51-AD85-DDFB13AF72E3}"/>
                  </a:ext>
                </a:extLst>
              </p:cNvPr>
              <p:cNvSpPr>
                <a:spLocks/>
              </p:cNvSpPr>
              <p:nvPr/>
            </p:nvSpPr>
            <p:spPr bwMode="auto">
              <a:xfrm>
                <a:off x="2602" y="2956"/>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0044" name="Freeform 65" descr="Dark upward diagonal">
                <a:extLst>
                  <a:ext uri="{FF2B5EF4-FFF2-40B4-BE49-F238E27FC236}">
                    <a16:creationId xmlns:a16="http://schemas.microsoft.com/office/drawing/2014/main" id="{6449B5A6-2A61-159B-B428-93A9B15973E5}"/>
                  </a:ext>
                </a:extLst>
              </p:cNvPr>
              <p:cNvSpPr>
                <a:spLocks/>
              </p:cNvSpPr>
              <p:nvPr/>
            </p:nvSpPr>
            <p:spPr bwMode="auto">
              <a:xfrm>
                <a:off x="2694" y="2856"/>
                <a:ext cx="320" cy="141"/>
              </a:xfrm>
              <a:custGeom>
                <a:avLst/>
                <a:gdLst>
                  <a:gd name="T0" fmla="*/ 320 w 320"/>
                  <a:gd name="T1" fmla="*/ 141 h 141"/>
                  <a:gd name="T2" fmla="*/ 0 w 320"/>
                  <a:gd name="T3" fmla="*/ 141 h 141"/>
                  <a:gd name="T4" fmla="*/ 0 w 320"/>
                  <a:gd name="T5" fmla="*/ 0 h 141"/>
                  <a:gd name="T6" fmla="*/ 160 w 320"/>
                  <a:gd name="T7" fmla="*/ 0 h 141"/>
                  <a:gd name="T8" fmla="*/ 320 w 320"/>
                  <a:gd name="T9" fmla="*/ 71 h 141"/>
                  <a:gd name="T10" fmla="*/ 320 w 320"/>
                  <a:gd name="T11" fmla="*/ 141 h 141"/>
                  <a:gd name="T12" fmla="*/ 0 60000 65536"/>
                  <a:gd name="T13" fmla="*/ 0 60000 65536"/>
                  <a:gd name="T14" fmla="*/ 0 60000 65536"/>
                  <a:gd name="T15" fmla="*/ 0 60000 65536"/>
                  <a:gd name="T16" fmla="*/ 0 60000 65536"/>
                  <a:gd name="T17" fmla="*/ 0 60000 65536"/>
                  <a:gd name="T18" fmla="*/ 0 w 320"/>
                  <a:gd name="T19" fmla="*/ 0 h 141"/>
                  <a:gd name="T20" fmla="*/ 320 w 320"/>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320" h="141">
                    <a:moveTo>
                      <a:pt x="320" y="141"/>
                    </a:moveTo>
                    <a:lnTo>
                      <a:pt x="0" y="141"/>
                    </a:lnTo>
                    <a:lnTo>
                      <a:pt x="0" y="0"/>
                    </a:lnTo>
                    <a:lnTo>
                      <a:pt x="160" y="0"/>
                    </a:lnTo>
                    <a:lnTo>
                      <a:pt x="320" y="71"/>
                    </a:lnTo>
                    <a:lnTo>
                      <a:pt x="320" y="141"/>
                    </a:lnTo>
                    <a:close/>
                  </a:path>
                </a:pathLst>
              </a:custGeom>
              <a:blipFill dpi="0" rotWithShape="0">
                <a:blip r:embed="rId3"/>
                <a:srcRect/>
                <a:tile tx="0" ty="0" sx="100000" sy="100000" flip="none" algn="tl"/>
              </a:blipFill>
              <a:ln w="9525">
                <a:solidFill>
                  <a:schemeClr val="tx1"/>
                </a:solidFill>
                <a:round/>
                <a:headEnd/>
                <a:tailEnd/>
              </a:ln>
            </p:spPr>
            <p:txBody>
              <a:bodyPr/>
              <a:lstStyle/>
              <a:p>
                <a:endParaRPr lang="nb-NO"/>
              </a:p>
            </p:txBody>
          </p:sp>
        </p:grpSp>
        <p:grpSp>
          <p:nvGrpSpPr>
            <p:cNvPr id="39959" name="Group 66">
              <a:extLst>
                <a:ext uri="{FF2B5EF4-FFF2-40B4-BE49-F238E27FC236}">
                  <a16:creationId xmlns:a16="http://schemas.microsoft.com/office/drawing/2014/main" id="{F5EE967F-F66B-6A45-EF98-B7B70B6695FA}"/>
                </a:ext>
              </a:extLst>
            </p:cNvPr>
            <p:cNvGrpSpPr>
              <a:grpSpLocks/>
            </p:cNvGrpSpPr>
            <p:nvPr/>
          </p:nvGrpSpPr>
          <p:grpSpPr bwMode="auto">
            <a:xfrm>
              <a:off x="7315026" y="4910608"/>
              <a:ext cx="442913" cy="246063"/>
              <a:chOff x="5227" y="3101"/>
              <a:chExt cx="331" cy="181"/>
            </a:xfrm>
          </p:grpSpPr>
          <p:sp>
            <p:nvSpPr>
              <p:cNvPr id="40037" name="Freeform 67">
                <a:extLst>
                  <a:ext uri="{FF2B5EF4-FFF2-40B4-BE49-F238E27FC236}">
                    <a16:creationId xmlns:a16="http://schemas.microsoft.com/office/drawing/2014/main" id="{D33A38A4-E4D0-6D3E-4AD6-0C20483E3E21}"/>
                  </a:ext>
                </a:extLst>
              </p:cNvPr>
              <p:cNvSpPr>
                <a:spLocks/>
              </p:cNvSpPr>
              <p:nvPr/>
            </p:nvSpPr>
            <p:spPr bwMode="auto">
              <a:xfrm>
                <a:off x="5227" y="3201"/>
                <a:ext cx="81" cy="81"/>
              </a:xfrm>
              <a:custGeom>
                <a:avLst/>
                <a:gdLst>
                  <a:gd name="T0" fmla="*/ 40 w 81"/>
                  <a:gd name="T1" fmla="*/ 81 h 81"/>
                  <a:gd name="T2" fmla="*/ 81 w 81"/>
                  <a:gd name="T3" fmla="*/ 40 h 81"/>
                  <a:gd name="T4" fmla="*/ 81 w 81"/>
                  <a:gd name="T5" fmla="*/ 40 h 81"/>
                  <a:gd name="T6" fmla="*/ 40 w 81"/>
                  <a:gd name="T7" fmla="*/ 0 h 81"/>
                  <a:gd name="T8" fmla="*/ 0 w 81"/>
                  <a:gd name="T9" fmla="*/ 40 h 81"/>
                  <a:gd name="T10" fmla="*/ 40 w 81"/>
                  <a:gd name="T11" fmla="*/ 81 h 81"/>
                  <a:gd name="T12" fmla="*/ 0 60000 65536"/>
                  <a:gd name="T13" fmla="*/ 0 60000 65536"/>
                  <a:gd name="T14" fmla="*/ 0 60000 65536"/>
                  <a:gd name="T15" fmla="*/ 0 60000 65536"/>
                  <a:gd name="T16" fmla="*/ 0 60000 65536"/>
                  <a:gd name="T17" fmla="*/ 0 60000 65536"/>
                  <a:gd name="T18" fmla="*/ 0 w 81"/>
                  <a:gd name="T19" fmla="*/ 0 h 81"/>
                  <a:gd name="T20" fmla="*/ 81 w 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1" h="81">
                    <a:moveTo>
                      <a:pt x="40" y="81"/>
                    </a:moveTo>
                    <a:cubicBezTo>
                      <a:pt x="63" y="81"/>
                      <a:pt x="81" y="63"/>
                      <a:pt x="81" y="40"/>
                    </a:cubicBezTo>
                    <a:cubicBezTo>
                      <a:pt x="81" y="40"/>
                      <a:pt x="81" y="40"/>
                      <a:pt x="81" y="40"/>
                    </a:cubicBezTo>
                    <a:cubicBezTo>
                      <a:pt x="81" y="18"/>
                      <a:pt x="63" y="0"/>
                      <a:pt x="40" y="0"/>
                    </a:cubicBezTo>
                    <a:cubicBezTo>
                      <a:pt x="18" y="0"/>
                      <a:pt x="0" y="18"/>
                      <a:pt x="0" y="40"/>
                    </a:cubicBezTo>
                    <a:cubicBezTo>
                      <a:pt x="0" y="63"/>
                      <a:pt x="18" y="81"/>
                      <a:pt x="40" y="81"/>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38" name="Freeform 68">
                <a:extLst>
                  <a:ext uri="{FF2B5EF4-FFF2-40B4-BE49-F238E27FC236}">
                    <a16:creationId xmlns:a16="http://schemas.microsoft.com/office/drawing/2014/main" id="{BDEBEBBE-B2E2-897C-0155-6B1EF4F8A9EC}"/>
                  </a:ext>
                </a:extLst>
              </p:cNvPr>
              <p:cNvSpPr>
                <a:spLocks/>
              </p:cNvSpPr>
              <p:nvPr/>
            </p:nvSpPr>
            <p:spPr bwMode="auto">
              <a:xfrm>
                <a:off x="5353" y="3201"/>
                <a:ext cx="81" cy="81"/>
              </a:xfrm>
              <a:custGeom>
                <a:avLst/>
                <a:gdLst>
                  <a:gd name="T0" fmla="*/ 41 w 81"/>
                  <a:gd name="T1" fmla="*/ 81 h 81"/>
                  <a:gd name="T2" fmla="*/ 81 w 81"/>
                  <a:gd name="T3" fmla="*/ 40 h 81"/>
                  <a:gd name="T4" fmla="*/ 81 w 81"/>
                  <a:gd name="T5" fmla="*/ 40 h 81"/>
                  <a:gd name="T6" fmla="*/ 41 w 81"/>
                  <a:gd name="T7" fmla="*/ 0 h 81"/>
                  <a:gd name="T8" fmla="*/ 0 w 81"/>
                  <a:gd name="T9" fmla="*/ 40 h 81"/>
                  <a:gd name="T10" fmla="*/ 41 w 81"/>
                  <a:gd name="T11" fmla="*/ 81 h 81"/>
                  <a:gd name="T12" fmla="*/ 0 60000 65536"/>
                  <a:gd name="T13" fmla="*/ 0 60000 65536"/>
                  <a:gd name="T14" fmla="*/ 0 60000 65536"/>
                  <a:gd name="T15" fmla="*/ 0 60000 65536"/>
                  <a:gd name="T16" fmla="*/ 0 60000 65536"/>
                  <a:gd name="T17" fmla="*/ 0 60000 65536"/>
                  <a:gd name="T18" fmla="*/ 0 w 81"/>
                  <a:gd name="T19" fmla="*/ 0 h 81"/>
                  <a:gd name="T20" fmla="*/ 81 w 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1" h="81">
                    <a:moveTo>
                      <a:pt x="41" y="81"/>
                    </a:moveTo>
                    <a:cubicBezTo>
                      <a:pt x="63" y="81"/>
                      <a:pt x="81" y="63"/>
                      <a:pt x="81" y="40"/>
                    </a:cubicBezTo>
                    <a:cubicBezTo>
                      <a:pt x="81" y="40"/>
                      <a:pt x="81" y="40"/>
                      <a:pt x="81" y="40"/>
                    </a:cubicBezTo>
                    <a:cubicBezTo>
                      <a:pt x="81" y="18"/>
                      <a:pt x="63" y="0"/>
                      <a:pt x="41" y="0"/>
                    </a:cubicBezTo>
                    <a:cubicBezTo>
                      <a:pt x="18" y="0"/>
                      <a:pt x="0" y="18"/>
                      <a:pt x="0" y="40"/>
                    </a:cubicBezTo>
                    <a:cubicBezTo>
                      <a:pt x="0" y="63"/>
                      <a:pt x="18" y="81"/>
                      <a:pt x="41" y="81"/>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39" name="Freeform 69">
                <a:extLst>
                  <a:ext uri="{FF2B5EF4-FFF2-40B4-BE49-F238E27FC236}">
                    <a16:creationId xmlns:a16="http://schemas.microsoft.com/office/drawing/2014/main" id="{B4D959D6-5456-59AD-55EA-C9FCCD1DCDB4}"/>
                  </a:ext>
                </a:extLst>
              </p:cNvPr>
              <p:cNvSpPr>
                <a:spLocks/>
              </p:cNvSpPr>
              <p:nvPr/>
            </p:nvSpPr>
            <p:spPr bwMode="auto">
              <a:xfrm>
                <a:off x="5241" y="3101"/>
                <a:ext cx="132" cy="109"/>
              </a:xfrm>
              <a:custGeom>
                <a:avLst/>
                <a:gdLst>
                  <a:gd name="T0" fmla="*/ 0 w 205"/>
                  <a:gd name="T1" fmla="*/ 1 h 170"/>
                  <a:gd name="T2" fmla="*/ 1 w 205"/>
                  <a:gd name="T3" fmla="*/ 1 h 170"/>
                  <a:gd name="T4" fmla="*/ 1 w 205"/>
                  <a:gd name="T5" fmla="*/ 0 h 170"/>
                  <a:gd name="T6" fmla="*/ 1 w 205"/>
                  <a:gd name="T7" fmla="*/ 0 h 170"/>
                  <a:gd name="T8" fmla="*/ 0 60000 65536"/>
                  <a:gd name="T9" fmla="*/ 0 60000 65536"/>
                  <a:gd name="T10" fmla="*/ 0 60000 65536"/>
                  <a:gd name="T11" fmla="*/ 0 60000 65536"/>
                  <a:gd name="T12" fmla="*/ 0 w 205"/>
                  <a:gd name="T13" fmla="*/ 0 h 170"/>
                  <a:gd name="T14" fmla="*/ 205 w 205"/>
                  <a:gd name="T15" fmla="*/ 170 h 170"/>
                </a:gdLst>
                <a:ahLst/>
                <a:cxnLst>
                  <a:cxn ang="T8">
                    <a:pos x="T0" y="T1"/>
                  </a:cxn>
                  <a:cxn ang="T9">
                    <a:pos x="T2" y="T3"/>
                  </a:cxn>
                  <a:cxn ang="T10">
                    <a:pos x="T4" y="T5"/>
                  </a:cxn>
                  <a:cxn ang="T11">
                    <a:pos x="T6" y="T7"/>
                  </a:cxn>
                </a:cxnLst>
                <a:rect l="T12" t="T13" r="T14" b="T15"/>
                <a:pathLst>
                  <a:path w="205" h="170">
                    <a:moveTo>
                      <a:pt x="0" y="170"/>
                    </a:moveTo>
                    <a:lnTo>
                      <a:pt x="159" y="12"/>
                    </a:lnTo>
                    <a:cubicBezTo>
                      <a:pt x="167" y="4"/>
                      <a:pt x="177" y="0"/>
                      <a:pt x="188" y="0"/>
                    </a:cubicBezTo>
                    <a:lnTo>
                      <a:pt x="205"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40" name="Freeform 70">
                <a:extLst>
                  <a:ext uri="{FF2B5EF4-FFF2-40B4-BE49-F238E27FC236}">
                    <a16:creationId xmlns:a16="http://schemas.microsoft.com/office/drawing/2014/main" id="{45471FB5-A15D-FD6E-D8A0-D45FB6BB142A}"/>
                  </a:ext>
                </a:extLst>
              </p:cNvPr>
              <p:cNvSpPr>
                <a:spLocks/>
              </p:cNvSpPr>
              <p:nvPr/>
            </p:nvSpPr>
            <p:spPr bwMode="auto">
              <a:xfrm>
                <a:off x="5426" y="3107"/>
                <a:ext cx="132" cy="110"/>
              </a:xfrm>
              <a:custGeom>
                <a:avLst/>
                <a:gdLst>
                  <a:gd name="T0" fmla="*/ 0 w 205"/>
                  <a:gd name="T1" fmla="*/ 1 h 171"/>
                  <a:gd name="T2" fmla="*/ 1 w 205"/>
                  <a:gd name="T3" fmla="*/ 1 h 171"/>
                  <a:gd name="T4" fmla="*/ 1 w 205"/>
                  <a:gd name="T5" fmla="*/ 1 h 171"/>
                  <a:gd name="T6" fmla="*/ 1 w 205"/>
                  <a:gd name="T7" fmla="*/ 0 h 171"/>
                  <a:gd name="T8" fmla="*/ 0 60000 65536"/>
                  <a:gd name="T9" fmla="*/ 0 60000 65536"/>
                  <a:gd name="T10" fmla="*/ 0 60000 65536"/>
                  <a:gd name="T11" fmla="*/ 0 60000 65536"/>
                  <a:gd name="T12" fmla="*/ 0 w 205"/>
                  <a:gd name="T13" fmla="*/ 0 h 171"/>
                  <a:gd name="T14" fmla="*/ 205 w 205"/>
                  <a:gd name="T15" fmla="*/ 171 h 171"/>
                </a:gdLst>
                <a:ahLst/>
                <a:cxnLst>
                  <a:cxn ang="T8">
                    <a:pos x="T0" y="T1"/>
                  </a:cxn>
                  <a:cxn ang="T9">
                    <a:pos x="T2" y="T3"/>
                  </a:cxn>
                  <a:cxn ang="T10">
                    <a:pos x="T4" y="T5"/>
                  </a:cxn>
                  <a:cxn ang="T11">
                    <a:pos x="T6" y="T7"/>
                  </a:cxn>
                </a:cxnLst>
                <a:rect l="T12" t="T13" r="T14" b="T15"/>
                <a:pathLst>
                  <a:path w="205" h="171">
                    <a:moveTo>
                      <a:pt x="0" y="171"/>
                    </a:moveTo>
                    <a:lnTo>
                      <a:pt x="159" y="12"/>
                    </a:lnTo>
                    <a:cubicBezTo>
                      <a:pt x="167" y="5"/>
                      <a:pt x="177" y="1"/>
                      <a:pt x="188" y="1"/>
                    </a:cubicBezTo>
                    <a:lnTo>
                      <a:pt x="205" y="0"/>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41" name="Freeform 71">
                <a:extLst>
                  <a:ext uri="{FF2B5EF4-FFF2-40B4-BE49-F238E27FC236}">
                    <a16:creationId xmlns:a16="http://schemas.microsoft.com/office/drawing/2014/main" id="{419A23F8-ED1D-1121-FD82-CC52E5305ED2}"/>
                  </a:ext>
                </a:extLst>
              </p:cNvPr>
              <p:cNvSpPr>
                <a:spLocks/>
              </p:cNvSpPr>
              <p:nvPr/>
            </p:nvSpPr>
            <p:spPr bwMode="auto">
              <a:xfrm>
                <a:off x="5308" y="3227"/>
                <a:ext cx="43" cy="9"/>
              </a:xfrm>
              <a:custGeom>
                <a:avLst/>
                <a:gdLst>
                  <a:gd name="T0" fmla="*/ 0 w 67"/>
                  <a:gd name="T1" fmla="*/ 1 h 14"/>
                  <a:gd name="T2" fmla="*/ 1 w 67"/>
                  <a:gd name="T3" fmla="*/ 1 h 14"/>
                  <a:gd name="T4" fmla="*/ 1 w 67"/>
                  <a:gd name="T5" fmla="*/ 1 h 14"/>
                  <a:gd name="T6" fmla="*/ 1 w 67"/>
                  <a:gd name="T7" fmla="*/ 1 h 14"/>
                  <a:gd name="T8" fmla="*/ 1 w 67"/>
                  <a:gd name="T9" fmla="*/ 1 h 14"/>
                  <a:gd name="T10" fmla="*/ 0 60000 65536"/>
                  <a:gd name="T11" fmla="*/ 0 60000 65536"/>
                  <a:gd name="T12" fmla="*/ 0 60000 65536"/>
                  <a:gd name="T13" fmla="*/ 0 60000 65536"/>
                  <a:gd name="T14" fmla="*/ 0 60000 65536"/>
                  <a:gd name="T15" fmla="*/ 0 w 67"/>
                  <a:gd name="T16" fmla="*/ 0 h 14"/>
                  <a:gd name="T17" fmla="*/ 67 w 67"/>
                  <a:gd name="T18" fmla="*/ 14 h 14"/>
                </a:gdLst>
                <a:ahLst/>
                <a:cxnLst>
                  <a:cxn ang="T10">
                    <a:pos x="T0" y="T1"/>
                  </a:cxn>
                  <a:cxn ang="T11">
                    <a:pos x="T2" y="T3"/>
                  </a:cxn>
                  <a:cxn ang="T12">
                    <a:pos x="T4" y="T5"/>
                  </a:cxn>
                  <a:cxn ang="T13">
                    <a:pos x="T6" y="T7"/>
                  </a:cxn>
                  <a:cxn ang="T14">
                    <a:pos x="T8" y="T9"/>
                  </a:cxn>
                </a:cxnLst>
                <a:rect l="T15" t="T16" r="T17" b="T18"/>
                <a:pathLst>
                  <a:path w="67" h="14">
                    <a:moveTo>
                      <a:pt x="0" y="14"/>
                    </a:moveTo>
                    <a:lnTo>
                      <a:pt x="17" y="5"/>
                    </a:lnTo>
                    <a:cubicBezTo>
                      <a:pt x="28" y="1"/>
                      <a:pt x="40" y="0"/>
                      <a:pt x="50" y="4"/>
                    </a:cubicBezTo>
                    <a:lnTo>
                      <a:pt x="67" y="11"/>
                    </a:ln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39960" name="Group 72">
              <a:extLst>
                <a:ext uri="{FF2B5EF4-FFF2-40B4-BE49-F238E27FC236}">
                  <a16:creationId xmlns:a16="http://schemas.microsoft.com/office/drawing/2014/main" id="{A31720CA-4B5E-35EF-EB1A-AC67F81D441B}"/>
                </a:ext>
              </a:extLst>
            </p:cNvPr>
            <p:cNvGrpSpPr>
              <a:grpSpLocks/>
            </p:cNvGrpSpPr>
            <p:nvPr/>
          </p:nvGrpSpPr>
          <p:grpSpPr bwMode="auto">
            <a:xfrm>
              <a:off x="9154939" y="5723408"/>
              <a:ext cx="341312" cy="369888"/>
              <a:chOff x="5087" y="2350"/>
              <a:chExt cx="233" cy="233"/>
            </a:xfrm>
          </p:grpSpPr>
          <p:sp>
            <p:nvSpPr>
              <p:cNvPr id="40035" name="Freeform 73">
                <a:extLst>
                  <a:ext uri="{FF2B5EF4-FFF2-40B4-BE49-F238E27FC236}">
                    <a16:creationId xmlns:a16="http://schemas.microsoft.com/office/drawing/2014/main" id="{4AD8F73F-5966-9AAA-BA3D-67D047A14653}"/>
                  </a:ext>
                </a:extLst>
              </p:cNvPr>
              <p:cNvSpPr>
                <a:spLocks/>
              </p:cNvSpPr>
              <p:nvPr/>
            </p:nvSpPr>
            <p:spPr bwMode="auto">
              <a:xfrm>
                <a:off x="5087" y="2350"/>
                <a:ext cx="233" cy="233"/>
              </a:xfrm>
              <a:custGeom>
                <a:avLst/>
                <a:gdLst>
                  <a:gd name="T0" fmla="*/ 116 w 233"/>
                  <a:gd name="T1" fmla="*/ 233 h 233"/>
                  <a:gd name="T2" fmla="*/ 233 w 233"/>
                  <a:gd name="T3" fmla="*/ 116 h 233"/>
                  <a:gd name="T4" fmla="*/ 233 w 233"/>
                  <a:gd name="T5" fmla="*/ 116 h 233"/>
                  <a:gd name="T6" fmla="*/ 116 w 233"/>
                  <a:gd name="T7" fmla="*/ 0 h 233"/>
                  <a:gd name="T8" fmla="*/ 0 w 233"/>
                  <a:gd name="T9" fmla="*/ 116 h 233"/>
                  <a:gd name="T10" fmla="*/ 116 w 233"/>
                  <a:gd name="T11" fmla="*/ 233 h 233"/>
                  <a:gd name="T12" fmla="*/ 0 60000 65536"/>
                  <a:gd name="T13" fmla="*/ 0 60000 65536"/>
                  <a:gd name="T14" fmla="*/ 0 60000 65536"/>
                  <a:gd name="T15" fmla="*/ 0 60000 65536"/>
                  <a:gd name="T16" fmla="*/ 0 60000 65536"/>
                  <a:gd name="T17" fmla="*/ 0 60000 65536"/>
                  <a:gd name="T18" fmla="*/ 0 w 233"/>
                  <a:gd name="T19" fmla="*/ 0 h 233"/>
                  <a:gd name="T20" fmla="*/ 233 w 233"/>
                  <a:gd name="T21" fmla="*/ 233 h 233"/>
                </a:gdLst>
                <a:ahLst/>
                <a:cxnLst>
                  <a:cxn ang="T12">
                    <a:pos x="T0" y="T1"/>
                  </a:cxn>
                  <a:cxn ang="T13">
                    <a:pos x="T2" y="T3"/>
                  </a:cxn>
                  <a:cxn ang="T14">
                    <a:pos x="T4" y="T5"/>
                  </a:cxn>
                  <a:cxn ang="T15">
                    <a:pos x="T6" y="T7"/>
                  </a:cxn>
                  <a:cxn ang="T16">
                    <a:pos x="T8" y="T9"/>
                  </a:cxn>
                  <a:cxn ang="T17">
                    <a:pos x="T10" y="T11"/>
                  </a:cxn>
                </a:cxnLst>
                <a:rect l="T18" t="T19" r="T20" b="T21"/>
                <a:pathLst>
                  <a:path w="233" h="233">
                    <a:moveTo>
                      <a:pt x="116" y="233"/>
                    </a:moveTo>
                    <a:cubicBezTo>
                      <a:pt x="181" y="233"/>
                      <a:pt x="233" y="180"/>
                      <a:pt x="233" y="116"/>
                    </a:cubicBezTo>
                    <a:cubicBezTo>
                      <a:pt x="233" y="116"/>
                      <a:pt x="233" y="116"/>
                      <a:pt x="233" y="116"/>
                    </a:cubicBezTo>
                    <a:cubicBezTo>
                      <a:pt x="233" y="52"/>
                      <a:pt x="181" y="0"/>
                      <a:pt x="116" y="0"/>
                    </a:cubicBezTo>
                    <a:cubicBezTo>
                      <a:pt x="52" y="0"/>
                      <a:pt x="0" y="52"/>
                      <a:pt x="0" y="116"/>
                    </a:cubicBezTo>
                    <a:cubicBezTo>
                      <a:pt x="0" y="180"/>
                      <a:pt x="52" y="233"/>
                      <a:pt x="116" y="233"/>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36" name="Freeform 74">
                <a:extLst>
                  <a:ext uri="{FF2B5EF4-FFF2-40B4-BE49-F238E27FC236}">
                    <a16:creationId xmlns:a16="http://schemas.microsoft.com/office/drawing/2014/main" id="{B15BF5F6-FC18-375B-D623-1F8FB1BDC58E}"/>
                  </a:ext>
                </a:extLst>
              </p:cNvPr>
              <p:cNvSpPr>
                <a:spLocks/>
              </p:cNvSpPr>
              <p:nvPr/>
            </p:nvSpPr>
            <p:spPr bwMode="auto">
              <a:xfrm>
                <a:off x="5135" y="2398"/>
                <a:ext cx="136" cy="136"/>
              </a:xfrm>
              <a:custGeom>
                <a:avLst/>
                <a:gdLst>
                  <a:gd name="T0" fmla="*/ 68 w 136"/>
                  <a:gd name="T1" fmla="*/ 136 h 136"/>
                  <a:gd name="T2" fmla="*/ 136 w 136"/>
                  <a:gd name="T3" fmla="*/ 68 h 136"/>
                  <a:gd name="T4" fmla="*/ 136 w 136"/>
                  <a:gd name="T5" fmla="*/ 68 h 136"/>
                  <a:gd name="T6" fmla="*/ 68 w 136"/>
                  <a:gd name="T7" fmla="*/ 0 h 136"/>
                  <a:gd name="T8" fmla="*/ 0 w 136"/>
                  <a:gd name="T9" fmla="*/ 68 h 136"/>
                  <a:gd name="T10" fmla="*/ 68 w 136"/>
                  <a:gd name="T11" fmla="*/ 136 h 136"/>
                  <a:gd name="T12" fmla="*/ 0 60000 65536"/>
                  <a:gd name="T13" fmla="*/ 0 60000 65536"/>
                  <a:gd name="T14" fmla="*/ 0 60000 65536"/>
                  <a:gd name="T15" fmla="*/ 0 60000 65536"/>
                  <a:gd name="T16" fmla="*/ 0 60000 65536"/>
                  <a:gd name="T17" fmla="*/ 0 60000 65536"/>
                  <a:gd name="T18" fmla="*/ 0 w 136"/>
                  <a:gd name="T19" fmla="*/ 0 h 136"/>
                  <a:gd name="T20" fmla="*/ 136 w 136"/>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36" h="136">
                    <a:moveTo>
                      <a:pt x="68" y="136"/>
                    </a:moveTo>
                    <a:cubicBezTo>
                      <a:pt x="106" y="136"/>
                      <a:pt x="136" y="106"/>
                      <a:pt x="136" y="68"/>
                    </a:cubicBezTo>
                    <a:cubicBezTo>
                      <a:pt x="136" y="68"/>
                      <a:pt x="136" y="68"/>
                      <a:pt x="136" y="68"/>
                    </a:cubicBezTo>
                    <a:cubicBezTo>
                      <a:pt x="136" y="31"/>
                      <a:pt x="106" y="0"/>
                      <a:pt x="68" y="0"/>
                    </a:cubicBezTo>
                    <a:cubicBezTo>
                      <a:pt x="31" y="0"/>
                      <a:pt x="0" y="31"/>
                      <a:pt x="0" y="68"/>
                    </a:cubicBezTo>
                    <a:cubicBezTo>
                      <a:pt x="0" y="106"/>
                      <a:pt x="31" y="136"/>
                      <a:pt x="68" y="136"/>
                    </a:cubicBezTo>
                  </a:path>
                </a:pathLst>
              </a:custGeom>
              <a:noFill/>
              <a:ln w="158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39961" name="Group 75">
              <a:extLst>
                <a:ext uri="{FF2B5EF4-FFF2-40B4-BE49-F238E27FC236}">
                  <a16:creationId xmlns:a16="http://schemas.microsoft.com/office/drawing/2014/main" id="{CB9BDDFD-82C1-C5D5-94CB-687ED3AEA23A}"/>
                </a:ext>
              </a:extLst>
            </p:cNvPr>
            <p:cNvGrpSpPr>
              <a:grpSpLocks/>
            </p:cNvGrpSpPr>
            <p:nvPr/>
          </p:nvGrpSpPr>
          <p:grpSpPr bwMode="auto">
            <a:xfrm>
              <a:off x="4501976" y="6931496"/>
              <a:ext cx="515938" cy="295275"/>
              <a:chOff x="4541" y="3736"/>
              <a:chExt cx="352" cy="186"/>
            </a:xfrm>
          </p:grpSpPr>
          <p:sp>
            <p:nvSpPr>
              <p:cNvPr id="40032" name="Freeform 76">
                <a:extLst>
                  <a:ext uri="{FF2B5EF4-FFF2-40B4-BE49-F238E27FC236}">
                    <a16:creationId xmlns:a16="http://schemas.microsoft.com/office/drawing/2014/main" id="{48F1F4AE-E1DF-8DE4-6566-4ACCDA356EB6}"/>
                  </a:ext>
                </a:extLst>
              </p:cNvPr>
              <p:cNvSpPr>
                <a:spLocks/>
              </p:cNvSpPr>
              <p:nvPr/>
            </p:nvSpPr>
            <p:spPr bwMode="auto">
              <a:xfrm>
                <a:off x="4631" y="3736"/>
                <a:ext cx="175" cy="174"/>
              </a:xfrm>
              <a:custGeom>
                <a:avLst/>
                <a:gdLst>
                  <a:gd name="T0" fmla="*/ 87 w 175"/>
                  <a:gd name="T1" fmla="*/ 174 h 174"/>
                  <a:gd name="T2" fmla="*/ 175 w 175"/>
                  <a:gd name="T3" fmla="*/ 87 h 174"/>
                  <a:gd name="T4" fmla="*/ 175 w 175"/>
                  <a:gd name="T5" fmla="*/ 87 h 174"/>
                  <a:gd name="T6" fmla="*/ 87 w 175"/>
                  <a:gd name="T7" fmla="*/ 0 h 174"/>
                  <a:gd name="T8" fmla="*/ 0 w 175"/>
                  <a:gd name="T9" fmla="*/ 87 h 174"/>
                  <a:gd name="T10" fmla="*/ 87 w 175"/>
                  <a:gd name="T11" fmla="*/ 174 h 174"/>
                  <a:gd name="T12" fmla="*/ 0 60000 65536"/>
                  <a:gd name="T13" fmla="*/ 0 60000 65536"/>
                  <a:gd name="T14" fmla="*/ 0 60000 65536"/>
                  <a:gd name="T15" fmla="*/ 0 60000 65536"/>
                  <a:gd name="T16" fmla="*/ 0 60000 65536"/>
                  <a:gd name="T17" fmla="*/ 0 60000 65536"/>
                  <a:gd name="T18" fmla="*/ 0 w 175"/>
                  <a:gd name="T19" fmla="*/ 0 h 174"/>
                  <a:gd name="T20" fmla="*/ 175 w 175"/>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75" h="174">
                    <a:moveTo>
                      <a:pt x="87" y="174"/>
                    </a:moveTo>
                    <a:cubicBezTo>
                      <a:pt x="136" y="174"/>
                      <a:pt x="175" y="135"/>
                      <a:pt x="175" y="87"/>
                    </a:cubicBezTo>
                    <a:cubicBezTo>
                      <a:pt x="175" y="87"/>
                      <a:pt x="175" y="87"/>
                      <a:pt x="175" y="87"/>
                    </a:cubicBezTo>
                    <a:cubicBezTo>
                      <a:pt x="175" y="39"/>
                      <a:pt x="136" y="0"/>
                      <a:pt x="87" y="0"/>
                    </a:cubicBezTo>
                    <a:cubicBezTo>
                      <a:pt x="39" y="0"/>
                      <a:pt x="0" y="39"/>
                      <a:pt x="0" y="87"/>
                    </a:cubicBezTo>
                    <a:cubicBezTo>
                      <a:pt x="0" y="135"/>
                      <a:pt x="39" y="174"/>
                      <a:pt x="87" y="174"/>
                    </a:cubicBezTo>
                  </a:path>
                </a:pathLst>
              </a:custGeom>
              <a:solidFill>
                <a:schemeClr val="bg1"/>
              </a:solidFill>
              <a:ln w="4763" cap="rnd">
                <a:solidFill>
                  <a:schemeClr val="tx1"/>
                </a:solidFill>
                <a:round/>
                <a:headEnd/>
                <a:tailEnd/>
              </a:ln>
            </p:spPr>
            <p:txBody>
              <a:bodyPr/>
              <a:lstStyle/>
              <a:p>
                <a:endParaRPr lang="nb-NO"/>
              </a:p>
            </p:txBody>
          </p:sp>
          <p:sp>
            <p:nvSpPr>
              <p:cNvPr id="40033" name="Freeform 77">
                <a:extLst>
                  <a:ext uri="{FF2B5EF4-FFF2-40B4-BE49-F238E27FC236}">
                    <a16:creationId xmlns:a16="http://schemas.microsoft.com/office/drawing/2014/main" id="{BD67535B-08F3-7C1E-CCAB-C687A2718C92}"/>
                  </a:ext>
                </a:extLst>
              </p:cNvPr>
              <p:cNvSpPr>
                <a:spLocks/>
              </p:cNvSpPr>
              <p:nvPr/>
            </p:nvSpPr>
            <p:spPr bwMode="auto">
              <a:xfrm>
                <a:off x="4541" y="3810"/>
                <a:ext cx="175" cy="112"/>
              </a:xfrm>
              <a:custGeom>
                <a:avLst/>
                <a:gdLst>
                  <a:gd name="T0" fmla="*/ 0 w 272"/>
                  <a:gd name="T1" fmla="*/ 0 h 175"/>
                  <a:gd name="T2" fmla="*/ 1 w 272"/>
                  <a:gd name="T3" fmla="*/ 1 h 175"/>
                  <a:gd name="T4" fmla="*/ 1 w 272"/>
                  <a:gd name="T5" fmla="*/ 1 h 175"/>
                  <a:gd name="T6" fmla="*/ 1 w 272"/>
                  <a:gd name="T7" fmla="*/ 1 h 175"/>
                  <a:gd name="T8" fmla="*/ 1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0" y="0"/>
                    </a:moveTo>
                    <a:lnTo>
                      <a:pt x="91" y="120"/>
                    </a:lnTo>
                    <a:cubicBezTo>
                      <a:pt x="117" y="155"/>
                      <a:pt x="158" y="175"/>
                      <a:pt x="202" y="175"/>
                    </a:cubicBezTo>
                    <a:lnTo>
                      <a:pt x="272"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34" name="Freeform 78">
                <a:extLst>
                  <a:ext uri="{FF2B5EF4-FFF2-40B4-BE49-F238E27FC236}">
                    <a16:creationId xmlns:a16="http://schemas.microsoft.com/office/drawing/2014/main" id="{C795CBEF-C71B-AD22-A5C7-092ACB7E017A}"/>
                  </a:ext>
                </a:extLst>
              </p:cNvPr>
              <p:cNvSpPr>
                <a:spLocks/>
              </p:cNvSpPr>
              <p:nvPr/>
            </p:nvSpPr>
            <p:spPr bwMode="auto">
              <a:xfrm>
                <a:off x="4718" y="3810"/>
                <a:ext cx="175" cy="112"/>
              </a:xfrm>
              <a:custGeom>
                <a:avLst/>
                <a:gdLst>
                  <a:gd name="T0" fmla="*/ 1 w 272"/>
                  <a:gd name="T1" fmla="*/ 0 h 175"/>
                  <a:gd name="T2" fmla="*/ 1 w 272"/>
                  <a:gd name="T3" fmla="*/ 1 h 175"/>
                  <a:gd name="T4" fmla="*/ 1 w 272"/>
                  <a:gd name="T5" fmla="*/ 1 h 175"/>
                  <a:gd name="T6" fmla="*/ 1 w 272"/>
                  <a:gd name="T7" fmla="*/ 1 h 175"/>
                  <a:gd name="T8" fmla="*/ 0 w 272"/>
                  <a:gd name="T9" fmla="*/ 1 h 175"/>
                  <a:gd name="T10" fmla="*/ 0 60000 65536"/>
                  <a:gd name="T11" fmla="*/ 0 60000 65536"/>
                  <a:gd name="T12" fmla="*/ 0 60000 65536"/>
                  <a:gd name="T13" fmla="*/ 0 60000 65536"/>
                  <a:gd name="T14" fmla="*/ 0 60000 65536"/>
                  <a:gd name="T15" fmla="*/ 0 w 272"/>
                  <a:gd name="T16" fmla="*/ 0 h 175"/>
                  <a:gd name="T17" fmla="*/ 272 w 272"/>
                  <a:gd name="T18" fmla="*/ 175 h 175"/>
                </a:gdLst>
                <a:ahLst/>
                <a:cxnLst>
                  <a:cxn ang="T10">
                    <a:pos x="T0" y="T1"/>
                  </a:cxn>
                  <a:cxn ang="T11">
                    <a:pos x="T2" y="T3"/>
                  </a:cxn>
                  <a:cxn ang="T12">
                    <a:pos x="T4" y="T5"/>
                  </a:cxn>
                  <a:cxn ang="T13">
                    <a:pos x="T6" y="T7"/>
                  </a:cxn>
                  <a:cxn ang="T14">
                    <a:pos x="T8" y="T9"/>
                  </a:cxn>
                </a:cxnLst>
                <a:rect l="T15" t="T16" r="T17" b="T18"/>
                <a:pathLst>
                  <a:path w="272" h="175">
                    <a:moveTo>
                      <a:pt x="272" y="0"/>
                    </a:moveTo>
                    <a:lnTo>
                      <a:pt x="181" y="120"/>
                    </a:lnTo>
                    <a:cubicBezTo>
                      <a:pt x="154" y="155"/>
                      <a:pt x="113" y="175"/>
                      <a:pt x="69" y="175"/>
                    </a:cubicBezTo>
                    <a:lnTo>
                      <a:pt x="0" y="175"/>
                    </a:lnTo>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39962" name="Rectangle 79">
              <a:extLst>
                <a:ext uri="{FF2B5EF4-FFF2-40B4-BE49-F238E27FC236}">
                  <a16:creationId xmlns:a16="http://schemas.microsoft.com/office/drawing/2014/main" id="{440DA005-DB82-0EAD-5479-0573F413204C}"/>
                </a:ext>
              </a:extLst>
            </p:cNvPr>
            <p:cNvSpPr>
              <a:spLocks noChangeArrowheads="1"/>
            </p:cNvSpPr>
            <p:nvPr/>
          </p:nvSpPr>
          <p:spPr bwMode="auto">
            <a:xfrm>
              <a:off x="4552776" y="7364883"/>
              <a:ext cx="52387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Operatør</a:t>
              </a:r>
            </a:p>
          </p:txBody>
        </p:sp>
        <p:sp>
          <p:nvSpPr>
            <p:cNvPr id="39963" name="Rectangle 80">
              <a:extLst>
                <a:ext uri="{FF2B5EF4-FFF2-40B4-BE49-F238E27FC236}">
                  <a16:creationId xmlns:a16="http://schemas.microsoft.com/office/drawing/2014/main" id="{28B2793E-C6E4-9E0F-0176-771B712018CB}"/>
                </a:ext>
              </a:extLst>
            </p:cNvPr>
            <p:cNvSpPr>
              <a:spLocks noChangeArrowheads="1"/>
            </p:cNvSpPr>
            <p:nvPr/>
          </p:nvSpPr>
          <p:spPr bwMode="auto">
            <a:xfrm>
              <a:off x="4549601" y="4108921"/>
              <a:ext cx="882650"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Kunde-/leverandørsflyt</a:t>
              </a:r>
              <a:endParaRPr lang="en-US" altLang="nb-NO" sz="900" b="1"/>
            </a:p>
          </p:txBody>
        </p:sp>
        <p:sp>
          <p:nvSpPr>
            <p:cNvPr id="39964" name="Rectangle 81">
              <a:extLst>
                <a:ext uri="{FF2B5EF4-FFF2-40B4-BE49-F238E27FC236}">
                  <a16:creationId xmlns:a16="http://schemas.microsoft.com/office/drawing/2014/main" id="{FA29F79A-CB6A-98BD-00CC-B84DE7A9DE07}"/>
                </a:ext>
              </a:extLst>
            </p:cNvPr>
            <p:cNvSpPr>
              <a:spLocks noChangeArrowheads="1"/>
            </p:cNvSpPr>
            <p:nvPr/>
          </p:nvSpPr>
          <p:spPr bwMode="auto">
            <a:xfrm>
              <a:off x="7353126" y="3477096"/>
              <a:ext cx="1049338"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sz="900" b="1"/>
            </a:p>
          </p:txBody>
        </p:sp>
        <p:sp>
          <p:nvSpPr>
            <p:cNvPr id="39965" name="Rectangle 82">
              <a:extLst>
                <a:ext uri="{FF2B5EF4-FFF2-40B4-BE49-F238E27FC236}">
                  <a16:creationId xmlns:a16="http://schemas.microsoft.com/office/drawing/2014/main" id="{67999935-C26D-B15C-1CA1-B6FF85AC76B2}"/>
                </a:ext>
              </a:extLst>
            </p:cNvPr>
            <p:cNvSpPr>
              <a:spLocks noChangeArrowheads="1"/>
            </p:cNvSpPr>
            <p:nvPr/>
          </p:nvSpPr>
          <p:spPr bwMode="auto">
            <a:xfrm>
              <a:off x="6162501" y="4261321"/>
              <a:ext cx="106362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Supermarked</a:t>
              </a:r>
            </a:p>
          </p:txBody>
        </p:sp>
        <p:grpSp>
          <p:nvGrpSpPr>
            <p:cNvPr id="39966" name="Group 83">
              <a:extLst>
                <a:ext uri="{FF2B5EF4-FFF2-40B4-BE49-F238E27FC236}">
                  <a16:creationId xmlns:a16="http://schemas.microsoft.com/office/drawing/2014/main" id="{CEBA5202-8913-C525-1A6D-67A36820AB54}"/>
                </a:ext>
              </a:extLst>
            </p:cNvPr>
            <p:cNvGrpSpPr>
              <a:grpSpLocks noChangeAspect="1"/>
            </p:cNvGrpSpPr>
            <p:nvPr/>
          </p:nvGrpSpPr>
          <p:grpSpPr bwMode="auto">
            <a:xfrm>
              <a:off x="6560964" y="3756496"/>
              <a:ext cx="169862" cy="409575"/>
              <a:chOff x="4429" y="1747"/>
              <a:chExt cx="156" cy="349"/>
            </a:xfrm>
          </p:grpSpPr>
          <p:sp>
            <p:nvSpPr>
              <p:cNvPr id="40026" name="Line 84">
                <a:extLst>
                  <a:ext uri="{FF2B5EF4-FFF2-40B4-BE49-F238E27FC236}">
                    <a16:creationId xmlns:a16="http://schemas.microsoft.com/office/drawing/2014/main" id="{21B51E36-E0EF-C64D-0E00-270E0A17E8FB}"/>
                  </a:ext>
                </a:extLst>
              </p:cNvPr>
              <p:cNvSpPr>
                <a:spLocks noChangeAspect="1" noChangeShapeType="1"/>
              </p:cNvSpPr>
              <p:nvPr/>
            </p:nvSpPr>
            <p:spPr bwMode="auto">
              <a:xfrm>
                <a:off x="4429" y="1747"/>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27" name="Line 85">
                <a:extLst>
                  <a:ext uri="{FF2B5EF4-FFF2-40B4-BE49-F238E27FC236}">
                    <a16:creationId xmlns:a16="http://schemas.microsoft.com/office/drawing/2014/main" id="{18375F26-24FC-BD36-6F1D-8DF16C52F786}"/>
                  </a:ext>
                </a:extLst>
              </p:cNvPr>
              <p:cNvSpPr>
                <a:spLocks noChangeAspect="1" noChangeShapeType="1"/>
              </p:cNvSpPr>
              <p:nvPr/>
            </p:nvSpPr>
            <p:spPr bwMode="auto">
              <a:xfrm>
                <a:off x="4429" y="1834"/>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28" name="Line 86">
                <a:extLst>
                  <a:ext uri="{FF2B5EF4-FFF2-40B4-BE49-F238E27FC236}">
                    <a16:creationId xmlns:a16="http://schemas.microsoft.com/office/drawing/2014/main" id="{5B1CA974-C79F-41A5-5D31-D839171CEC91}"/>
                  </a:ext>
                </a:extLst>
              </p:cNvPr>
              <p:cNvSpPr>
                <a:spLocks noChangeAspect="1" noChangeShapeType="1"/>
              </p:cNvSpPr>
              <p:nvPr/>
            </p:nvSpPr>
            <p:spPr bwMode="auto">
              <a:xfrm>
                <a:off x="4429" y="1922"/>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29" name="Line 87">
                <a:extLst>
                  <a:ext uri="{FF2B5EF4-FFF2-40B4-BE49-F238E27FC236}">
                    <a16:creationId xmlns:a16="http://schemas.microsoft.com/office/drawing/2014/main" id="{229DA310-7711-B61B-779F-C7F3E1EA2481}"/>
                  </a:ext>
                </a:extLst>
              </p:cNvPr>
              <p:cNvSpPr>
                <a:spLocks noChangeAspect="1" noChangeShapeType="1"/>
              </p:cNvSpPr>
              <p:nvPr/>
            </p:nvSpPr>
            <p:spPr bwMode="auto">
              <a:xfrm>
                <a:off x="4429" y="2009"/>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30" name="Line 88">
                <a:extLst>
                  <a:ext uri="{FF2B5EF4-FFF2-40B4-BE49-F238E27FC236}">
                    <a16:creationId xmlns:a16="http://schemas.microsoft.com/office/drawing/2014/main" id="{320DA0B5-6CED-47D4-E9B6-0131E4411725}"/>
                  </a:ext>
                </a:extLst>
              </p:cNvPr>
              <p:cNvSpPr>
                <a:spLocks noChangeAspect="1" noChangeShapeType="1"/>
              </p:cNvSpPr>
              <p:nvPr/>
            </p:nvSpPr>
            <p:spPr bwMode="auto">
              <a:xfrm>
                <a:off x="4584" y="1747"/>
                <a:ext cx="1" cy="349"/>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40031" name="Line 89">
                <a:extLst>
                  <a:ext uri="{FF2B5EF4-FFF2-40B4-BE49-F238E27FC236}">
                    <a16:creationId xmlns:a16="http://schemas.microsoft.com/office/drawing/2014/main" id="{C5299D69-DAF3-C849-9387-A3A825D7AFBC}"/>
                  </a:ext>
                </a:extLst>
              </p:cNvPr>
              <p:cNvSpPr>
                <a:spLocks noChangeAspect="1" noChangeShapeType="1"/>
              </p:cNvSpPr>
              <p:nvPr/>
            </p:nvSpPr>
            <p:spPr bwMode="auto">
              <a:xfrm>
                <a:off x="4429" y="2095"/>
                <a:ext cx="155" cy="1"/>
              </a:xfrm>
              <a:prstGeom prst="line">
                <a:avLst/>
              </a:prstGeom>
              <a:noFill/>
              <a:ln w="482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nb-NO"/>
              </a:p>
            </p:txBody>
          </p:sp>
        </p:grpSp>
        <p:sp>
          <p:nvSpPr>
            <p:cNvPr id="39967" name="Rectangle 90">
              <a:extLst>
                <a:ext uri="{FF2B5EF4-FFF2-40B4-BE49-F238E27FC236}">
                  <a16:creationId xmlns:a16="http://schemas.microsoft.com/office/drawing/2014/main" id="{69638C71-DBC2-4B93-B17D-4E6A37EC9D4E}"/>
                </a:ext>
              </a:extLst>
            </p:cNvPr>
            <p:cNvSpPr>
              <a:spLocks noChangeArrowheads="1"/>
            </p:cNvSpPr>
            <p:nvPr/>
          </p:nvSpPr>
          <p:spPr bwMode="auto">
            <a:xfrm>
              <a:off x="3438351" y="5099521"/>
              <a:ext cx="876300"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Elektronisk informasjonsflyt</a:t>
              </a:r>
            </a:p>
          </p:txBody>
        </p:sp>
        <p:grpSp>
          <p:nvGrpSpPr>
            <p:cNvPr id="39968" name="Group 91">
              <a:extLst>
                <a:ext uri="{FF2B5EF4-FFF2-40B4-BE49-F238E27FC236}">
                  <a16:creationId xmlns:a16="http://schemas.microsoft.com/office/drawing/2014/main" id="{5ECC0722-8361-BBD1-A44A-E4DD76FD75D2}"/>
                </a:ext>
              </a:extLst>
            </p:cNvPr>
            <p:cNvGrpSpPr>
              <a:grpSpLocks/>
            </p:cNvGrpSpPr>
            <p:nvPr/>
          </p:nvGrpSpPr>
          <p:grpSpPr bwMode="auto">
            <a:xfrm>
              <a:off x="4597226" y="4810596"/>
              <a:ext cx="679450" cy="447675"/>
              <a:chOff x="3883" y="2316"/>
              <a:chExt cx="464" cy="282"/>
            </a:xfrm>
          </p:grpSpPr>
          <p:sp>
            <p:nvSpPr>
              <p:cNvPr id="40024" name="Freeform 92">
                <a:extLst>
                  <a:ext uri="{FF2B5EF4-FFF2-40B4-BE49-F238E27FC236}">
                    <a16:creationId xmlns:a16="http://schemas.microsoft.com/office/drawing/2014/main" id="{018A75DD-9517-6E49-4774-0694150912EA}"/>
                  </a:ext>
                </a:extLst>
              </p:cNvPr>
              <p:cNvSpPr>
                <a:spLocks noEditPoints="1"/>
              </p:cNvSpPr>
              <p:nvPr/>
            </p:nvSpPr>
            <p:spPr bwMode="auto">
              <a:xfrm>
                <a:off x="3883" y="2316"/>
                <a:ext cx="464" cy="282"/>
              </a:xfrm>
              <a:custGeom>
                <a:avLst/>
                <a:gdLst>
                  <a:gd name="T0" fmla="*/ 1 w 722"/>
                  <a:gd name="T1" fmla="*/ 1 h 439"/>
                  <a:gd name="T2" fmla="*/ 0 w 722"/>
                  <a:gd name="T3" fmla="*/ 1 h 439"/>
                  <a:gd name="T4" fmla="*/ 0 w 722"/>
                  <a:gd name="T5" fmla="*/ 1 h 439"/>
                  <a:gd name="T6" fmla="*/ 1 w 722"/>
                  <a:gd name="T7" fmla="*/ 1 h 439"/>
                  <a:gd name="T8" fmla="*/ 1 w 722"/>
                  <a:gd name="T9" fmla="*/ 1 h 439"/>
                  <a:gd name="T10" fmla="*/ 1 w 722"/>
                  <a:gd name="T11" fmla="*/ 1 h 439"/>
                  <a:gd name="T12" fmla="*/ 1 w 722"/>
                  <a:gd name="T13" fmla="*/ 1 h 439"/>
                  <a:gd name="T14" fmla="*/ 1 w 722"/>
                  <a:gd name="T15" fmla="*/ 1 h 439"/>
                  <a:gd name="T16" fmla="*/ 0 w 722"/>
                  <a:gd name="T17" fmla="*/ 1 h 439"/>
                  <a:gd name="T18" fmla="*/ 0 w 722"/>
                  <a:gd name="T19" fmla="*/ 1 h 439"/>
                  <a:gd name="T20" fmla="*/ 1 w 722"/>
                  <a:gd name="T21" fmla="*/ 1 h 439"/>
                  <a:gd name="T22" fmla="*/ 1 w 722"/>
                  <a:gd name="T23" fmla="*/ 1 h 439"/>
                  <a:gd name="T24" fmla="*/ 1 w 722"/>
                  <a:gd name="T25" fmla="*/ 1 h 439"/>
                  <a:gd name="T26" fmla="*/ 1 w 722"/>
                  <a:gd name="T27" fmla="*/ 1 h 439"/>
                  <a:gd name="T28" fmla="*/ 1 w 722"/>
                  <a:gd name="T29" fmla="*/ 1 h 439"/>
                  <a:gd name="T30" fmla="*/ 1 w 722"/>
                  <a:gd name="T31" fmla="*/ 1 h 439"/>
                  <a:gd name="T32" fmla="*/ 1 w 722"/>
                  <a:gd name="T33" fmla="*/ 1 h 439"/>
                  <a:gd name="T34" fmla="*/ 1 w 722"/>
                  <a:gd name="T35" fmla="*/ 1 h 439"/>
                  <a:gd name="T36" fmla="*/ 1 w 722"/>
                  <a:gd name="T37" fmla="*/ 1 h 439"/>
                  <a:gd name="T38" fmla="*/ 1 w 722"/>
                  <a:gd name="T39" fmla="*/ 1 h 439"/>
                  <a:gd name="T40" fmla="*/ 1 w 722"/>
                  <a:gd name="T41" fmla="*/ 1 h 439"/>
                  <a:gd name="T42" fmla="*/ 1 w 722"/>
                  <a:gd name="T43" fmla="*/ 1 h 439"/>
                  <a:gd name="T44" fmla="*/ 1 w 722"/>
                  <a:gd name="T45" fmla="*/ 1 h 439"/>
                  <a:gd name="T46" fmla="*/ 1 w 722"/>
                  <a:gd name="T47" fmla="*/ 1 h 439"/>
                  <a:gd name="T48" fmla="*/ 1 w 722"/>
                  <a:gd name="T49" fmla="*/ 1 h 439"/>
                  <a:gd name="T50" fmla="*/ 1 w 722"/>
                  <a:gd name="T51" fmla="*/ 1 h 439"/>
                  <a:gd name="T52" fmla="*/ 1 w 722"/>
                  <a:gd name="T53" fmla="*/ 1 h 439"/>
                  <a:gd name="T54" fmla="*/ 1 w 722"/>
                  <a:gd name="T55" fmla="*/ 1 h 439"/>
                  <a:gd name="T56" fmla="*/ 1 w 722"/>
                  <a:gd name="T57" fmla="*/ 1 h 439"/>
                  <a:gd name="T58" fmla="*/ 1 w 722"/>
                  <a:gd name="T59" fmla="*/ 1 h 439"/>
                  <a:gd name="T60" fmla="*/ 1 w 722"/>
                  <a:gd name="T61" fmla="*/ 1 h 439"/>
                  <a:gd name="T62" fmla="*/ 1 w 722"/>
                  <a:gd name="T63" fmla="*/ 1 h 439"/>
                  <a:gd name="T64" fmla="*/ 1 w 722"/>
                  <a:gd name="T65" fmla="*/ 1 h 439"/>
                  <a:gd name="T66" fmla="*/ 1 w 722"/>
                  <a:gd name="T67" fmla="*/ 1 h 439"/>
                  <a:gd name="T68" fmla="*/ 1 w 722"/>
                  <a:gd name="T69" fmla="*/ 1 h 439"/>
                  <a:gd name="T70" fmla="*/ 1 w 722"/>
                  <a:gd name="T71" fmla="*/ 1 h 439"/>
                  <a:gd name="T72" fmla="*/ 1 w 722"/>
                  <a:gd name="T73" fmla="*/ 1 h 439"/>
                  <a:gd name="T74" fmla="*/ 1 w 722"/>
                  <a:gd name="T75" fmla="*/ 1 h 439"/>
                  <a:gd name="T76" fmla="*/ 1 w 722"/>
                  <a:gd name="T77" fmla="*/ 0 h 439"/>
                  <a:gd name="T78" fmla="*/ 1 w 722"/>
                  <a:gd name="T79" fmla="*/ 1 h 439"/>
                  <a:gd name="T80" fmla="*/ 1 w 722"/>
                  <a:gd name="T81" fmla="*/ 1 h 439"/>
                  <a:gd name="T82" fmla="*/ 1 w 722"/>
                  <a:gd name="T83" fmla="*/ 1 h 439"/>
                  <a:gd name="T84" fmla="*/ 1 w 722"/>
                  <a:gd name="T85" fmla="*/ 0 h 439"/>
                  <a:gd name="T86" fmla="*/ 1 w 722"/>
                  <a:gd name="T87" fmla="*/ 0 h 439"/>
                  <a:gd name="T88" fmla="*/ 1 w 722"/>
                  <a:gd name="T89" fmla="*/ 1 h 439"/>
                  <a:gd name="T90" fmla="*/ 1 w 722"/>
                  <a:gd name="T91" fmla="*/ 1 h 439"/>
                  <a:gd name="T92" fmla="*/ 1 w 722"/>
                  <a:gd name="T93" fmla="*/ 1 h 439"/>
                  <a:gd name="T94" fmla="*/ 1 w 722"/>
                  <a:gd name="T95" fmla="*/ 1 h 439"/>
                  <a:gd name="T96" fmla="*/ 1 w 722"/>
                  <a:gd name="T97" fmla="*/ 1 h 439"/>
                  <a:gd name="T98" fmla="*/ 1 w 722"/>
                  <a:gd name="T99" fmla="*/ 0 h 439"/>
                  <a:gd name="T100" fmla="*/ 1 w 722"/>
                  <a:gd name="T101" fmla="*/ 0 h 439"/>
                  <a:gd name="T102" fmla="*/ 1 w 722"/>
                  <a:gd name="T103" fmla="*/ 1 h 439"/>
                  <a:gd name="T104" fmla="*/ 1 w 722"/>
                  <a:gd name="T105" fmla="*/ 1 h 439"/>
                  <a:gd name="T106" fmla="*/ 1 w 722"/>
                  <a:gd name="T107" fmla="*/ 1 h 439"/>
                  <a:gd name="T108" fmla="*/ 1 w 722"/>
                  <a:gd name="T109" fmla="*/ 1 h 439"/>
                  <a:gd name="T110" fmla="*/ 1 w 722"/>
                  <a:gd name="T111" fmla="*/ 1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2"/>
                  <a:gd name="T169" fmla="*/ 0 h 439"/>
                  <a:gd name="T170" fmla="*/ 722 w 722"/>
                  <a:gd name="T171" fmla="*/ 439 h 4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2" h="439">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5"/>
                      <a:pt x="4" y="352"/>
                      <a:pt x="8" y="352"/>
                    </a:cubicBezTo>
                    <a:cubicBezTo>
                      <a:pt x="13" y="352"/>
                      <a:pt x="16" y="355"/>
                      <a:pt x="16" y="360"/>
                    </a:cubicBezTo>
                    <a:close/>
                    <a:moveTo>
                      <a:pt x="16" y="408"/>
                    </a:moveTo>
                    <a:lnTo>
                      <a:pt x="16" y="424"/>
                    </a:lnTo>
                    <a:cubicBezTo>
                      <a:pt x="16" y="428"/>
                      <a:pt x="13" y="432"/>
                      <a:pt x="8" y="432"/>
                    </a:cubicBezTo>
                    <a:cubicBezTo>
                      <a:pt x="4" y="432"/>
                      <a:pt x="0" y="428"/>
                      <a:pt x="0" y="424"/>
                    </a:cubicBezTo>
                    <a:lnTo>
                      <a:pt x="0" y="408"/>
                    </a:lnTo>
                    <a:cubicBezTo>
                      <a:pt x="0" y="403"/>
                      <a:pt x="4" y="400"/>
                      <a:pt x="8" y="400"/>
                    </a:cubicBezTo>
                    <a:cubicBezTo>
                      <a:pt x="13" y="400"/>
                      <a:pt x="16" y="403"/>
                      <a:pt x="16" y="408"/>
                    </a:cubicBezTo>
                    <a:close/>
                    <a:moveTo>
                      <a:pt x="33" y="423"/>
                    </a:moveTo>
                    <a:lnTo>
                      <a:pt x="49" y="423"/>
                    </a:lnTo>
                    <a:cubicBezTo>
                      <a:pt x="54" y="423"/>
                      <a:pt x="57" y="427"/>
                      <a:pt x="57" y="431"/>
                    </a:cubicBezTo>
                    <a:cubicBezTo>
                      <a:pt x="57" y="435"/>
                      <a:pt x="54" y="439"/>
                      <a:pt x="49" y="439"/>
                    </a:cubicBezTo>
                    <a:lnTo>
                      <a:pt x="33" y="439"/>
                    </a:lnTo>
                    <a:cubicBezTo>
                      <a:pt x="29" y="439"/>
                      <a:pt x="25" y="435"/>
                      <a:pt x="25" y="431"/>
                    </a:cubicBezTo>
                    <a:cubicBezTo>
                      <a:pt x="25" y="427"/>
                      <a:pt x="29" y="423"/>
                      <a:pt x="33" y="423"/>
                    </a:cubicBezTo>
                    <a:close/>
                    <a:moveTo>
                      <a:pt x="81" y="423"/>
                    </a:moveTo>
                    <a:lnTo>
                      <a:pt x="97" y="423"/>
                    </a:lnTo>
                    <a:cubicBezTo>
                      <a:pt x="102" y="423"/>
                      <a:pt x="105" y="427"/>
                      <a:pt x="105" y="431"/>
                    </a:cubicBezTo>
                    <a:cubicBezTo>
                      <a:pt x="105" y="435"/>
                      <a:pt x="102" y="439"/>
                      <a:pt x="97" y="439"/>
                    </a:cubicBezTo>
                    <a:lnTo>
                      <a:pt x="81" y="439"/>
                    </a:lnTo>
                    <a:cubicBezTo>
                      <a:pt x="77" y="439"/>
                      <a:pt x="73" y="435"/>
                      <a:pt x="73" y="431"/>
                    </a:cubicBezTo>
                    <a:cubicBezTo>
                      <a:pt x="73" y="427"/>
                      <a:pt x="77" y="423"/>
                      <a:pt x="81" y="423"/>
                    </a:cubicBezTo>
                    <a:close/>
                    <a:moveTo>
                      <a:pt x="129" y="423"/>
                    </a:moveTo>
                    <a:lnTo>
                      <a:pt x="145" y="423"/>
                    </a:lnTo>
                    <a:cubicBezTo>
                      <a:pt x="150" y="423"/>
                      <a:pt x="153" y="427"/>
                      <a:pt x="153" y="431"/>
                    </a:cubicBezTo>
                    <a:cubicBezTo>
                      <a:pt x="153" y="435"/>
                      <a:pt x="150" y="439"/>
                      <a:pt x="145" y="439"/>
                    </a:cubicBezTo>
                    <a:lnTo>
                      <a:pt x="129" y="439"/>
                    </a:lnTo>
                    <a:cubicBezTo>
                      <a:pt x="125" y="439"/>
                      <a:pt x="121" y="435"/>
                      <a:pt x="121" y="431"/>
                    </a:cubicBezTo>
                    <a:cubicBezTo>
                      <a:pt x="121" y="427"/>
                      <a:pt x="125" y="423"/>
                      <a:pt x="129" y="423"/>
                    </a:cubicBezTo>
                    <a:close/>
                    <a:moveTo>
                      <a:pt x="177" y="423"/>
                    </a:moveTo>
                    <a:lnTo>
                      <a:pt x="193" y="423"/>
                    </a:lnTo>
                    <a:cubicBezTo>
                      <a:pt x="198" y="423"/>
                      <a:pt x="201" y="427"/>
                      <a:pt x="201" y="431"/>
                    </a:cubicBezTo>
                    <a:cubicBezTo>
                      <a:pt x="201" y="435"/>
                      <a:pt x="198" y="439"/>
                      <a:pt x="193" y="439"/>
                    </a:cubicBezTo>
                    <a:lnTo>
                      <a:pt x="177" y="439"/>
                    </a:lnTo>
                    <a:cubicBezTo>
                      <a:pt x="173" y="439"/>
                      <a:pt x="169" y="435"/>
                      <a:pt x="169" y="431"/>
                    </a:cubicBezTo>
                    <a:cubicBezTo>
                      <a:pt x="169" y="427"/>
                      <a:pt x="173" y="423"/>
                      <a:pt x="177" y="423"/>
                    </a:cubicBezTo>
                    <a:close/>
                    <a:moveTo>
                      <a:pt x="225" y="423"/>
                    </a:moveTo>
                    <a:lnTo>
                      <a:pt x="241" y="423"/>
                    </a:lnTo>
                    <a:cubicBezTo>
                      <a:pt x="246" y="423"/>
                      <a:pt x="249" y="427"/>
                      <a:pt x="249" y="431"/>
                    </a:cubicBezTo>
                    <a:cubicBezTo>
                      <a:pt x="249" y="435"/>
                      <a:pt x="246" y="439"/>
                      <a:pt x="241" y="439"/>
                    </a:cubicBezTo>
                    <a:lnTo>
                      <a:pt x="225" y="439"/>
                    </a:lnTo>
                    <a:cubicBezTo>
                      <a:pt x="221" y="439"/>
                      <a:pt x="217" y="435"/>
                      <a:pt x="217" y="431"/>
                    </a:cubicBezTo>
                    <a:cubicBezTo>
                      <a:pt x="217" y="427"/>
                      <a:pt x="221" y="423"/>
                      <a:pt x="225" y="423"/>
                    </a:cubicBezTo>
                    <a:close/>
                    <a:moveTo>
                      <a:pt x="273" y="423"/>
                    </a:moveTo>
                    <a:lnTo>
                      <a:pt x="289" y="423"/>
                    </a:lnTo>
                    <a:cubicBezTo>
                      <a:pt x="294" y="423"/>
                      <a:pt x="297" y="427"/>
                      <a:pt x="297" y="431"/>
                    </a:cubicBezTo>
                    <a:cubicBezTo>
                      <a:pt x="297" y="435"/>
                      <a:pt x="294" y="439"/>
                      <a:pt x="289" y="439"/>
                    </a:cubicBezTo>
                    <a:lnTo>
                      <a:pt x="273" y="439"/>
                    </a:lnTo>
                    <a:cubicBezTo>
                      <a:pt x="269" y="439"/>
                      <a:pt x="265" y="435"/>
                      <a:pt x="265" y="431"/>
                    </a:cubicBezTo>
                    <a:cubicBezTo>
                      <a:pt x="265" y="427"/>
                      <a:pt x="269" y="423"/>
                      <a:pt x="273" y="423"/>
                    </a:cubicBezTo>
                    <a:close/>
                    <a:moveTo>
                      <a:pt x="321" y="423"/>
                    </a:moveTo>
                    <a:lnTo>
                      <a:pt x="337" y="423"/>
                    </a:lnTo>
                    <a:cubicBezTo>
                      <a:pt x="342" y="423"/>
                      <a:pt x="345" y="427"/>
                      <a:pt x="345" y="431"/>
                    </a:cubicBezTo>
                    <a:cubicBezTo>
                      <a:pt x="345" y="435"/>
                      <a:pt x="342" y="439"/>
                      <a:pt x="337" y="439"/>
                    </a:cubicBezTo>
                    <a:lnTo>
                      <a:pt x="321" y="439"/>
                    </a:lnTo>
                    <a:cubicBezTo>
                      <a:pt x="317" y="439"/>
                      <a:pt x="313" y="435"/>
                      <a:pt x="313" y="431"/>
                    </a:cubicBezTo>
                    <a:cubicBezTo>
                      <a:pt x="313" y="427"/>
                      <a:pt x="317" y="423"/>
                      <a:pt x="321" y="423"/>
                    </a:cubicBezTo>
                    <a:close/>
                    <a:moveTo>
                      <a:pt x="369" y="423"/>
                    </a:moveTo>
                    <a:lnTo>
                      <a:pt x="385" y="423"/>
                    </a:lnTo>
                    <a:cubicBezTo>
                      <a:pt x="390" y="423"/>
                      <a:pt x="393" y="427"/>
                      <a:pt x="393" y="431"/>
                    </a:cubicBezTo>
                    <a:cubicBezTo>
                      <a:pt x="393" y="435"/>
                      <a:pt x="390" y="439"/>
                      <a:pt x="385" y="439"/>
                    </a:cubicBezTo>
                    <a:lnTo>
                      <a:pt x="369" y="439"/>
                    </a:lnTo>
                    <a:cubicBezTo>
                      <a:pt x="365" y="439"/>
                      <a:pt x="361" y="435"/>
                      <a:pt x="361" y="431"/>
                    </a:cubicBezTo>
                    <a:cubicBezTo>
                      <a:pt x="361" y="427"/>
                      <a:pt x="365" y="423"/>
                      <a:pt x="369" y="423"/>
                    </a:cubicBezTo>
                    <a:close/>
                    <a:moveTo>
                      <a:pt x="417" y="423"/>
                    </a:moveTo>
                    <a:lnTo>
                      <a:pt x="433" y="423"/>
                    </a:lnTo>
                    <a:cubicBezTo>
                      <a:pt x="438" y="423"/>
                      <a:pt x="441" y="427"/>
                      <a:pt x="441" y="431"/>
                    </a:cubicBezTo>
                    <a:cubicBezTo>
                      <a:pt x="441" y="435"/>
                      <a:pt x="438" y="439"/>
                      <a:pt x="433" y="439"/>
                    </a:cubicBezTo>
                    <a:lnTo>
                      <a:pt x="417" y="439"/>
                    </a:lnTo>
                    <a:cubicBezTo>
                      <a:pt x="413" y="439"/>
                      <a:pt x="409" y="435"/>
                      <a:pt x="409" y="431"/>
                    </a:cubicBezTo>
                    <a:cubicBezTo>
                      <a:pt x="409" y="427"/>
                      <a:pt x="413" y="423"/>
                      <a:pt x="417" y="423"/>
                    </a:cubicBezTo>
                    <a:close/>
                    <a:moveTo>
                      <a:pt x="465" y="423"/>
                    </a:moveTo>
                    <a:lnTo>
                      <a:pt x="481" y="423"/>
                    </a:lnTo>
                    <a:cubicBezTo>
                      <a:pt x="486" y="423"/>
                      <a:pt x="489" y="427"/>
                      <a:pt x="489" y="431"/>
                    </a:cubicBezTo>
                    <a:cubicBezTo>
                      <a:pt x="489" y="435"/>
                      <a:pt x="486" y="439"/>
                      <a:pt x="481" y="439"/>
                    </a:cubicBezTo>
                    <a:lnTo>
                      <a:pt x="465" y="439"/>
                    </a:lnTo>
                    <a:cubicBezTo>
                      <a:pt x="461" y="439"/>
                      <a:pt x="457" y="435"/>
                      <a:pt x="457" y="431"/>
                    </a:cubicBezTo>
                    <a:cubicBezTo>
                      <a:pt x="457" y="427"/>
                      <a:pt x="461" y="423"/>
                      <a:pt x="465" y="423"/>
                    </a:cubicBezTo>
                    <a:close/>
                    <a:moveTo>
                      <a:pt x="513" y="423"/>
                    </a:moveTo>
                    <a:lnTo>
                      <a:pt x="529" y="423"/>
                    </a:lnTo>
                    <a:cubicBezTo>
                      <a:pt x="534" y="423"/>
                      <a:pt x="537" y="427"/>
                      <a:pt x="537" y="431"/>
                    </a:cubicBezTo>
                    <a:cubicBezTo>
                      <a:pt x="537" y="435"/>
                      <a:pt x="534" y="439"/>
                      <a:pt x="529" y="439"/>
                    </a:cubicBezTo>
                    <a:lnTo>
                      <a:pt x="513" y="439"/>
                    </a:lnTo>
                    <a:cubicBezTo>
                      <a:pt x="509" y="439"/>
                      <a:pt x="505" y="435"/>
                      <a:pt x="505" y="431"/>
                    </a:cubicBezTo>
                    <a:cubicBezTo>
                      <a:pt x="505" y="427"/>
                      <a:pt x="509" y="423"/>
                      <a:pt x="513" y="423"/>
                    </a:cubicBezTo>
                    <a:close/>
                    <a:moveTo>
                      <a:pt x="561" y="423"/>
                    </a:moveTo>
                    <a:lnTo>
                      <a:pt x="577" y="423"/>
                    </a:lnTo>
                    <a:cubicBezTo>
                      <a:pt x="582" y="423"/>
                      <a:pt x="585" y="427"/>
                      <a:pt x="585" y="431"/>
                    </a:cubicBezTo>
                    <a:cubicBezTo>
                      <a:pt x="585" y="435"/>
                      <a:pt x="582" y="439"/>
                      <a:pt x="577" y="439"/>
                    </a:cubicBezTo>
                    <a:lnTo>
                      <a:pt x="561" y="439"/>
                    </a:lnTo>
                    <a:cubicBezTo>
                      <a:pt x="557" y="439"/>
                      <a:pt x="553" y="435"/>
                      <a:pt x="553" y="431"/>
                    </a:cubicBezTo>
                    <a:cubicBezTo>
                      <a:pt x="553" y="427"/>
                      <a:pt x="557" y="423"/>
                      <a:pt x="561" y="423"/>
                    </a:cubicBezTo>
                    <a:close/>
                    <a:moveTo>
                      <a:pt x="609" y="423"/>
                    </a:moveTo>
                    <a:lnTo>
                      <a:pt x="625" y="423"/>
                    </a:lnTo>
                    <a:cubicBezTo>
                      <a:pt x="630" y="423"/>
                      <a:pt x="633" y="427"/>
                      <a:pt x="633" y="431"/>
                    </a:cubicBezTo>
                    <a:cubicBezTo>
                      <a:pt x="633" y="435"/>
                      <a:pt x="630" y="439"/>
                      <a:pt x="625" y="439"/>
                    </a:cubicBezTo>
                    <a:lnTo>
                      <a:pt x="609" y="439"/>
                    </a:lnTo>
                    <a:cubicBezTo>
                      <a:pt x="605" y="439"/>
                      <a:pt x="601" y="435"/>
                      <a:pt x="601" y="431"/>
                    </a:cubicBezTo>
                    <a:cubicBezTo>
                      <a:pt x="601" y="427"/>
                      <a:pt x="605" y="423"/>
                      <a:pt x="609" y="423"/>
                    </a:cubicBezTo>
                    <a:close/>
                    <a:moveTo>
                      <a:pt x="657" y="423"/>
                    </a:moveTo>
                    <a:lnTo>
                      <a:pt x="673" y="423"/>
                    </a:lnTo>
                    <a:cubicBezTo>
                      <a:pt x="678" y="423"/>
                      <a:pt x="681" y="427"/>
                      <a:pt x="681" y="431"/>
                    </a:cubicBezTo>
                    <a:cubicBezTo>
                      <a:pt x="681" y="435"/>
                      <a:pt x="678" y="439"/>
                      <a:pt x="673" y="439"/>
                    </a:cubicBezTo>
                    <a:lnTo>
                      <a:pt x="657" y="439"/>
                    </a:lnTo>
                    <a:cubicBezTo>
                      <a:pt x="653" y="439"/>
                      <a:pt x="649" y="435"/>
                      <a:pt x="649" y="431"/>
                    </a:cubicBezTo>
                    <a:cubicBezTo>
                      <a:pt x="649" y="427"/>
                      <a:pt x="653" y="423"/>
                      <a:pt x="657" y="423"/>
                    </a:cubicBezTo>
                    <a:close/>
                    <a:moveTo>
                      <a:pt x="705" y="423"/>
                    </a:moveTo>
                    <a:lnTo>
                      <a:pt x="714" y="423"/>
                    </a:lnTo>
                    <a:lnTo>
                      <a:pt x="706" y="431"/>
                    </a:lnTo>
                    <a:lnTo>
                      <a:pt x="706" y="424"/>
                    </a:lnTo>
                    <a:cubicBezTo>
                      <a:pt x="706" y="419"/>
                      <a:pt x="710" y="416"/>
                      <a:pt x="714" y="416"/>
                    </a:cubicBezTo>
                    <a:cubicBezTo>
                      <a:pt x="718" y="416"/>
                      <a:pt x="722" y="419"/>
                      <a:pt x="722" y="424"/>
                    </a:cubicBezTo>
                    <a:lnTo>
                      <a:pt x="722" y="431"/>
                    </a:lnTo>
                    <a:cubicBezTo>
                      <a:pt x="722" y="435"/>
                      <a:pt x="718" y="439"/>
                      <a:pt x="714" y="439"/>
                    </a:cubicBezTo>
                    <a:lnTo>
                      <a:pt x="705" y="439"/>
                    </a:lnTo>
                    <a:cubicBezTo>
                      <a:pt x="701" y="439"/>
                      <a:pt x="697" y="435"/>
                      <a:pt x="697" y="431"/>
                    </a:cubicBezTo>
                    <a:cubicBezTo>
                      <a:pt x="697" y="427"/>
                      <a:pt x="701" y="423"/>
                      <a:pt x="705" y="423"/>
                    </a:cubicBezTo>
                    <a:close/>
                    <a:moveTo>
                      <a:pt x="706" y="392"/>
                    </a:moveTo>
                    <a:lnTo>
                      <a:pt x="706" y="376"/>
                    </a:lnTo>
                    <a:cubicBezTo>
                      <a:pt x="706" y="371"/>
                      <a:pt x="710" y="368"/>
                      <a:pt x="714" y="368"/>
                    </a:cubicBezTo>
                    <a:cubicBezTo>
                      <a:pt x="718" y="368"/>
                      <a:pt x="722" y="371"/>
                      <a:pt x="722" y="376"/>
                    </a:cubicBezTo>
                    <a:lnTo>
                      <a:pt x="722" y="392"/>
                    </a:lnTo>
                    <a:cubicBezTo>
                      <a:pt x="722" y="396"/>
                      <a:pt x="718" y="400"/>
                      <a:pt x="714" y="400"/>
                    </a:cubicBezTo>
                    <a:cubicBezTo>
                      <a:pt x="710" y="400"/>
                      <a:pt x="706" y="396"/>
                      <a:pt x="706" y="392"/>
                    </a:cubicBezTo>
                    <a:close/>
                    <a:moveTo>
                      <a:pt x="706" y="344"/>
                    </a:moveTo>
                    <a:lnTo>
                      <a:pt x="706" y="328"/>
                    </a:lnTo>
                    <a:cubicBezTo>
                      <a:pt x="706" y="323"/>
                      <a:pt x="710" y="320"/>
                      <a:pt x="714" y="320"/>
                    </a:cubicBezTo>
                    <a:cubicBezTo>
                      <a:pt x="718" y="320"/>
                      <a:pt x="722" y="323"/>
                      <a:pt x="722" y="328"/>
                    </a:cubicBezTo>
                    <a:lnTo>
                      <a:pt x="722" y="344"/>
                    </a:lnTo>
                    <a:cubicBezTo>
                      <a:pt x="722" y="348"/>
                      <a:pt x="718" y="352"/>
                      <a:pt x="714" y="352"/>
                    </a:cubicBezTo>
                    <a:cubicBezTo>
                      <a:pt x="710" y="352"/>
                      <a:pt x="706" y="348"/>
                      <a:pt x="706" y="344"/>
                    </a:cubicBezTo>
                    <a:close/>
                    <a:moveTo>
                      <a:pt x="706" y="296"/>
                    </a:moveTo>
                    <a:lnTo>
                      <a:pt x="706" y="280"/>
                    </a:lnTo>
                    <a:cubicBezTo>
                      <a:pt x="706" y="275"/>
                      <a:pt x="710" y="272"/>
                      <a:pt x="714" y="272"/>
                    </a:cubicBezTo>
                    <a:cubicBezTo>
                      <a:pt x="718" y="272"/>
                      <a:pt x="722" y="275"/>
                      <a:pt x="722" y="280"/>
                    </a:cubicBezTo>
                    <a:lnTo>
                      <a:pt x="722" y="296"/>
                    </a:lnTo>
                    <a:cubicBezTo>
                      <a:pt x="722" y="300"/>
                      <a:pt x="718" y="304"/>
                      <a:pt x="714" y="304"/>
                    </a:cubicBezTo>
                    <a:cubicBezTo>
                      <a:pt x="710" y="304"/>
                      <a:pt x="706" y="300"/>
                      <a:pt x="706" y="296"/>
                    </a:cubicBezTo>
                    <a:close/>
                    <a:moveTo>
                      <a:pt x="706" y="248"/>
                    </a:moveTo>
                    <a:lnTo>
                      <a:pt x="706" y="232"/>
                    </a:lnTo>
                    <a:cubicBezTo>
                      <a:pt x="706" y="227"/>
                      <a:pt x="710" y="224"/>
                      <a:pt x="714" y="224"/>
                    </a:cubicBezTo>
                    <a:cubicBezTo>
                      <a:pt x="718" y="224"/>
                      <a:pt x="722" y="227"/>
                      <a:pt x="722" y="232"/>
                    </a:cubicBezTo>
                    <a:lnTo>
                      <a:pt x="722" y="248"/>
                    </a:lnTo>
                    <a:cubicBezTo>
                      <a:pt x="722" y="252"/>
                      <a:pt x="718" y="256"/>
                      <a:pt x="714" y="256"/>
                    </a:cubicBezTo>
                    <a:cubicBezTo>
                      <a:pt x="710" y="256"/>
                      <a:pt x="706" y="252"/>
                      <a:pt x="706" y="248"/>
                    </a:cubicBezTo>
                    <a:close/>
                    <a:moveTo>
                      <a:pt x="706" y="200"/>
                    </a:moveTo>
                    <a:lnTo>
                      <a:pt x="706" y="184"/>
                    </a:lnTo>
                    <a:cubicBezTo>
                      <a:pt x="706" y="179"/>
                      <a:pt x="710" y="176"/>
                      <a:pt x="714" y="176"/>
                    </a:cubicBezTo>
                    <a:cubicBezTo>
                      <a:pt x="718" y="176"/>
                      <a:pt x="722" y="179"/>
                      <a:pt x="722" y="184"/>
                    </a:cubicBezTo>
                    <a:lnTo>
                      <a:pt x="722" y="200"/>
                    </a:lnTo>
                    <a:cubicBezTo>
                      <a:pt x="722" y="204"/>
                      <a:pt x="718" y="208"/>
                      <a:pt x="714" y="208"/>
                    </a:cubicBezTo>
                    <a:cubicBezTo>
                      <a:pt x="710" y="208"/>
                      <a:pt x="706" y="204"/>
                      <a:pt x="706" y="200"/>
                    </a:cubicBezTo>
                    <a:close/>
                    <a:moveTo>
                      <a:pt x="706" y="152"/>
                    </a:moveTo>
                    <a:lnTo>
                      <a:pt x="706" y="136"/>
                    </a:lnTo>
                    <a:cubicBezTo>
                      <a:pt x="706" y="131"/>
                      <a:pt x="710" y="128"/>
                      <a:pt x="714" y="128"/>
                    </a:cubicBezTo>
                    <a:cubicBezTo>
                      <a:pt x="718" y="128"/>
                      <a:pt x="722" y="131"/>
                      <a:pt x="722" y="136"/>
                    </a:cubicBezTo>
                    <a:lnTo>
                      <a:pt x="722" y="152"/>
                    </a:lnTo>
                    <a:cubicBezTo>
                      <a:pt x="722" y="156"/>
                      <a:pt x="718" y="160"/>
                      <a:pt x="714" y="160"/>
                    </a:cubicBezTo>
                    <a:cubicBezTo>
                      <a:pt x="710" y="160"/>
                      <a:pt x="706" y="156"/>
                      <a:pt x="706" y="152"/>
                    </a:cubicBezTo>
                    <a:close/>
                    <a:moveTo>
                      <a:pt x="706" y="104"/>
                    </a:moveTo>
                    <a:lnTo>
                      <a:pt x="706" y="88"/>
                    </a:lnTo>
                    <a:cubicBezTo>
                      <a:pt x="706" y="83"/>
                      <a:pt x="710" y="80"/>
                      <a:pt x="714" y="80"/>
                    </a:cubicBezTo>
                    <a:cubicBezTo>
                      <a:pt x="718" y="80"/>
                      <a:pt x="722" y="83"/>
                      <a:pt x="722" y="88"/>
                    </a:cubicBezTo>
                    <a:lnTo>
                      <a:pt x="722" y="104"/>
                    </a:lnTo>
                    <a:cubicBezTo>
                      <a:pt x="722" y="108"/>
                      <a:pt x="718" y="112"/>
                      <a:pt x="714" y="112"/>
                    </a:cubicBezTo>
                    <a:cubicBezTo>
                      <a:pt x="710" y="112"/>
                      <a:pt x="706" y="108"/>
                      <a:pt x="706" y="104"/>
                    </a:cubicBezTo>
                    <a:close/>
                    <a:moveTo>
                      <a:pt x="706" y="56"/>
                    </a:moveTo>
                    <a:lnTo>
                      <a:pt x="706" y="40"/>
                    </a:lnTo>
                    <a:cubicBezTo>
                      <a:pt x="706" y="35"/>
                      <a:pt x="710" y="32"/>
                      <a:pt x="714" y="32"/>
                    </a:cubicBezTo>
                    <a:cubicBezTo>
                      <a:pt x="718" y="32"/>
                      <a:pt x="722" y="35"/>
                      <a:pt x="722" y="40"/>
                    </a:cubicBezTo>
                    <a:lnTo>
                      <a:pt x="722" y="56"/>
                    </a:lnTo>
                    <a:cubicBezTo>
                      <a:pt x="722" y="60"/>
                      <a:pt x="718" y="64"/>
                      <a:pt x="714" y="64"/>
                    </a:cubicBezTo>
                    <a:cubicBezTo>
                      <a:pt x="710" y="64"/>
                      <a:pt x="706" y="60"/>
                      <a:pt x="706" y="56"/>
                    </a:cubicBezTo>
                    <a:close/>
                    <a:moveTo>
                      <a:pt x="706" y="8"/>
                    </a:moveTo>
                    <a:lnTo>
                      <a:pt x="706" y="8"/>
                    </a:lnTo>
                    <a:lnTo>
                      <a:pt x="714" y="16"/>
                    </a:lnTo>
                    <a:lnTo>
                      <a:pt x="698" y="16"/>
                    </a:lnTo>
                    <a:cubicBezTo>
                      <a:pt x="694" y="16"/>
                      <a:pt x="690" y="12"/>
                      <a:pt x="690" y="8"/>
                    </a:cubicBezTo>
                    <a:cubicBezTo>
                      <a:pt x="690" y="3"/>
                      <a:pt x="694" y="0"/>
                      <a:pt x="698" y="0"/>
                    </a:cubicBezTo>
                    <a:lnTo>
                      <a:pt x="714" y="0"/>
                    </a:lnTo>
                    <a:cubicBezTo>
                      <a:pt x="718" y="0"/>
                      <a:pt x="722" y="3"/>
                      <a:pt x="722" y="8"/>
                    </a:cubicBezTo>
                    <a:cubicBezTo>
                      <a:pt x="722" y="12"/>
                      <a:pt x="718" y="16"/>
                      <a:pt x="714" y="16"/>
                    </a:cubicBezTo>
                    <a:cubicBezTo>
                      <a:pt x="710" y="16"/>
                      <a:pt x="706" y="12"/>
                      <a:pt x="706" y="8"/>
                    </a:cubicBezTo>
                    <a:close/>
                    <a:moveTo>
                      <a:pt x="666" y="16"/>
                    </a:moveTo>
                    <a:lnTo>
                      <a:pt x="650" y="16"/>
                    </a:lnTo>
                    <a:cubicBezTo>
                      <a:pt x="646" y="16"/>
                      <a:pt x="642" y="12"/>
                      <a:pt x="642" y="8"/>
                    </a:cubicBezTo>
                    <a:cubicBezTo>
                      <a:pt x="642" y="3"/>
                      <a:pt x="646" y="0"/>
                      <a:pt x="650" y="0"/>
                    </a:cubicBezTo>
                    <a:lnTo>
                      <a:pt x="666" y="0"/>
                    </a:lnTo>
                    <a:cubicBezTo>
                      <a:pt x="671" y="0"/>
                      <a:pt x="674" y="3"/>
                      <a:pt x="674" y="8"/>
                    </a:cubicBezTo>
                    <a:cubicBezTo>
                      <a:pt x="674" y="12"/>
                      <a:pt x="671" y="16"/>
                      <a:pt x="666" y="16"/>
                    </a:cubicBezTo>
                    <a:close/>
                    <a:moveTo>
                      <a:pt x="618" y="16"/>
                    </a:moveTo>
                    <a:lnTo>
                      <a:pt x="602" y="16"/>
                    </a:lnTo>
                    <a:cubicBezTo>
                      <a:pt x="598" y="16"/>
                      <a:pt x="594" y="12"/>
                      <a:pt x="594" y="8"/>
                    </a:cubicBezTo>
                    <a:cubicBezTo>
                      <a:pt x="594" y="3"/>
                      <a:pt x="598" y="0"/>
                      <a:pt x="602" y="0"/>
                    </a:cubicBezTo>
                    <a:lnTo>
                      <a:pt x="618" y="0"/>
                    </a:lnTo>
                    <a:cubicBezTo>
                      <a:pt x="623" y="0"/>
                      <a:pt x="626" y="3"/>
                      <a:pt x="626" y="8"/>
                    </a:cubicBezTo>
                    <a:cubicBezTo>
                      <a:pt x="626" y="12"/>
                      <a:pt x="623" y="16"/>
                      <a:pt x="618" y="16"/>
                    </a:cubicBezTo>
                    <a:close/>
                    <a:moveTo>
                      <a:pt x="570" y="16"/>
                    </a:moveTo>
                    <a:lnTo>
                      <a:pt x="554" y="16"/>
                    </a:lnTo>
                    <a:cubicBezTo>
                      <a:pt x="550" y="16"/>
                      <a:pt x="546" y="12"/>
                      <a:pt x="546" y="8"/>
                    </a:cubicBezTo>
                    <a:cubicBezTo>
                      <a:pt x="546" y="3"/>
                      <a:pt x="550" y="0"/>
                      <a:pt x="554" y="0"/>
                    </a:cubicBezTo>
                    <a:lnTo>
                      <a:pt x="570" y="0"/>
                    </a:lnTo>
                    <a:cubicBezTo>
                      <a:pt x="575" y="0"/>
                      <a:pt x="578" y="3"/>
                      <a:pt x="578" y="8"/>
                    </a:cubicBezTo>
                    <a:cubicBezTo>
                      <a:pt x="578" y="12"/>
                      <a:pt x="575" y="16"/>
                      <a:pt x="570" y="16"/>
                    </a:cubicBezTo>
                    <a:close/>
                    <a:moveTo>
                      <a:pt x="522" y="16"/>
                    </a:moveTo>
                    <a:lnTo>
                      <a:pt x="506" y="16"/>
                    </a:lnTo>
                    <a:cubicBezTo>
                      <a:pt x="502" y="16"/>
                      <a:pt x="498" y="12"/>
                      <a:pt x="498" y="8"/>
                    </a:cubicBezTo>
                    <a:cubicBezTo>
                      <a:pt x="498" y="3"/>
                      <a:pt x="502" y="0"/>
                      <a:pt x="506" y="0"/>
                    </a:cubicBezTo>
                    <a:lnTo>
                      <a:pt x="522" y="0"/>
                    </a:lnTo>
                    <a:cubicBezTo>
                      <a:pt x="527" y="0"/>
                      <a:pt x="530" y="3"/>
                      <a:pt x="530" y="8"/>
                    </a:cubicBezTo>
                    <a:cubicBezTo>
                      <a:pt x="530" y="12"/>
                      <a:pt x="527" y="16"/>
                      <a:pt x="522" y="16"/>
                    </a:cubicBezTo>
                    <a:close/>
                    <a:moveTo>
                      <a:pt x="474" y="16"/>
                    </a:moveTo>
                    <a:lnTo>
                      <a:pt x="458" y="16"/>
                    </a:lnTo>
                    <a:cubicBezTo>
                      <a:pt x="454" y="16"/>
                      <a:pt x="450" y="12"/>
                      <a:pt x="450" y="8"/>
                    </a:cubicBezTo>
                    <a:cubicBezTo>
                      <a:pt x="450" y="3"/>
                      <a:pt x="454" y="0"/>
                      <a:pt x="458" y="0"/>
                    </a:cubicBezTo>
                    <a:lnTo>
                      <a:pt x="474" y="0"/>
                    </a:lnTo>
                    <a:cubicBezTo>
                      <a:pt x="479" y="0"/>
                      <a:pt x="482" y="3"/>
                      <a:pt x="482" y="8"/>
                    </a:cubicBezTo>
                    <a:cubicBezTo>
                      <a:pt x="482" y="12"/>
                      <a:pt x="479" y="16"/>
                      <a:pt x="474" y="16"/>
                    </a:cubicBezTo>
                    <a:close/>
                    <a:moveTo>
                      <a:pt x="426" y="16"/>
                    </a:moveTo>
                    <a:lnTo>
                      <a:pt x="410" y="16"/>
                    </a:lnTo>
                    <a:cubicBezTo>
                      <a:pt x="406" y="16"/>
                      <a:pt x="402" y="12"/>
                      <a:pt x="402" y="8"/>
                    </a:cubicBezTo>
                    <a:cubicBezTo>
                      <a:pt x="402" y="3"/>
                      <a:pt x="406" y="0"/>
                      <a:pt x="410" y="0"/>
                    </a:cubicBezTo>
                    <a:lnTo>
                      <a:pt x="426" y="0"/>
                    </a:lnTo>
                    <a:cubicBezTo>
                      <a:pt x="431" y="0"/>
                      <a:pt x="434" y="3"/>
                      <a:pt x="434" y="8"/>
                    </a:cubicBezTo>
                    <a:cubicBezTo>
                      <a:pt x="434" y="12"/>
                      <a:pt x="431" y="16"/>
                      <a:pt x="426" y="16"/>
                    </a:cubicBezTo>
                    <a:close/>
                    <a:moveTo>
                      <a:pt x="378" y="16"/>
                    </a:moveTo>
                    <a:lnTo>
                      <a:pt x="362" y="16"/>
                    </a:lnTo>
                    <a:cubicBezTo>
                      <a:pt x="358" y="16"/>
                      <a:pt x="354" y="12"/>
                      <a:pt x="354" y="8"/>
                    </a:cubicBezTo>
                    <a:cubicBezTo>
                      <a:pt x="354" y="3"/>
                      <a:pt x="358" y="0"/>
                      <a:pt x="362" y="0"/>
                    </a:cubicBezTo>
                    <a:lnTo>
                      <a:pt x="378" y="0"/>
                    </a:lnTo>
                    <a:cubicBezTo>
                      <a:pt x="383" y="0"/>
                      <a:pt x="386" y="3"/>
                      <a:pt x="386" y="8"/>
                    </a:cubicBezTo>
                    <a:cubicBezTo>
                      <a:pt x="386" y="12"/>
                      <a:pt x="383" y="16"/>
                      <a:pt x="378" y="16"/>
                    </a:cubicBezTo>
                    <a:close/>
                    <a:moveTo>
                      <a:pt x="330" y="16"/>
                    </a:moveTo>
                    <a:lnTo>
                      <a:pt x="314" y="16"/>
                    </a:lnTo>
                    <a:cubicBezTo>
                      <a:pt x="310" y="16"/>
                      <a:pt x="306" y="12"/>
                      <a:pt x="306" y="8"/>
                    </a:cubicBezTo>
                    <a:cubicBezTo>
                      <a:pt x="306" y="3"/>
                      <a:pt x="310" y="0"/>
                      <a:pt x="314" y="0"/>
                    </a:cubicBezTo>
                    <a:lnTo>
                      <a:pt x="330" y="0"/>
                    </a:lnTo>
                    <a:cubicBezTo>
                      <a:pt x="335" y="0"/>
                      <a:pt x="338" y="3"/>
                      <a:pt x="338" y="8"/>
                    </a:cubicBezTo>
                    <a:cubicBezTo>
                      <a:pt x="338" y="12"/>
                      <a:pt x="335" y="16"/>
                      <a:pt x="330" y="16"/>
                    </a:cubicBezTo>
                    <a:close/>
                    <a:moveTo>
                      <a:pt x="282" y="16"/>
                    </a:moveTo>
                    <a:lnTo>
                      <a:pt x="266" y="16"/>
                    </a:lnTo>
                    <a:cubicBezTo>
                      <a:pt x="262" y="16"/>
                      <a:pt x="258" y="12"/>
                      <a:pt x="258" y="8"/>
                    </a:cubicBezTo>
                    <a:cubicBezTo>
                      <a:pt x="258" y="3"/>
                      <a:pt x="262" y="0"/>
                      <a:pt x="266" y="0"/>
                    </a:cubicBezTo>
                    <a:lnTo>
                      <a:pt x="282" y="0"/>
                    </a:lnTo>
                    <a:cubicBezTo>
                      <a:pt x="287" y="0"/>
                      <a:pt x="290" y="3"/>
                      <a:pt x="290" y="8"/>
                    </a:cubicBezTo>
                    <a:cubicBezTo>
                      <a:pt x="290" y="12"/>
                      <a:pt x="287" y="16"/>
                      <a:pt x="282" y="16"/>
                    </a:cubicBezTo>
                    <a:close/>
                    <a:moveTo>
                      <a:pt x="234" y="16"/>
                    </a:moveTo>
                    <a:lnTo>
                      <a:pt x="218" y="16"/>
                    </a:lnTo>
                    <a:cubicBezTo>
                      <a:pt x="214" y="16"/>
                      <a:pt x="210" y="12"/>
                      <a:pt x="210" y="8"/>
                    </a:cubicBezTo>
                    <a:cubicBezTo>
                      <a:pt x="210" y="3"/>
                      <a:pt x="214" y="0"/>
                      <a:pt x="218" y="0"/>
                    </a:cubicBezTo>
                    <a:lnTo>
                      <a:pt x="234" y="0"/>
                    </a:lnTo>
                    <a:cubicBezTo>
                      <a:pt x="239" y="0"/>
                      <a:pt x="242" y="3"/>
                      <a:pt x="242" y="8"/>
                    </a:cubicBezTo>
                    <a:cubicBezTo>
                      <a:pt x="242" y="12"/>
                      <a:pt x="239" y="16"/>
                      <a:pt x="234" y="16"/>
                    </a:cubicBezTo>
                    <a:close/>
                    <a:moveTo>
                      <a:pt x="186" y="16"/>
                    </a:moveTo>
                    <a:lnTo>
                      <a:pt x="170" y="16"/>
                    </a:lnTo>
                    <a:cubicBezTo>
                      <a:pt x="166" y="16"/>
                      <a:pt x="162" y="12"/>
                      <a:pt x="162" y="8"/>
                    </a:cubicBezTo>
                    <a:cubicBezTo>
                      <a:pt x="162" y="3"/>
                      <a:pt x="166" y="0"/>
                      <a:pt x="170" y="0"/>
                    </a:cubicBezTo>
                    <a:lnTo>
                      <a:pt x="186" y="0"/>
                    </a:lnTo>
                    <a:cubicBezTo>
                      <a:pt x="191" y="0"/>
                      <a:pt x="194" y="3"/>
                      <a:pt x="194" y="8"/>
                    </a:cubicBezTo>
                    <a:cubicBezTo>
                      <a:pt x="194" y="12"/>
                      <a:pt x="191" y="16"/>
                      <a:pt x="186" y="16"/>
                    </a:cubicBezTo>
                    <a:close/>
                    <a:moveTo>
                      <a:pt x="138" y="16"/>
                    </a:moveTo>
                    <a:lnTo>
                      <a:pt x="122" y="16"/>
                    </a:lnTo>
                    <a:cubicBezTo>
                      <a:pt x="118" y="16"/>
                      <a:pt x="114" y="12"/>
                      <a:pt x="114" y="8"/>
                    </a:cubicBezTo>
                    <a:cubicBezTo>
                      <a:pt x="114" y="3"/>
                      <a:pt x="118" y="0"/>
                      <a:pt x="122" y="0"/>
                    </a:cubicBezTo>
                    <a:lnTo>
                      <a:pt x="138" y="0"/>
                    </a:lnTo>
                    <a:cubicBezTo>
                      <a:pt x="143" y="0"/>
                      <a:pt x="146" y="3"/>
                      <a:pt x="146" y="8"/>
                    </a:cubicBezTo>
                    <a:cubicBezTo>
                      <a:pt x="146" y="12"/>
                      <a:pt x="143" y="16"/>
                      <a:pt x="138" y="16"/>
                    </a:cubicBezTo>
                    <a:close/>
                    <a:moveTo>
                      <a:pt x="90" y="16"/>
                    </a:moveTo>
                    <a:lnTo>
                      <a:pt x="74" y="16"/>
                    </a:lnTo>
                    <a:cubicBezTo>
                      <a:pt x="70" y="16"/>
                      <a:pt x="66" y="12"/>
                      <a:pt x="66" y="8"/>
                    </a:cubicBezTo>
                    <a:cubicBezTo>
                      <a:pt x="66" y="3"/>
                      <a:pt x="70" y="0"/>
                      <a:pt x="74" y="0"/>
                    </a:cubicBezTo>
                    <a:lnTo>
                      <a:pt x="90" y="0"/>
                    </a:lnTo>
                    <a:cubicBezTo>
                      <a:pt x="95" y="0"/>
                      <a:pt x="98" y="3"/>
                      <a:pt x="98" y="8"/>
                    </a:cubicBezTo>
                    <a:cubicBezTo>
                      <a:pt x="98" y="12"/>
                      <a:pt x="95" y="16"/>
                      <a:pt x="90" y="16"/>
                    </a:cubicBezTo>
                    <a:close/>
                    <a:moveTo>
                      <a:pt x="42" y="16"/>
                    </a:moveTo>
                    <a:lnTo>
                      <a:pt x="26" y="16"/>
                    </a:lnTo>
                    <a:cubicBezTo>
                      <a:pt x="22" y="16"/>
                      <a:pt x="18" y="12"/>
                      <a:pt x="18" y="8"/>
                    </a:cubicBezTo>
                    <a:cubicBezTo>
                      <a:pt x="18" y="3"/>
                      <a:pt x="22" y="0"/>
                      <a:pt x="26" y="0"/>
                    </a:cubicBezTo>
                    <a:lnTo>
                      <a:pt x="42" y="0"/>
                    </a:lnTo>
                    <a:cubicBezTo>
                      <a:pt x="47" y="0"/>
                      <a:pt x="50" y="3"/>
                      <a:pt x="50" y="8"/>
                    </a:cubicBezTo>
                    <a:cubicBezTo>
                      <a:pt x="50" y="12"/>
                      <a:pt x="47" y="16"/>
                      <a:pt x="42" y="16"/>
                    </a:cubicBezTo>
                    <a:close/>
                  </a:path>
                </a:pathLst>
              </a:custGeom>
              <a:solidFill>
                <a:srgbClr val="000000"/>
              </a:solidFill>
              <a:ln w="15875">
                <a:solidFill>
                  <a:srgbClr val="000000"/>
                </a:solidFill>
                <a:bevel/>
                <a:headEnd/>
                <a:tailEnd/>
              </a:ln>
            </p:spPr>
            <p:txBody>
              <a:bodyPr/>
              <a:lstStyle/>
              <a:p>
                <a:endParaRPr lang="nb-NO"/>
              </a:p>
            </p:txBody>
          </p:sp>
          <p:sp>
            <p:nvSpPr>
              <p:cNvPr id="40025" name="Rectangle 93">
                <a:extLst>
                  <a:ext uri="{FF2B5EF4-FFF2-40B4-BE49-F238E27FC236}">
                    <a16:creationId xmlns:a16="http://schemas.microsoft.com/office/drawing/2014/main" id="{29D1F24D-987B-E4D5-D277-1A749EEF0358}"/>
                  </a:ext>
                </a:extLst>
              </p:cNvPr>
              <p:cNvSpPr>
                <a:spLocks noChangeArrowheads="1"/>
              </p:cNvSpPr>
              <p:nvPr/>
            </p:nvSpPr>
            <p:spPr bwMode="auto">
              <a:xfrm>
                <a:off x="3918" y="2380"/>
                <a:ext cx="393"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Uke-skjema</a:t>
                </a:r>
                <a:endParaRPr lang="en-US" altLang="nb-NO" sz="900" b="1"/>
              </a:p>
            </p:txBody>
          </p:sp>
        </p:grpSp>
        <p:sp>
          <p:nvSpPr>
            <p:cNvPr id="39969" name="Rectangle 94">
              <a:extLst>
                <a:ext uri="{FF2B5EF4-FFF2-40B4-BE49-F238E27FC236}">
                  <a16:creationId xmlns:a16="http://schemas.microsoft.com/office/drawing/2014/main" id="{A4375E0C-C5FE-7CC8-13DC-E8B4E3331DDE}"/>
                </a:ext>
              </a:extLst>
            </p:cNvPr>
            <p:cNvSpPr>
              <a:spLocks noChangeArrowheads="1"/>
            </p:cNvSpPr>
            <p:nvPr/>
          </p:nvSpPr>
          <p:spPr bwMode="auto">
            <a:xfrm>
              <a:off x="4419426" y="5348758"/>
              <a:ext cx="103822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Produksjonsskjema</a:t>
              </a:r>
            </a:p>
          </p:txBody>
        </p:sp>
        <p:sp>
          <p:nvSpPr>
            <p:cNvPr id="39970" name="Rectangle 95">
              <a:extLst>
                <a:ext uri="{FF2B5EF4-FFF2-40B4-BE49-F238E27FC236}">
                  <a16:creationId xmlns:a16="http://schemas.microsoft.com/office/drawing/2014/main" id="{D52979DA-A057-A7D1-F7A5-4BAE4BD9DBF3}"/>
                </a:ext>
              </a:extLst>
            </p:cNvPr>
            <p:cNvSpPr>
              <a:spLocks noChangeArrowheads="1"/>
            </p:cNvSpPr>
            <p:nvPr/>
          </p:nvSpPr>
          <p:spPr bwMode="auto">
            <a:xfrm>
              <a:off x="5657676" y="5348758"/>
              <a:ext cx="1262063"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Utjevnet arbeidsbelastning</a:t>
              </a:r>
            </a:p>
          </p:txBody>
        </p:sp>
        <p:sp>
          <p:nvSpPr>
            <p:cNvPr id="39971" name="Rectangle 96">
              <a:extLst>
                <a:ext uri="{FF2B5EF4-FFF2-40B4-BE49-F238E27FC236}">
                  <a16:creationId xmlns:a16="http://schemas.microsoft.com/office/drawing/2014/main" id="{29C8EAC1-D308-BBE1-9099-778FCA3A7B3B}"/>
                </a:ext>
              </a:extLst>
            </p:cNvPr>
            <p:cNvSpPr>
              <a:spLocks noChangeArrowheads="1"/>
            </p:cNvSpPr>
            <p:nvPr/>
          </p:nvSpPr>
          <p:spPr bwMode="auto">
            <a:xfrm>
              <a:off x="8888239" y="6155208"/>
              <a:ext cx="998537"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Dragende sekvens</a:t>
              </a:r>
            </a:p>
          </p:txBody>
        </p:sp>
        <p:sp>
          <p:nvSpPr>
            <p:cNvPr id="39972" name="Rectangle 97">
              <a:extLst>
                <a:ext uri="{FF2B5EF4-FFF2-40B4-BE49-F238E27FC236}">
                  <a16:creationId xmlns:a16="http://schemas.microsoft.com/office/drawing/2014/main" id="{9052F3E6-55B0-E53D-E8F0-8FC365549ACC}"/>
                </a:ext>
              </a:extLst>
            </p:cNvPr>
            <p:cNvSpPr>
              <a:spLocks noChangeArrowheads="1"/>
            </p:cNvSpPr>
            <p:nvPr/>
          </p:nvSpPr>
          <p:spPr bwMode="auto">
            <a:xfrm>
              <a:off x="6803851" y="6147271"/>
              <a:ext cx="106362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Uttaks-kanban</a:t>
              </a:r>
            </a:p>
          </p:txBody>
        </p:sp>
        <p:sp>
          <p:nvSpPr>
            <p:cNvPr id="39973" name="Rectangle 98">
              <a:extLst>
                <a:ext uri="{FF2B5EF4-FFF2-40B4-BE49-F238E27FC236}">
                  <a16:creationId xmlns:a16="http://schemas.microsoft.com/office/drawing/2014/main" id="{2E018152-D764-55B2-D3C1-206C400A6CB5}"/>
                </a:ext>
              </a:extLst>
            </p:cNvPr>
            <p:cNvSpPr>
              <a:spLocks noChangeArrowheads="1"/>
            </p:cNvSpPr>
            <p:nvPr/>
          </p:nvSpPr>
          <p:spPr bwMode="auto">
            <a:xfrm>
              <a:off x="2522364" y="6055196"/>
              <a:ext cx="995362" cy="19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Kanban </a:t>
              </a:r>
            </a:p>
            <a:p>
              <a:pPr eaLnBrk="1" hangingPunct="1"/>
              <a:r>
                <a:rPr lang="en-US" altLang="nb-NO" sz="900" b="1">
                  <a:solidFill>
                    <a:srgbClr val="000000"/>
                  </a:solidFill>
                </a:rPr>
                <a:t>(hvilken som helst)</a:t>
              </a:r>
            </a:p>
          </p:txBody>
        </p:sp>
        <p:grpSp>
          <p:nvGrpSpPr>
            <p:cNvPr id="39974" name="Group 99">
              <a:extLst>
                <a:ext uri="{FF2B5EF4-FFF2-40B4-BE49-F238E27FC236}">
                  <a16:creationId xmlns:a16="http://schemas.microsoft.com/office/drawing/2014/main" id="{79409028-5510-7447-A363-1AFCDEBCF119}"/>
                </a:ext>
              </a:extLst>
            </p:cNvPr>
            <p:cNvGrpSpPr>
              <a:grpSpLocks/>
            </p:cNvGrpSpPr>
            <p:nvPr/>
          </p:nvGrpSpPr>
          <p:grpSpPr bwMode="auto">
            <a:xfrm>
              <a:off x="2611264" y="5715471"/>
              <a:ext cx="784225" cy="350837"/>
              <a:chOff x="3210" y="2940"/>
              <a:chExt cx="536" cy="221"/>
            </a:xfrm>
          </p:grpSpPr>
          <p:sp>
            <p:nvSpPr>
              <p:cNvPr id="40020" name="Freeform 100">
                <a:extLst>
                  <a:ext uri="{FF2B5EF4-FFF2-40B4-BE49-F238E27FC236}">
                    <a16:creationId xmlns:a16="http://schemas.microsoft.com/office/drawing/2014/main" id="{AD2CC946-C1B9-04AE-0B6F-92CBA89D0825}"/>
                  </a:ext>
                </a:extLst>
              </p:cNvPr>
              <p:cNvSpPr>
                <a:spLocks noEditPoints="1"/>
              </p:cNvSpPr>
              <p:nvPr/>
            </p:nvSpPr>
            <p:spPr bwMode="auto">
              <a:xfrm>
                <a:off x="3242" y="3009"/>
                <a:ext cx="504" cy="52"/>
              </a:xfrm>
              <a:custGeom>
                <a:avLst/>
                <a:gdLst>
                  <a:gd name="T0" fmla="*/ 1 w 783"/>
                  <a:gd name="T1" fmla="*/ 1 h 81"/>
                  <a:gd name="T2" fmla="*/ 1 w 783"/>
                  <a:gd name="T3" fmla="*/ 0 h 81"/>
                  <a:gd name="T4" fmla="*/ 1 w 783"/>
                  <a:gd name="T5" fmla="*/ 1 h 81"/>
                  <a:gd name="T6" fmla="*/ 1 w 783"/>
                  <a:gd name="T7" fmla="*/ 1 h 81"/>
                  <a:gd name="T8" fmla="*/ 1 w 783"/>
                  <a:gd name="T9" fmla="*/ 1 h 81"/>
                  <a:gd name="T10" fmla="*/ 1 w 783"/>
                  <a:gd name="T11" fmla="*/ 0 h 81"/>
                  <a:gd name="T12" fmla="*/ 1 w 783"/>
                  <a:gd name="T13" fmla="*/ 1 h 81"/>
                  <a:gd name="T14" fmla="*/ 1 w 783"/>
                  <a:gd name="T15" fmla="*/ 1 h 81"/>
                  <a:gd name="T16" fmla="*/ 1 w 783"/>
                  <a:gd name="T17" fmla="*/ 0 h 81"/>
                  <a:gd name="T18" fmla="*/ 1 w 783"/>
                  <a:gd name="T19" fmla="*/ 1 h 81"/>
                  <a:gd name="T20" fmla="*/ 1 w 783"/>
                  <a:gd name="T21" fmla="*/ 1 h 81"/>
                  <a:gd name="T22" fmla="*/ 1 w 783"/>
                  <a:gd name="T23" fmla="*/ 1 h 81"/>
                  <a:gd name="T24" fmla="*/ 1 w 783"/>
                  <a:gd name="T25" fmla="*/ 0 h 81"/>
                  <a:gd name="T26" fmla="*/ 1 w 783"/>
                  <a:gd name="T27" fmla="*/ 1 h 81"/>
                  <a:gd name="T28" fmla="*/ 1 w 783"/>
                  <a:gd name="T29" fmla="*/ 1 h 81"/>
                  <a:gd name="T30" fmla="*/ 1 w 783"/>
                  <a:gd name="T31" fmla="*/ 0 h 81"/>
                  <a:gd name="T32" fmla="*/ 1 w 783"/>
                  <a:gd name="T33" fmla="*/ 1 h 81"/>
                  <a:gd name="T34" fmla="*/ 1 w 783"/>
                  <a:gd name="T35" fmla="*/ 1 h 81"/>
                  <a:gd name="T36" fmla="*/ 1 w 783"/>
                  <a:gd name="T37" fmla="*/ 1 h 81"/>
                  <a:gd name="T38" fmla="*/ 1 w 783"/>
                  <a:gd name="T39" fmla="*/ 0 h 81"/>
                  <a:gd name="T40" fmla="*/ 1 w 783"/>
                  <a:gd name="T41" fmla="*/ 1 h 81"/>
                  <a:gd name="T42" fmla="*/ 1 w 783"/>
                  <a:gd name="T43" fmla="*/ 1 h 81"/>
                  <a:gd name="T44" fmla="*/ 1 w 783"/>
                  <a:gd name="T45" fmla="*/ 0 h 81"/>
                  <a:gd name="T46" fmla="*/ 1 w 783"/>
                  <a:gd name="T47" fmla="*/ 1 h 81"/>
                  <a:gd name="T48" fmla="*/ 1 w 783"/>
                  <a:gd name="T49" fmla="*/ 1 h 81"/>
                  <a:gd name="T50" fmla="*/ 1 w 783"/>
                  <a:gd name="T51" fmla="*/ 1 h 81"/>
                  <a:gd name="T52" fmla="*/ 1 w 783"/>
                  <a:gd name="T53" fmla="*/ 0 h 81"/>
                  <a:gd name="T54" fmla="*/ 1 w 783"/>
                  <a:gd name="T55" fmla="*/ 1 h 81"/>
                  <a:gd name="T56" fmla="*/ 1 w 783"/>
                  <a:gd name="T57" fmla="*/ 1 h 81"/>
                  <a:gd name="T58" fmla="*/ 1 w 783"/>
                  <a:gd name="T59" fmla="*/ 0 h 81"/>
                  <a:gd name="T60" fmla="*/ 1 w 783"/>
                  <a:gd name="T61" fmla="*/ 1 h 81"/>
                  <a:gd name="T62" fmla="*/ 1 w 783"/>
                  <a:gd name="T63" fmla="*/ 1 h 81"/>
                  <a:gd name="T64" fmla="*/ 1 w 783"/>
                  <a:gd name="T65" fmla="*/ 1 h 81"/>
                  <a:gd name="T66" fmla="*/ 1 w 783"/>
                  <a:gd name="T67" fmla="*/ 0 h 81"/>
                  <a:gd name="T68" fmla="*/ 1 w 783"/>
                  <a:gd name="T69" fmla="*/ 1 h 81"/>
                  <a:gd name="T70" fmla="*/ 1 w 783"/>
                  <a:gd name="T71" fmla="*/ 1 h 81"/>
                  <a:gd name="T72" fmla="*/ 1 w 783"/>
                  <a:gd name="T73" fmla="*/ 0 h 81"/>
                  <a:gd name="T74" fmla="*/ 1 w 783"/>
                  <a:gd name="T75" fmla="*/ 1 h 81"/>
                  <a:gd name="T76" fmla="*/ 1 w 783"/>
                  <a:gd name="T77" fmla="*/ 1 h 81"/>
                  <a:gd name="T78" fmla="*/ 1 w 783"/>
                  <a:gd name="T79" fmla="*/ 1 h 81"/>
                  <a:gd name="T80" fmla="*/ 1 w 783"/>
                  <a:gd name="T81" fmla="*/ 0 h 81"/>
                  <a:gd name="T82" fmla="*/ 1 w 783"/>
                  <a:gd name="T83" fmla="*/ 1 h 81"/>
                  <a:gd name="T84" fmla="*/ 1 w 783"/>
                  <a:gd name="T85" fmla="*/ 1 h 81"/>
                  <a:gd name="T86" fmla="*/ 1 w 783"/>
                  <a:gd name="T87" fmla="*/ 0 h 81"/>
                  <a:gd name="T88" fmla="*/ 1 w 783"/>
                  <a:gd name="T89" fmla="*/ 1 h 81"/>
                  <a:gd name="T90" fmla="*/ 1 w 783"/>
                  <a:gd name="T91" fmla="*/ 1 h 81"/>
                  <a:gd name="T92" fmla="*/ 1 w 783"/>
                  <a:gd name="T93" fmla="*/ 1 h 81"/>
                  <a:gd name="T94" fmla="*/ 1 w 783"/>
                  <a:gd name="T95" fmla="*/ 0 h 81"/>
                  <a:gd name="T96" fmla="*/ 1 w 783"/>
                  <a:gd name="T97" fmla="*/ 1 h 81"/>
                  <a:gd name="T98" fmla="*/ 1 w 783"/>
                  <a:gd name="T99" fmla="*/ 1 h 81"/>
                  <a:gd name="T100" fmla="*/ 1 w 783"/>
                  <a:gd name="T101" fmla="*/ 0 h 81"/>
                  <a:gd name="T102" fmla="*/ 1 w 783"/>
                  <a:gd name="T103" fmla="*/ 1 h 81"/>
                  <a:gd name="T104" fmla="*/ 1 w 783"/>
                  <a:gd name="T105" fmla="*/ 1 h 81"/>
                  <a:gd name="T106" fmla="*/ 1 w 783"/>
                  <a:gd name="T107" fmla="*/ 1 h 81"/>
                  <a:gd name="T108" fmla="*/ 1 w 783"/>
                  <a:gd name="T109" fmla="*/ 0 h 81"/>
                  <a:gd name="T110" fmla="*/ 1 w 783"/>
                  <a:gd name="T111" fmla="*/ 1 h 81"/>
                  <a:gd name="T112" fmla="*/ 1 w 783"/>
                  <a:gd name="T113" fmla="*/ 1 h 81"/>
                  <a:gd name="T114" fmla="*/ 0 w 783"/>
                  <a:gd name="T115" fmla="*/ 1 h 81"/>
                  <a:gd name="T116" fmla="*/ 1 w 783"/>
                  <a:gd name="T117" fmla="*/ 1 h 81"/>
                  <a:gd name="T118" fmla="*/ 1 w 783"/>
                  <a:gd name="T119" fmla="*/ 1 h 81"/>
                  <a:gd name="T120" fmla="*/ 1 w 783"/>
                  <a:gd name="T121" fmla="*/ 1 h 81"/>
                  <a:gd name="T122" fmla="*/ 0 w 783"/>
                  <a:gd name="T123" fmla="*/ 1 h 81"/>
                  <a:gd name="T124" fmla="*/ 1 w 783"/>
                  <a:gd name="T125" fmla="*/ 1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1"/>
                  <a:gd name="T191" fmla="*/ 783 w 783"/>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1">
                    <a:moveTo>
                      <a:pt x="775" y="16"/>
                    </a:moveTo>
                    <a:lnTo>
                      <a:pt x="759" y="16"/>
                    </a:lnTo>
                    <a:cubicBezTo>
                      <a:pt x="755" y="16"/>
                      <a:pt x="751" y="13"/>
                      <a:pt x="751" y="8"/>
                    </a:cubicBezTo>
                    <a:cubicBezTo>
                      <a:pt x="751" y="4"/>
                      <a:pt x="755" y="0"/>
                      <a:pt x="759" y="0"/>
                    </a:cubicBezTo>
                    <a:lnTo>
                      <a:pt x="775" y="0"/>
                    </a:lnTo>
                    <a:cubicBezTo>
                      <a:pt x="780" y="0"/>
                      <a:pt x="783" y="4"/>
                      <a:pt x="783" y="8"/>
                    </a:cubicBezTo>
                    <a:cubicBezTo>
                      <a:pt x="783" y="13"/>
                      <a:pt x="780" y="16"/>
                      <a:pt x="775" y="16"/>
                    </a:cubicBezTo>
                    <a:close/>
                    <a:moveTo>
                      <a:pt x="727" y="16"/>
                    </a:moveTo>
                    <a:lnTo>
                      <a:pt x="711" y="16"/>
                    </a:lnTo>
                    <a:cubicBezTo>
                      <a:pt x="707" y="16"/>
                      <a:pt x="703" y="13"/>
                      <a:pt x="703" y="8"/>
                    </a:cubicBezTo>
                    <a:cubicBezTo>
                      <a:pt x="703" y="4"/>
                      <a:pt x="707" y="0"/>
                      <a:pt x="711" y="0"/>
                    </a:cubicBezTo>
                    <a:lnTo>
                      <a:pt x="727" y="0"/>
                    </a:lnTo>
                    <a:cubicBezTo>
                      <a:pt x="732" y="0"/>
                      <a:pt x="735" y="4"/>
                      <a:pt x="735" y="8"/>
                    </a:cubicBezTo>
                    <a:cubicBezTo>
                      <a:pt x="735" y="13"/>
                      <a:pt x="732" y="16"/>
                      <a:pt x="727" y="16"/>
                    </a:cubicBezTo>
                    <a:close/>
                    <a:moveTo>
                      <a:pt x="679" y="16"/>
                    </a:moveTo>
                    <a:lnTo>
                      <a:pt x="663" y="16"/>
                    </a:lnTo>
                    <a:cubicBezTo>
                      <a:pt x="659" y="16"/>
                      <a:pt x="655" y="13"/>
                      <a:pt x="655" y="8"/>
                    </a:cubicBezTo>
                    <a:cubicBezTo>
                      <a:pt x="655" y="4"/>
                      <a:pt x="659" y="0"/>
                      <a:pt x="663" y="0"/>
                    </a:cubicBezTo>
                    <a:lnTo>
                      <a:pt x="679" y="0"/>
                    </a:lnTo>
                    <a:cubicBezTo>
                      <a:pt x="684" y="0"/>
                      <a:pt x="687" y="4"/>
                      <a:pt x="687" y="8"/>
                    </a:cubicBezTo>
                    <a:cubicBezTo>
                      <a:pt x="687" y="13"/>
                      <a:pt x="684" y="16"/>
                      <a:pt x="679" y="16"/>
                    </a:cubicBezTo>
                    <a:close/>
                    <a:moveTo>
                      <a:pt x="631" y="16"/>
                    </a:moveTo>
                    <a:lnTo>
                      <a:pt x="615" y="16"/>
                    </a:lnTo>
                    <a:cubicBezTo>
                      <a:pt x="611" y="16"/>
                      <a:pt x="607" y="13"/>
                      <a:pt x="607" y="8"/>
                    </a:cubicBezTo>
                    <a:cubicBezTo>
                      <a:pt x="607" y="4"/>
                      <a:pt x="611" y="0"/>
                      <a:pt x="615" y="0"/>
                    </a:cubicBezTo>
                    <a:lnTo>
                      <a:pt x="631" y="0"/>
                    </a:lnTo>
                    <a:cubicBezTo>
                      <a:pt x="636" y="0"/>
                      <a:pt x="639" y="4"/>
                      <a:pt x="639" y="8"/>
                    </a:cubicBezTo>
                    <a:cubicBezTo>
                      <a:pt x="639" y="13"/>
                      <a:pt x="636" y="16"/>
                      <a:pt x="631" y="16"/>
                    </a:cubicBezTo>
                    <a:close/>
                    <a:moveTo>
                      <a:pt x="583" y="16"/>
                    </a:moveTo>
                    <a:lnTo>
                      <a:pt x="567" y="16"/>
                    </a:lnTo>
                    <a:cubicBezTo>
                      <a:pt x="563" y="16"/>
                      <a:pt x="559" y="13"/>
                      <a:pt x="559" y="8"/>
                    </a:cubicBezTo>
                    <a:cubicBezTo>
                      <a:pt x="559" y="4"/>
                      <a:pt x="563" y="0"/>
                      <a:pt x="567" y="0"/>
                    </a:cubicBezTo>
                    <a:lnTo>
                      <a:pt x="583" y="0"/>
                    </a:lnTo>
                    <a:cubicBezTo>
                      <a:pt x="588" y="0"/>
                      <a:pt x="591" y="4"/>
                      <a:pt x="591" y="8"/>
                    </a:cubicBezTo>
                    <a:cubicBezTo>
                      <a:pt x="591" y="13"/>
                      <a:pt x="588" y="16"/>
                      <a:pt x="583" y="16"/>
                    </a:cubicBezTo>
                    <a:close/>
                    <a:moveTo>
                      <a:pt x="535" y="16"/>
                    </a:moveTo>
                    <a:lnTo>
                      <a:pt x="519" y="16"/>
                    </a:lnTo>
                    <a:cubicBezTo>
                      <a:pt x="515" y="16"/>
                      <a:pt x="511" y="13"/>
                      <a:pt x="511" y="8"/>
                    </a:cubicBezTo>
                    <a:cubicBezTo>
                      <a:pt x="511" y="4"/>
                      <a:pt x="515" y="0"/>
                      <a:pt x="519" y="0"/>
                    </a:cubicBezTo>
                    <a:lnTo>
                      <a:pt x="535" y="0"/>
                    </a:lnTo>
                    <a:cubicBezTo>
                      <a:pt x="540" y="0"/>
                      <a:pt x="543" y="4"/>
                      <a:pt x="543" y="8"/>
                    </a:cubicBezTo>
                    <a:cubicBezTo>
                      <a:pt x="543" y="13"/>
                      <a:pt x="540" y="16"/>
                      <a:pt x="535" y="16"/>
                    </a:cubicBezTo>
                    <a:close/>
                    <a:moveTo>
                      <a:pt x="487" y="16"/>
                    </a:moveTo>
                    <a:lnTo>
                      <a:pt x="471" y="16"/>
                    </a:lnTo>
                    <a:cubicBezTo>
                      <a:pt x="467" y="16"/>
                      <a:pt x="463" y="13"/>
                      <a:pt x="463" y="8"/>
                    </a:cubicBezTo>
                    <a:cubicBezTo>
                      <a:pt x="463" y="4"/>
                      <a:pt x="467" y="0"/>
                      <a:pt x="471" y="0"/>
                    </a:cubicBezTo>
                    <a:lnTo>
                      <a:pt x="487" y="0"/>
                    </a:lnTo>
                    <a:cubicBezTo>
                      <a:pt x="492" y="0"/>
                      <a:pt x="495" y="4"/>
                      <a:pt x="495" y="8"/>
                    </a:cubicBezTo>
                    <a:cubicBezTo>
                      <a:pt x="495" y="13"/>
                      <a:pt x="492" y="16"/>
                      <a:pt x="487" y="16"/>
                    </a:cubicBezTo>
                    <a:close/>
                    <a:moveTo>
                      <a:pt x="439" y="16"/>
                    </a:moveTo>
                    <a:lnTo>
                      <a:pt x="423" y="16"/>
                    </a:lnTo>
                    <a:cubicBezTo>
                      <a:pt x="419" y="16"/>
                      <a:pt x="415" y="13"/>
                      <a:pt x="415" y="8"/>
                    </a:cubicBezTo>
                    <a:cubicBezTo>
                      <a:pt x="415" y="4"/>
                      <a:pt x="419" y="0"/>
                      <a:pt x="423" y="0"/>
                    </a:cubicBezTo>
                    <a:lnTo>
                      <a:pt x="439" y="0"/>
                    </a:lnTo>
                    <a:cubicBezTo>
                      <a:pt x="444" y="0"/>
                      <a:pt x="447" y="4"/>
                      <a:pt x="447" y="8"/>
                    </a:cubicBezTo>
                    <a:cubicBezTo>
                      <a:pt x="447" y="13"/>
                      <a:pt x="444" y="16"/>
                      <a:pt x="439" y="16"/>
                    </a:cubicBezTo>
                    <a:close/>
                    <a:moveTo>
                      <a:pt x="391" y="16"/>
                    </a:moveTo>
                    <a:lnTo>
                      <a:pt x="375" y="16"/>
                    </a:lnTo>
                    <a:cubicBezTo>
                      <a:pt x="371" y="16"/>
                      <a:pt x="367" y="13"/>
                      <a:pt x="367" y="8"/>
                    </a:cubicBezTo>
                    <a:cubicBezTo>
                      <a:pt x="367" y="4"/>
                      <a:pt x="371" y="0"/>
                      <a:pt x="375" y="0"/>
                    </a:cubicBezTo>
                    <a:lnTo>
                      <a:pt x="391" y="0"/>
                    </a:lnTo>
                    <a:cubicBezTo>
                      <a:pt x="396" y="0"/>
                      <a:pt x="399" y="4"/>
                      <a:pt x="399" y="8"/>
                    </a:cubicBezTo>
                    <a:cubicBezTo>
                      <a:pt x="399" y="13"/>
                      <a:pt x="396" y="16"/>
                      <a:pt x="391" y="16"/>
                    </a:cubicBezTo>
                    <a:close/>
                    <a:moveTo>
                      <a:pt x="343" y="16"/>
                    </a:moveTo>
                    <a:lnTo>
                      <a:pt x="327" y="16"/>
                    </a:lnTo>
                    <a:cubicBezTo>
                      <a:pt x="323" y="16"/>
                      <a:pt x="319" y="13"/>
                      <a:pt x="319" y="8"/>
                    </a:cubicBezTo>
                    <a:cubicBezTo>
                      <a:pt x="319" y="4"/>
                      <a:pt x="323" y="0"/>
                      <a:pt x="327" y="0"/>
                    </a:cubicBezTo>
                    <a:lnTo>
                      <a:pt x="343" y="0"/>
                    </a:lnTo>
                    <a:cubicBezTo>
                      <a:pt x="348" y="0"/>
                      <a:pt x="351" y="4"/>
                      <a:pt x="351" y="8"/>
                    </a:cubicBezTo>
                    <a:cubicBezTo>
                      <a:pt x="351" y="13"/>
                      <a:pt x="348" y="16"/>
                      <a:pt x="343" y="16"/>
                    </a:cubicBezTo>
                    <a:close/>
                    <a:moveTo>
                      <a:pt x="295" y="16"/>
                    </a:moveTo>
                    <a:lnTo>
                      <a:pt x="279" y="16"/>
                    </a:lnTo>
                    <a:cubicBezTo>
                      <a:pt x="275" y="16"/>
                      <a:pt x="271" y="13"/>
                      <a:pt x="271" y="8"/>
                    </a:cubicBezTo>
                    <a:cubicBezTo>
                      <a:pt x="271" y="4"/>
                      <a:pt x="275" y="0"/>
                      <a:pt x="279" y="0"/>
                    </a:cubicBezTo>
                    <a:lnTo>
                      <a:pt x="295" y="0"/>
                    </a:lnTo>
                    <a:cubicBezTo>
                      <a:pt x="300" y="0"/>
                      <a:pt x="303" y="4"/>
                      <a:pt x="303" y="8"/>
                    </a:cubicBezTo>
                    <a:cubicBezTo>
                      <a:pt x="303" y="13"/>
                      <a:pt x="300" y="16"/>
                      <a:pt x="295" y="16"/>
                    </a:cubicBezTo>
                    <a:close/>
                    <a:moveTo>
                      <a:pt x="247" y="16"/>
                    </a:moveTo>
                    <a:lnTo>
                      <a:pt x="231" y="16"/>
                    </a:lnTo>
                    <a:cubicBezTo>
                      <a:pt x="227" y="16"/>
                      <a:pt x="223" y="13"/>
                      <a:pt x="223" y="8"/>
                    </a:cubicBezTo>
                    <a:cubicBezTo>
                      <a:pt x="223" y="4"/>
                      <a:pt x="227" y="0"/>
                      <a:pt x="231" y="0"/>
                    </a:cubicBezTo>
                    <a:lnTo>
                      <a:pt x="247" y="0"/>
                    </a:lnTo>
                    <a:cubicBezTo>
                      <a:pt x="252" y="0"/>
                      <a:pt x="255" y="4"/>
                      <a:pt x="255" y="8"/>
                    </a:cubicBezTo>
                    <a:cubicBezTo>
                      <a:pt x="255" y="13"/>
                      <a:pt x="252" y="16"/>
                      <a:pt x="247" y="16"/>
                    </a:cubicBezTo>
                    <a:close/>
                    <a:moveTo>
                      <a:pt x="199" y="16"/>
                    </a:moveTo>
                    <a:lnTo>
                      <a:pt x="183" y="16"/>
                    </a:lnTo>
                    <a:cubicBezTo>
                      <a:pt x="179" y="16"/>
                      <a:pt x="175" y="13"/>
                      <a:pt x="175" y="8"/>
                    </a:cubicBezTo>
                    <a:cubicBezTo>
                      <a:pt x="175" y="4"/>
                      <a:pt x="179" y="0"/>
                      <a:pt x="183" y="0"/>
                    </a:cubicBezTo>
                    <a:lnTo>
                      <a:pt x="199" y="0"/>
                    </a:lnTo>
                    <a:cubicBezTo>
                      <a:pt x="204" y="0"/>
                      <a:pt x="207" y="4"/>
                      <a:pt x="207" y="8"/>
                    </a:cubicBezTo>
                    <a:cubicBezTo>
                      <a:pt x="207" y="13"/>
                      <a:pt x="204" y="16"/>
                      <a:pt x="199" y="16"/>
                    </a:cubicBezTo>
                    <a:close/>
                    <a:moveTo>
                      <a:pt x="151" y="16"/>
                    </a:moveTo>
                    <a:lnTo>
                      <a:pt x="135" y="16"/>
                    </a:lnTo>
                    <a:cubicBezTo>
                      <a:pt x="131" y="16"/>
                      <a:pt x="127" y="13"/>
                      <a:pt x="127" y="8"/>
                    </a:cubicBezTo>
                    <a:cubicBezTo>
                      <a:pt x="127" y="4"/>
                      <a:pt x="131" y="0"/>
                      <a:pt x="135" y="0"/>
                    </a:cubicBezTo>
                    <a:lnTo>
                      <a:pt x="151" y="0"/>
                    </a:lnTo>
                    <a:cubicBezTo>
                      <a:pt x="156" y="0"/>
                      <a:pt x="159" y="4"/>
                      <a:pt x="159" y="8"/>
                    </a:cubicBezTo>
                    <a:cubicBezTo>
                      <a:pt x="159" y="13"/>
                      <a:pt x="156" y="16"/>
                      <a:pt x="151" y="16"/>
                    </a:cubicBezTo>
                    <a:close/>
                    <a:moveTo>
                      <a:pt x="103" y="16"/>
                    </a:moveTo>
                    <a:lnTo>
                      <a:pt x="87" y="16"/>
                    </a:lnTo>
                    <a:cubicBezTo>
                      <a:pt x="83" y="16"/>
                      <a:pt x="79" y="13"/>
                      <a:pt x="79" y="8"/>
                    </a:cubicBezTo>
                    <a:cubicBezTo>
                      <a:pt x="79" y="4"/>
                      <a:pt x="83" y="0"/>
                      <a:pt x="87" y="0"/>
                    </a:cubicBezTo>
                    <a:lnTo>
                      <a:pt x="103" y="0"/>
                    </a:lnTo>
                    <a:cubicBezTo>
                      <a:pt x="108" y="0"/>
                      <a:pt x="111" y="4"/>
                      <a:pt x="111" y="8"/>
                    </a:cubicBezTo>
                    <a:cubicBezTo>
                      <a:pt x="111" y="13"/>
                      <a:pt x="108" y="16"/>
                      <a:pt x="103" y="16"/>
                    </a:cubicBezTo>
                    <a:close/>
                    <a:moveTo>
                      <a:pt x="55" y="16"/>
                    </a:moveTo>
                    <a:lnTo>
                      <a:pt x="39" y="16"/>
                    </a:lnTo>
                    <a:cubicBezTo>
                      <a:pt x="35" y="16"/>
                      <a:pt x="31" y="13"/>
                      <a:pt x="31" y="8"/>
                    </a:cubicBezTo>
                    <a:cubicBezTo>
                      <a:pt x="31" y="4"/>
                      <a:pt x="35" y="0"/>
                      <a:pt x="39" y="0"/>
                    </a:cubicBezTo>
                    <a:lnTo>
                      <a:pt x="55" y="0"/>
                    </a:lnTo>
                    <a:cubicBezTo>
                      <a:pt x="60" y="0"/>
                      <a:pt x="63" y="4"/>
                      <a:pt x="63" y="8"/>
                    </a:cubicBezTo>
                    <a:cubicBezTo>
                      <a:pt x="63" y="13"/>
                      <a:pt x="60" y="16"/>
                      <a:pt x="55" y="16"/>
                    </a:cubicBezTo>
                    <a:close/>
                    <a:moveTo>
                      <a:pt x="16" y="9"/>
                    </a:moveTo>
                    <a:lnTo>
                      <a:pt x="16" y="25"/>
                    </a:lnTo>
                    <a:cubicBezTo>
                      <a:pt x="16" y="30"/>
                      <a:pt x="13" y="33"/>
                      <a:pt x="8" y="33"/>
                    </a:cubicBezTo>
                    <a:cubicBezTo>
                      <a:pt x="4" y="33"/>
                      <a:pt x="0" y="30"/>
                      <a:pt x="0" y="25"/>
                    </a:cubicBezTo>
                    <a:lnTo>
                      <a:pt x="0" y="9"/>
                    </a:lnTo>
                    <a:cubicBezTo>
                      <a:pt x="0" y="5"/>
                      <a:pt x="4" y="1"/>
                      <a:pt x="8" y="1"/>
                    </a:cubicBezTo>
                    <a:cubicBezTo>
                      <a:pt x="13" y="1"/>
                      <a:pt x="16" y="5"/>
                      <a:pt x="16" y="9"/>
                    </a:cubicBezTo>
                    <a:close/>
                    <a:moveTo>
                      <a:pt x="16" y="57"/>
                    </a:moveTo>
                    <a:lnTo>
                      <a:pt x="16" y="73"/>
                    </a:lnTo>
                    <a:cubicBezTo>
                      <a:pt x="16" y="78"/>
                      <a:pt x="13" y="81"/>
                      <a:pt x="8" y="81"/>
                    </a:cubicBezTo>
                    <a:cubicBezTo>
                      <a:pt x="4" y="81"/>
                      <a:pt x="0" y="78"/>
                      <a:pt x="0" y="73"/>
                    </a:cubicBezTo>
                    <a:lnTo>
                      <a:pt x="0" y="57"/>
                    </a:lnTo>
                    <a:cubicBezTo>
                      <a:pt x="0" y="53"/>
                      <a:pt x="4" y="49"/>
                      <a:pt x="8" y="49"/>
                    </a:cubicBezTo>
                    <a:cubicBezTo>
                      <a:pt x="13" y="49"/>
                      <a:pt x="16" y="53"/>
                      <a:pt x="16" y="57"/>
                    </a:cubicBezTo>
                    <a:close/>
                  </a:path>
                </a:pathLst>
              </a:custGeom>
              <a:solidFill>
                <a:srgbClr val="000000"/>
              </a:solidFill>
              <a:ln w="15875">
                <a:solidFill>
                  <a:srgbClr val="000000"/>
                </a:solidFill>
                <a:bevel/>
                <a:headEnd/>
                <a:tailEnd/>
              </a:ln>
            </p:spPr>
            <p:txBody>
              <a:bodyPr/>
              <a:lstStyle/>
              <a:p>
                <a:endParaRPr lang="nb-NO"/>
              </a:p>
            </p:txBody>
          </p:sp>
          <p:sp>
            <p:nvSpPr>
              <p:cNvPr id="40021" name="Freeform 101">
                <a:extLst>
                  <a:ext uri="{FF2B5EF4-FFF2-40B4-BE49-F238E27FC236}">
                    <a16:creationId xmlns:a16="http://schemas.microsoft.com/office/drawing/2014/main" id="{A75D7694-9176-4D46-64B0-C7B8A9D0D14C}"/>
                  </a:ext>
                </a:extLst>
              </p:cNvPr>
              <p:cNvSpPr>
                <a:spLocks/>
              </p:cNvSpPr>
              <p:nvPr/>
            </p:nvSpPr>
            <p:spPr bwMode="auto">
              <a:xfrm>
                <a:off x="3210" y="3048"/>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0022" name="Freeform 102">
                <a:extLst>
                  <a:ext uri="{FF2B5EF4-FFF2-40B4-BE49-F238E27FC236}">
                    <a16:creationId xmlns:a16="http://schemas.microsoft.com/office/drawing/2014/main" id="{79FAB3AC-2BC1-C80E-EBEC-6B0DC1EC42FC}"/>
                  </a:ext>
                </a:extLst>
              </p:cNvPr>
              <p:cNvSpPr>
                <a:spLocks/>
              </p:cNvSpPr>
              <p:nvPr/>
            </p:nvSpPr>
            <p:spPr bwMode="auto">
              <a:xfrm>
                <a:off x="3314" y="2940"/>
                <a:ext cx="360" cy="148"/>
              </a:xfrm>
              <a:custGeom>
                <a:avLst/>
                <a:gdLst>
                  <a:gd name="T0" fmla="*/ 360 w 360"/>
                  <a:gd name="T1" fmla="*/ 148 h 148"/>
                  <a:gd name="T2" fmla="*/ 0 w 360"/>
                  <a:gd name="T3" fmla="*/ 148 h 148"/>
                  <a:gd name="T4" fmla="*/ 0 w 360"/>
                  <a:gd name="T5" fmla="*/ 0 h 148"/>
                  <a:gd name="T6" fmla="*/ 180 w 360"/>
                  <a:gd name="T7" fmla="*/ 0 h 148"/>
                  <a:gd name="T8" fmla="*/ 360 w 360"/>
                  <a:gd name="T9" fmla="*/ 74 h 148"/>
                  <a:gd name="T10" fmla="*/ 360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40023" name="Rectangle 103">
                <a:extLst>
                  <a:ext uri="{FF2B5EF4-FFF2-40B4-BE49-F238E27FC236}">
                    <a16:creationId xmlns:a16="http://schemas.microsoft.com/office/drawing/2014/main" id="{9F4E3769-D317-5DDC-9067-D1136FEDD531}"/>
                  </a:ext>
                </a:extLst>
              </p:cNvPr>
              <p:cNvSpPr>
                <a:spLocks noChangeArrowheads="1"/>
              </p:cNvSpPr>
              <p:nvPr/>
            </p:nvSpPr>
            <p:spPr bwMode="auto">
              <a:xfrm>
                <a:off x="3409" y="2956"/>
                <a:ext cx="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en-GB" altLang="nb-NO" sz="900" b="1"/>
              </a:p>
            </p:txBody>
          </p:sp>
        </p:grpSp>
        <p:sp>
          <p:nvSpPr>
            <p:cNvPr id="39975" name="Rectangle 104">
              <a:extLst>
                <a:ext uri="{FF2B5EF4-FFF2-40B4-BE49-F238E27FC236}">
                  <a16:creationId xmlns:a16="http://schemas.microsoft.com/office/drawing/2014/main" id="{996AC994-DB7C-6ADC-C698-3A4D3D66C6D8}"/>
                </a:ext>
              </a:extLst>
            </p:cNvPr>
            <p:cNvSpPr>
              <a:spLocks noChangeArrowheads="1"/>
            </p:cNvSpPr>
            <p:nvPr/>
          </p:nvSpPr>
          <p:spPr bwMode="auto">
            <a:xfrm>
              <a:off x="4633739" y="6147271"/>
              <a:ext cx="93027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Signalkanban</a:t>
              </a:r>
            </a:p>
          </p:txBody>
        </p:sp>
        <p:sp>
          <p:nvSpPr>
            <p:cNvPr id="39976" name="Rectangle 105">
              <a:extLst>
                <a:ext uri="{FF2B5EF4-FFF2-40B4-BE49-F238E27FC236}">
                  <a16:creationId xmlns:a16="http://schemas.microsoft.com/office/drawing/2014/main" id="{A7DF1A5E-59A7-D35A-9C80-C2553EE8044C}"/>
                </a:ext>
              </a:extLst>
            </p:cNvPr>
            <p:cNvSpPr>
              <a:spLocks noChangeArrowheads="1"/>
            </p:cNvSpPr>
            <p:nvPr/>
          </p:nvSpPr>
          <p:spPr bwMode="auto">
            <a:xfrm>
              <a:off x="3703464" y="6075833"/>
              <a:ext cx="592137"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SatsbasereKanban</a:t>
              </a:r>
            </a:p>
          </p:txBody>
        </p:sp>
        <p:sp>
          <p:nvSpPr>
            <p:cNvPr id="39977" name="Rectangle 106">
              <a:extLst>
                <a:ext uri="{FF2B5EF4-FFF2-40B4-BE49-F238E27FC236}">
                  <a16:creationId xmlns:a16="http://schemas.microsoft.com/office/drawing/2014/main" id="{ED06EDE7-D475-E66E-1E1F-E25546A7EC14}"/>
                </a:ext>
              </a:extLst>
            </p:cNvPr>
            <p:cNvSpPr>
              <a:spLocks noChangeArrowheads="1"/>
            </p:cNvSpPr>
            <p:nvPr/>
          </p:nvSpPr>
          <p:spPr bwMode="auto">
            <a:xfrm>
              <a:off x="6961014" y="5277321"/>
              <a:ext cx="1152525"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“Gå-og-se” planlegging</a:t>
              </a:r>
            </a:p>
          </p:txBody>
        </p:sp>
        <p:sp>
          <p:nvSpPr>
            <p:cNvPr id="39978" name="Rectangle 107">
              <a:extLst>
                <a:ext uri="{FF2B5EF4-FFF2-40B4-BE49-F238E27FC236}">
                  <a16:creationId xmlns:a16="http://schemas.microsoft.com/office/drawing/2014/main" id="{02533C99-CEF3-7296-BF4B-EF48881A17CF}"/>
                </a:ext>
              </a:extLst>
            </p:cNvPr>
            <p:cNvSpPr>
              <a:spLocks noChangeArrowheads="1"/>
            </p:cNvSpPr>
            <p:nvPr/>
          </p:nvSpPr>
          <p:spPr bwMode="auto">
            <a:xfrm>
              <a:off x="2641426" y="7364883"/>
              <a:ext cx="1727200"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Kaizen mulighet</a:t>
              </a:r>
            </a:p>
          </p:txBody>
        </p:sp>
        <p:sp>
          <p:nvSpPr>
            <p:cNvPr id="39979" name="Rectangle 108">
              <a:extLst>
                <a:ext uri="{FF2B5EF4-FFF2-40B4-BE49-F238E27FC236}">
                  <a16:creationId xmlns:a16="http://schemas.microsoft.com/office/drawing/2014/main" id="{1C80BF31-17B1-A8A3-8E28-228CC3F90930}"/>
                </a:ext>
              </a:extLst>
            </p:cNvPr>
            <p:cNvSpPr>
              <a:spLocks noChangeArrowheads="1"/>
            </p:cNvSpPr>
            <p:nvPr/>
          </p:nvSpPr>
          <p:spPr bwMode="auto">
            <a:xfrm rot="-5400000">
              <a:off x="2200475" y="3605179"/>
              <a:ext cx="280241" cy="1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Material</a:t>
              </a:r>
            </a:p>
          </p:txBody>
        </p:sp>
        <p:sp>
          <p:nvSpPr>
            <p:cNvPr id="39980" name="Rectangle 109">
              <a:extLst>
                <a:ext uri="{FF2B5EF4-FFF2-40B4-BE49-F238E27FC236}">
                  <a16:creationId xmlns:a16="http://schemas.microsoft.com/office/drawing/2014/main" id="{CF5E73F8-4B79-C66E-2C65-FD4AE6384FDA}"/>
                </a:ext>
              </a:extLst>
            </p:cNvPr>
            <p:cNvSpPr>
              <a:spLocks noChangeArrowheads="1"/>
            </p:cNvSpPr>
            <p:nvPr/>
          </p:nvSpPr>
          <p:spPr bwMode="auto">
            <a:xfrm rot="-5400000">
              <a:off x="2145872" y="5478428"/>
              <a:ext cx="389445" cy="1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Informasjon</a:t>
              </a:r>
            </a:p>
          </p:txBody>
        </p:sp>
        <p:sp>
          <p:nvSpPr>
            <p:cNvPr id="39981" name="Rectangle 110">
              <a:extLst>
                <a:ext uri="{FF2B5EF4-FFF2-40B4-BE49-F238E27FC236}">
                  <a16:creationId xmlns:a16="http://schemas.microsoft.com/office/drawing/2014/main" id="{CA7ECE48-E715-177B-E55E-C8C7683DD55D}"/>
                </a:ext>
              </a:extLst>
            </p:cNvPr>
            <p:cNvSpPr>
              <a:spLocks noChangeArrowheads="1"/>
            </p:cNvSpPr>
            <p:nvPr/>
          </p:nvSpPr>
          <p:spPr bwMode="auto">
            <a:xfrm rot="-5400000">
              <a:off x="2185746" y="7119904"/>
              <a:ext cx="328748" cy="10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0800" rIns="18000" bIns="10800" anchor="ctr">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Generelle</a:t>
              </a:r>
            </a:p>
          </p:txBody>
        </p:sp>
        <p:sp>
          <p:nvSpPr>
            <p:cNvPr id="39982" name="Line 111">
              <a:extLst>
                <a:ext uri="{FF2B5EF4-FFF2-40B4-BE49-F238E27FC236}">
                  <a16:creationId xmlns:a16="http://schemas.microsoft.com/office/drawing/2014/main" id="{E66A54D7-BA7E-44A1-CB27-7A3DC42270AD}"/>
                </a:ext>
              </a:extLst>
            </p:cNvPr>
            <p:cNvSpPr>
              <a:spLocks noChangeShapeType="1"/>
            </p:cNvSpPr>
            <p:nvPr/>
          </p:nvSpPr>
          <p:spPr bwMode="auto">
            <a:xfrm>
              <a:off x="2282651" y="4548658"/>
              <a:ext cx="7470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39983" name="Line 112">
              <a:extLst>
                <a:ext uri="{FF2B5EF4-FFF2-40B4-BE49-F238E27FC236}">
                  <a16:creationId xmlns:a16="http://schemas.microsoft.com/office/drawing/2014/main" id="{40CDFDA0-7C2D-2426-F8CD-74C9034D4560}"/>
                </a:ext>
              </a:extLst>
            </p:cNvPr>
            <p:cNvSpPr>
              <a:spLocks noChangeShapeType="1"/>
            </p:cNvSpPr>
            <p:nvPr/>
          </p:nvSpPr>
          <p:spPr bwMode="auto">
            <a:xfrm>
              <a:off x="2284239" y="6564783"/>
              <a:ext cx="74691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39984" name="Freeform 124">
              <a:extLst>
                <a:ext uri="{FF2B5EF4-FFF2-40B4-BE49-F238E27FC236}">
                  <a16:creationId xmlns:a16="http://schemas.microsoft.com/office/drawing/2014/main" id="{B5DEF8C1-1AAC-F8F3-6302-0A797E99A810}"/>
                </a:ext>
              </a:extLst>
            </p:cNvPr>
            <p:cNvSpPr>
              <a:spLocks/>
            </p:cNvSpPr>
            <p:nvPr/>
          </p:nvSpPr>
          <p:spPr bwMode="auto">
            <a:xfrm>
              <a:off x="4716289" y="3783483"/>
              <a:ext cx="600075" cy="292100"/>
            </a:xfrm>
            <a:custGeom>
              <a:avLst/>
              <a:gdLst>
                <a:gd name="T0" fmla="*/ 0 w 254"/>
                <a:gd name="T1" fmla="*/ 2147483647 h 184"/>
                <a:gd name="T2" fmla="*/ 0 w 254"/>
                <a:gd name="T3" fmla="*/ 2147483647 h 184"/>
                <a:gd name="T4" fmla="*/ 2147483647 w 254"/>
                <a:gd name="T5" fmla="*/ 2147483647 h 184"/>
                <a:gd name="T6" fmla="*/ 2147483647 w 254"/>
                <a:gd name="T7" fmla="*/ 2147483647 h 184"/>
                <a:gd name="T8" fmla="*/ 2147483647 w 254"/>
                <a:gd name="T9" fmla="*/ 2147483647 h 184"/>
                <a:gd name="T10" fmla="*/ 2147483647 w 254"/>
                <a:gd name="T11" fmla="*/ 0 h 184"/>
                <a:gd name="T12" fmla="*/ 2147483647 w 254"/>
                <a:gd name="T13" fmla="*/ 2147483647 h 184"/>
                <a:gd name="T14" fmla="*/ 0 w 254"/>
                <a:gd name="T15" fmla="*/ 2147483647 h 184"/>
                <a:gd name="T16" fmla="*/ 0 60000 65536"/>
                <a:gd name="T17" fmla="*/ 0 60000 65536"/>
                <a:gd name="T18" fmla="*/ 0 60000 65536"/>
                <a:gd name="T19" fmla="*/ 0 60000 65536"/>
                <a:gd name="T20" fmla="*/ 0 60000 65536"/>
                <a:gd name="T21" fmla="*/ 0 60000 65536"/>
                <a:gd name="T22" fmla="*/ 0 60000 65536"/>
                <a:gd name="T23" fmla="*/ 0 60000 65536"/>
                <a:gd name="T24" fmla="*/ 0 w 254"/>
                <a:gd name="T25" fmla="*/ 0 h 184"/>
                <a:gd name="T26" fmla="*/ 254 w 254"/>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4" h="184">
                  <a:moveTo>
                    <a:pt x="0" y="46"/>
                  </a:moveTo>
                  <a:lnTo>
                    <a:pt x="0" y="138"/>
                  </a:lnTo>
                  <a:lnTo>
                    <a:pt x="209" y="138"/>
                  </a:lnTo>
                  <a:lnTo>
                    <a:pt x="209" y="184"/>
                  </a:lnTo>
                  <a:lnTo>
                    <a:pt x="254" y="92"/>
                  </a:lnTo>
                  <a:lnTo>
                    <a:pt x="209" y="0"/>
                  </a:lnTo>
                  <a:lnTo>
                    <a:pt x="209" y="46"/>
                  </a:lnTo>
                  <a:lnTo>
                    <a:pt x="0" y="46"/>
                  </a:lnTo>
                  <a:close/>
                </a:path>
              </a:pathLst>
            </a:custGeom>
            <a:noFill/>
            <a:ln w="47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 name="Freeform 125">
              <a:extLst>
                <a:ext uri="{FF2B5EF4-FFF2-40B4-BE49-F238E27FC236}">
                  <a16:creationId xmlns:a16="http://schemas.microsoft.com/office/drawing/2014/main" id="{F3697A38-A98E-F189-29E2-480BED023794}"/>
                </a:ext>
              </a:extLst>
            </p:cNvPr>
            <p:cNvSpPr>
              <a:spLocks/>
            </p:cNvSpPr>
            <p:nvPr>
              <p:custDataLst>
                <p:tags r:id="rId1"/>
              </p:custDataLst>
            </p:nvPr>
          </p:nvSpPr>
          <p:spPr bwMode="gray">
            <a:xfrm rot="21031611">
              <a:off x="3527305" y="4810381"/>
              <a:ext cx="738620" cy="160217"/>
            </a:xfrm>
            <a:custGeom>
              <a:avLst/>
              <a:gdLst>
                <a:gd name="T0" fmla="*/ 0 w 839"/>
                <a:gd name="T1" fmla="*/ 2147483647 h 265"/>
                <a:gd name="T2" fmla="*/ 2147483647 w 839"/>
                <a:gd name="T3" fmla="*/ 2147483647 h 265"/>
                <a:gd name="T4" fmla="*/ 2147483647 w 839"/>
                <a:gd name="T5" fmla="*/ 0 h 265"/>
                <a:gd name="T6" fmla="*/ 2147483647 w 839"/>
                <a:gd name="T7" fmla="*/ 2147483647 h 265"/>
                <a:gd name="T8" fmla="*/ 0 60000 65536"/>
                <a:gd name="T9" fmla="*/ 0 60000 65536"/>
                <a:gd name="T10" fmla="*/ 0 60000 65536"/>
                <a:gd name="T11" fmla="*/ 0 60000 65536"/>
                <a:gd name="T12" fmla="*/ 0 w 839"/>
                <a:gd name="T13" fmla="*/ 0 h 265"/>
                <a:gd name="T14" fmla="*/ 839 w 839"/>
                <a:gd name="T15" fmla="*/ 265 h 265"/>
              </a:gdLst>
              <a:ahLst/>
              <a:cxnLst>
                <a:cxn ang="T8">
                  <a:pos x="T0" y="T1"/>
                </a:cxn>
                <a:cxn ang="T9">
                  <a:pos x="T2" y="T3"/>
                </a:cxn>
                <a:cxn ang="T10">
                  <a:pos x="T4" y="T5"/>
                </a:cxn>
                <a:cxn ang="T11">
                  <a:pos x="T6" y="T7"/>
                </a:cxn>
              </a:cxnLst>
              <a:rect l="T12" t="T13" r="T14" b="T15"/>
              <a:pathLst>
                <a:path w="839" h="265">
                  <a:moveTo>
                    <a:pt x="0" y="8"/>
                  </a:moveTo>
                  <a:lnTo>
                    <a:pt x="344" y="168"/>
                  </a:lnTo>
                  <a:lnTo>
                    <a:pt x="288" y="0"/>
                  </a:lnTo>
                  <a:lnTo>
                    <a:pt x="839" y="265"/>
                  </a:lnTo>
                </a:path>
              </a:pathLst>
            </a:cu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sv-SE" sz="900" b="1">
                <a:sym typeface="Gill Sans Light" charset="0"/>
              </a:endParaRPr>
            </a:p>
          </p:txBody>
        </p:sp>
        <p:grpSp>
          <p:nvGrpSpPr>
            <p:cNvPr id="39986" name="Group 126">
              <a:extLst>
                <a:ext uri="{FF2B5EF4-FFF2-40B4-BE49-F238E27FC236}">
                  <a16:creationId xmlns:a16="http://schemas.microsoft.com/office/drawing/2014/main" id="{EF665C1F-541F-6239-D817-35E5C78DE0B8}"/>
                </a:ext>
              </a:extLst>
            </p:cNvPr>
            <p:cNvGrpSpPr>
              <a:grpSpLocks/>
            </p:cNvGrpSpPr>
            <p:nvPr/>
          </p:nvGrpSpPr>
          <p:grpSpPr bwMode="auto">
            <a:xfrm>
              <a:off x="8224664" y="5644033"/>
              <a:ext cx="257175" cy="411163"/>
              <a:chOff x="1106" y="1844"/>
              <a:chExt cx="283" cy="350"/>
            </a:xfrm>
          </p:grpSpPr>
          <p:sp>
            <p:nvSpPr>
              <p:cNvPr id="40015" name="Line 127">
                <a:extLst>
                  <a:ext uri="{FF2B5EF4-FFF2-40B4-BE49-F238E27FC236}">
                    <a16:creationId xmlns:a16="http://schemas.microsoft.com/office/drawing/2014/main" id="{F18C116B-D849-1167-3B1E-6912F7EF8109}"/>
                  </a:ext>
                </a:extLst>
              </p:cNvPr>
              <p:cNvSpPr>
                <a:spLocks noChangeShapeType="1"/>
              </p:cNvSpPr>
              <p:nvPr/>
            </p:nvSpPr>
            <p:spPr bwMode="gray">
              <a:xfrm flipH="1">
                <a:off x="1342"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0016" name="Line 128">
                <a:extLst>
                  <a:ext uri="{FF2B5EF4-FFF2-40B4-BE49-F238E27FC236}">
                    <a16:creationId xmlns:a16="http://schemas.microsoft.com/office/drawing/2014/main" id="{1A3B58B6-4448-B6A2-9154-03F7C9CFBAED}"/>
                  </a:ext>
                </a:extLst>
              </p:cNvPr>
              <p:cNvSpPr>
                <a:spLocks noChangeShapeType="1"/>
              </p:cNvSpPr>
              <p:nvPr/>
            </p:nvSpPr>
            <p:spPr bwMode="gray">
              <a:xfrm>
                <a:off x="1153" y="2062"/>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0017" name="Line 129">
                <a:extLst>
                  <a:ext uri="{FF2B5EF4-FFF2-40B4-BE49-F238E27FC236}">
                    <a16:creationId xmlns:a16="http://schemas.microsoft.com/office/drawing/2014/main" id="{169D8F74-8D93-4A85-6152-2D5DC504CEFC}"/>
                  </a:ext>
                </a:extLst>
              </p:cNvPr>
              <p:cNvSpPr>
                <a:spLocks noChangeShapeType="1"/>
              </p:cNvSpPr>
              <p:nvPr/>
            </p:nvSpPr>
            <p:spPr bwMode="gray">
              <a:xfrm>
                <a:off x="1106" y="1844"/>
                <a:ext cx="47" cy="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0018" name="Line 130">
                <a:extLst>
                  <a:ext uri="{FF2B5EF4-FFF2-40B4-BE49-F238E27FC236}">
                    <a16:creationId xmlns:a16="http://schemas.microsoft.com/office/drawing/2014/main" id="{758DD6D0-495C-9896-AB8A-8DD233A25AF4}"/>
                  </a:ext>
                </a:extLst>
              </p:cNvPr>
              <p:cNvSpPr>
                <a:spLocks noChangeShapeType="1"/>
              </p:cNvSpPr>
              <p:nvPr/>
            </p:nvSpPr>
            <p:spPr bwMode="gray">
              <a:xfrm>
                <a:off x="1248" y="2062"/>
                <a:ext cx="0" cy="1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40019" name="Line 131">
                <a:extLst>
                  <a:ext uri="{FF2B5EF4-FFF2-40B4-BE49-F238E27FC236}">
                    <a16:creationId xmlns:a16="http://schemas.microsoft.com/office/drawing/2014/main" id="{46094572-6AD4-39D0-E187-5093CB2B5342}"/>
                  </a:ext>
                </a:extLst>
              </p:cNvPr>
              <p:cNvSpPr>
                <a:spLocks noChangeShapeType="1"/>
              </p:cNvSpPr>
              <p:nvPr/>
            </p:nvSpPr>
            <p:spPr bwMode="gray">
              <a:xfrm>
                <a:off x="1153" y="2194"/>
                <a:ext cx="1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grpSp>
        <p:sp>
          <p:nvSpPr>
            <p:cNvPr id="39987" name="Rectangle 132">
              <a:extLst>
                <a:ext uri="{FF2B5EF4-FFF2-40B4-BE49-F238E27FC236}">
                  <a16:creationId xmlns:a16="http://schemas.microsoft.com/office/drawing/2014/main" id="{B23F9734-9FB0-B114-BA32-0BC82F24B18D}"/>
                </a:ext>
              </a:extLst>
            </p:cNvPr>
            <p:cNvSpPr>
              <a:spLocks noChangeArrowheads="1"/>
            </p:cNvSpPr>
            <p:nvPr/>
          </p:nvSpPr>
          <p:spPr bwMode="auto">
            <a:xfrm>
              <a:off x="7959551" y="6148858"/>
              <a:ext cx="798513"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Kanbanask</a:t>
              </a:r>
            </a:p>
          </p:txBody>
        </p:sp>
        <p:grpSp>
          <p:nvGrpSpPr>
            <p:cNvPr id="39988" name="Group 133">
              <a:extLst>
                <a:ext uri="{FF2B5EF4-FFF2-40B4-BE49-F238E27FC236}">
                  <a16:creationId xmlns:a16="http://schemas.microsoft.com/office/drawing/2014/main" id="{4486B769-68A2-BF50-4624-A5EACED78269}"/>
                </a:ext>
              </a:extLst>
            </p:cNvPr>
            <p:cNvGrpSpPr>
              <a:grpSpLocks/>
            </p:cNvGrpSpPr>
            <p:nvPr/>
          </p:nvGrpSpPr>
          <p:grpSpPr bwMode="auto">
            <a:xfrm>
              <a:off x="3104976" y="6931496"/>
              <a:ext cx="803275" cy="369887"/>
              <a:chOff x="3303" y="2793"/>
              <a:chExt cx="548" cy="233"/>
            </a:xfrm>
          </p:grpSpPr>
          <p:sp>
            <p:nvSpPr>
              <p:cNvPr id="40013" name="AutoShape 134">
                <a:extLst>
                  <a:ext uri="{FF2B5EF4-FFF2-40B4-BE49-F238E27FC236}">
                    <a16:creationId xmlns:a16="http://schemas.microsoft.com/office/drawing/2014/main" id="{B9EF4E76-AEB3-214D-60FA-580B6A96DE61}"/>
                  </a:ext>
                </a:extLst>
              </p:cNvPr>
              <p:cNvSpPr>
                <a:spLocks noChangeArrowheads="1"/>
              </p:cNvSpPr>
              <p:nvPr/>
            </p:nvSpPr>
            <p:spPr bwMode="gray">
              <a:xfrm>
                <a:off x="3303" y="2793"/>
                <a:ext cx="548" cy="233"/>
              </a:xfrm>
              <a:prstGeom prst="star16">
                <a:avLst>
                  <a:gd name="adj" fmla="val 42310"/>
                </a:avLst>
              </a:prstGeom>
              <a:solidFill>
                <a:schemeClr val="accent1"/>
              </a:solidFill>
              <a:ln w="9525">
                <a:solidFill>
                  <a:schemeClr val="tx1"/>
                </a:solidFill>
                <a:miter lim="800000"/>
                <a:headEnd/>
                <a:tailEnd/>
              </a:ln>
            </p:spPr>
            <p:txBody>
              <a:bodyPr wrap="none" lIns="93296" tIns="46648" rIns="93296" bIns="46648" anchor="ctr"/>
              <a:lstStyle>
                <a:lvl1pPr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defTabSz="9334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defTabSz="933450"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endParaRPr lang="en-GB" altLang="nb-NO" sz="900" b="1"/>
              </a:p>
            </p:txBody>
          </p:sp>
          <p:sp>
            <p:nvSpPr>
              <p:cNvPr id="40014" name="Rectangle 135">
                <a:extLst>
                  <a:ext uri="{FF2B5EF4-FFF2-40B4-BE49-F238E27FC236}">
                    <a16:creationId xmlns:a16="http://schemas.microsoft.com/office/drawing/2014/main" id="{84F2CD6B-4F13-7435-0A3D-E8CDF6ECAB47}"/>
                  </a:ext>
                </a:extLst>
              </p:cNvPr>
              <p:cNvSpPr>
                <a:spLocks noChangeArrowheads="1"/>
              </p:cNvSpPr>
              <p:nvPr/>
            </p:nvSpPr>
            <p:spPr bwMode="gray">
              <a:xfrm>
                <a:off x="3409" y="2839"/>
                <a:ext cx="372"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spcBef>
                    <a:spcPct val="20000"/>
                  </a:spcBef>
                  <a:buClr>
                    <a:schemeClr val="accent1"/>
                  </a:buClr>
                  <a:buSzPct val="65000"/>
                  <a:buFont typeface="Wingdings" pitchFamily="2" charset="2"/>
                  <a:buNone/>
                </a:pPr>
                <a:endParaRPr lang="en-GB" altLang="nb-NO" sz="900" b="1"/>
              </a:p>
            </p:txBody>
          </p:sp>
        </p:grpSp>
        <p:sp>
          <p:nvSpPr>
            <p:cNvPr id="39989" name="Rectangle 136">
              <a:extLst>
                <a:ext uri="{FF2B5EF4-FFF2-40B4-BE49-F238E27FC236}">
                  <a16:creationId xmlns:a16="http://schemas.microsoft.com/office/drawing/2014/main" id="{A4594E8B-23B5-BF1C-6CF0-64AF1C4D1607}"/>
                </a:ext>
              </a:extLst>
            </p:cNvPr>
            <p:cNvSpPr>
              <a:spLocks noChangeArrowheads="1"/>
            </p:cNvSpPr>
            <p:nvPr/>
          </p:nvSpPr>
          <p:spPr bwMode="auto">
            <a:xfrm>
              <a:off x="5592589" y="6155208"/>
              <a:ext cx="1103312" cy="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t>Produksjonskanban</a:t>
              </a:r>
            </a:p>
          </p:txBody>
        </p:sp>
        <p:grpSp>
          <p:nvGrpSpPr>
            <p:cNvPr id="39990" name="Group 137">
              <a:extLst>
                <a:ext uri="{FF2B5EF4-FFF2-40B4-BE49-F238E27FC236}">
                  <a16:creationId xmlns:a16="http://schemas.microsoft.com/office/drawing/2014/main" id="{25B76207-CBF1-CC04-EA86-E9AD6CA887DE}"/>
                </a:ext>
              </a:extLst>
            </p:cNvPr>
            <p:cNvGrpSpPr>
              <a:grpSpLocks/>
            </p:cNvGrpSpPr>
            <p:nvPr/>
          </p:nvGrpSpPr>
          <p:grpSpPr bwMode="auto">
            <a:xfrm>
              <a:off x="5765626" y="5786908"/>
              <a:ext cx="784225" cy="350838"/>
              <a:chOff x="3210" y="2940"/>
              <a:chExt cx="536" cy="221"/>
            </a:xfrm>
          </p:grpSpPr>
          <p:sp>
            <p:nvSpPr>
              <p:cNvPr id="40009" name="Freeform 138">
                <a:extLst>
                  <a:ext uri="{FF2B5EF4-FFF2-40B4-BE49-F238E27FC236}">
                    <a16:creationId xmlns:a16="http://schemas.microsoft.com/office/drawing/2014/main" id="{53646D20-4A2E-44E0-931B-F3BA0A3BA13B}"/>
                  </a:ext>
                </a:extLst>
              </p:cNvPr>
              <p:cNvSpPr>
                <a:spLocks noEditPoints="1"/>
              </p:cNvSpPr>
              <p:nvPr/>
            </p:nvSpPr>
            <p:spPr bwMode="auto">
              <a:xfrm>
                <a:off x="3242" y="3009"/>
                <a:ext cx="504" cy="52"/>
              </a:xfrm>
              <a:custGeom>
                <a:avLst/>
                <a:gdLst>
                  <a:gd name="T0" fmla="*/ 1 w 783"/>
                  <a:gd name="T1" fmla="*/ 1 h 81"/>
                  <a:gd name="T2" fmla="*/ 1 w 783"/>
                  <a:gd name="T3" fmla="*/ 0 h 81"/>
                  <a:gd name="T4" fmla="*/ 1 w 783"/>
                  <a:gd name="T5" fmla="*/ 1 h 81"/>
                  <a:gd name="T6" fmla="*/ 1 w 783"/>
                  <a:gd name="T7" fmla="*/ 1 h 81"/>
                  <a:gd name="T8" fmla="*/ 1 w 783"/>
                  <a:gd name="T9" fmla="*/ 1 h 81"/>
                  <a:gd name="T10" fmla="*/ 1 w 783"/>
                  <a:gd name="T11" fmla="*/ 0 h 81"/>
                  <a:gd name="T12" fmla="*/ 1 w 783"/>
                  <a:gd name="T13" fmla="*/ 1 h 81"/>
                  <a:gd name="T14" fmla="*/ 1 w 783"/>
                  <a:gd name="T15" fmla="*/ 1 h 81"/>
                  <a:gd name="T16" fmla="*/ 1 w 783"/>
                  <a:gd name="T17" fmla="*/ 0 h 81"/>
                  <a:gd name="T18" fmla="*/ 1 w 783"/>
                  <a:gd name="T19" fmla="*/ 1 h 81"/>
                  <a:gd name="T20" fmla="*/ 1 w 783"/>
                  <a:gd name="T21" fmla="*/ 1 h 81"/>
                  <a:gd name="T22" fmla="*/ 1 w 783"/>
                  <a:gd name="T23" fmla="*/ 1 h 81"/>
                  <a:gd name="T24" fmla="*/ 1 w 783"/>
                  <a:gd name="T25" fmla="*/ 0 h 81"/>
                  <a:gd name="T26" fmla="*/ 1 w 783"/>
                  <a:gd name="T27" fmla="*/ 1 h 81"/>
                  <a:gd name="T28" fmla="*/ 1 w 783"/>
                  <a:gd name="T29" fmla="*/ 1 h 81"/>
                  <a:gd name="T30" fmla="*/ 1 w 783"/>
                  <a:gd name="T31" fmla="*/ 0 h 81"/>
                  <a:gd name="T32" fmla="*/ 1 w 783"/>
                  <a:gd name="T33" fmla="*/ 1 h 81"/>
                  <a:gd name="T34" fmla="*/ 1 w 783"/>
                  <a:gd name="T35" fmla="*/ 1 h 81"/>
                  <a:gd name="T36" fmla="*/ 1 w 783"/>
                  <a:gd name="T37" fmla="*/ 1 h 81"/>
                  <a:gd name="T38" fmla="*/ 1 w 783"/>
                  <a:gd name="T39" fmla="*/ 0 h 81"/>
                  <a:gd name="T40" fmla="*/ 1 w 783"/>
                  <a:gd name="T41" fmla="*/ 1 h 81"/>
                  <a:gd name="T42" fmla="*/ 1 w 783"/>
                  <a:gd name="T43" fmla="*/ 1 h 81"/>
                  <a:gd name="T44" fmla="*/ 1 w 783"/>
                  <a:gd name="T45" fmla="*/ 0 h 81"/>
                  <a:gd name="T46" fmla="*/ 1 w 783"/>
                  <a:gd name="T47" fmla="*/ 1 h 81"/>
                  <a:gd name="T48" fmla="*/ 1 w 783"/>
                  <a:gd name="T49" fmla="*/ 1 h 81"/>
                  <a:gd name="T50" fmla="*/ 1 w 783"/>
                  <a:gd name="T51" fmla="*/ 1 h 81"/>
                  <a:gd name="T52" fmla="*/ 1 w 783"/>
                  <a:gd name="T53" fmla="*/ 0 h 81"/>
                  <a:gd name="T54" fmla="*/ 1 w 783"/>
                  <a:gd name="T55" fmla="*/ 1 h 81"/>
                  <a:gd name="T56" fmla="*/ 1 w 783"/>
                  <a:gd name="T57" fmla="*/ 1 h 81"/>
                  <a:gd name="T58" fmla="*/ 1 w 783"/>
                  <a:gd name="T59" fmla="*/ 0 h 81"/>
                  <a:gd name="T60" fmla="*/ 1 w 783"/>
                  <a:gd name="T61" fmla="*/ 1 h 81"/>
                  <a:gd name="T62" fmla="*/ 1 w 783"/>
                  <a:gd name="T63" fmla="*/ 1 h 81"/>
                  <a:gd name="T64" fmla="*/ 1 w 783"/>
                  <a:gd name="T65" fmla="*/ 1 h 81"/>
                  <a:gd name="T66" fmla="*/ 1 w 783"/>
                  <a:gd name="T67" fmla="*/ 0 h 81"/>
                  <a:gd name="T68" fmla="*/ 1 w 783"/>
                  <a:gd name="T69" fmla="*/ 1 h 81"/>
                  <a:gd name="T70" fmla="*/ 1 w 783"/>
                  <a:gd name="T71" fmla="*/ 1 h 81"/>
                  <a:gd name="T72" fmla="*/ 1 w 783"/>
                  <a:gd name="T73" fmla="*/ 0 h 81"/>
                  <a:gd name="T74" fmla="*/ 1 w 783"/>
                  <a:gd name="T75" fmla="*/ 1 h 81"/>
                  <a:gd name="T76" fmla="*/ 1 w 783"/>
                  <a:gd name="T77" fmla="*/ 1 h 81"/>
                  <a:gd name="T78" fmla="*/ 1 w 783"/>
                  <a:gd name="T79" fmla="*/ 1 h 81"/>
                  <a:gd name="T80" fmla="*/ 1 w 783"/>
                  <a:gd name="T81" fmla="*/ 0 h 81"/>
                  <a:gd name="T82" fmla="*/ 1 w 783"/>
                  <a:gd name="T83" fmla="*/ 1 h 81"/>
                  <a:gd name="T84" fmla="*/ 1 w 783"/>
                  <a:gd name="T85" fmla="*/ 1 h 81"/>
                  <a:gd name="T86" fmla="*/ 1 w 783"/>
                  <a:gd name="T87" fmla="*/ 0 h 81"/>
                  <a:gd name="T88" fmla="*/ 1 w 783"/>
                  <a:gd name="T89" fmla="*/ 1 h 81"/>
                  <a:gd name="T90" fmla="*/ 1 w 783"/>
                  <a:gd name="T91" fmla="*/ 1 h 81"/>
                  <a:gd name="T92" fmla="*/ 1 w 783"/>
                  <a:gd name="T93" fmla="*/ 1 h 81"/>
                  <a:gd name="T94" fmla="*/ 1 w 783"/>
                  <a:gd name="T95" fmla="*/ 0 h 81"/>
                  <a:gd name="T96" fmla="*/ 1 w 783"/>
                  <a:gd name="T97" fmla="*/ 1 h 81"/>
                  <a:gd name="T98" fmla="*/ 1 w 783"/>
                  <a:gd name="T99" fmla="*/ 1 h 81"/>
                  <a:gd name="T100" fmla="*/ 1 w 783"/>
                  <a:gd name="T101" fmla="*/ 0 h 81"/>
                  <a:gd name="T102" fmla="*/ 1 w 783"/>
                  <a:gd name="T103" fmla="*/ 1 h 81"/>
                  <a:gd name="T104" fmla="*/ 1 w 783"/>
                  <a:gd name="T105" fmla="*/ 1 h 81"/>
                  <a:gd name="T106" fmla="*/ 1 w 783"/>
                  <a:gd name="T107" fmla="*/ 1 h 81"/>
                  <a:gd name="T108" fmla="*/ 1 w 783"/>
                  <a:gd name="T109" fmla="*/ 0 h 81"/>
                  <a:gd name="T110" fmla="*/ 1 w 783"/>
                  <a:gd name="T111" fmla="*/ 1 h 81"/>
                  <a:gd name="T112" fmla="*/ 1 w 783"/>
                  <a:gd name="T113" fmla="*/ 1 h 81"/>
                  <a:gd name="T114" fmla="*/ 0 w 783"/>
                  <a:gd name="T115" fmla="*/ 1 h 81"/>
                  <a:gd name="T116" fmla="*/ 1 w 783"/>
                  <a:gd name="T117" fmla="*/ 1 h 81"/>
                  <a:gd name="T118" fmla="*/ 1 w 783"/>
                  <a:gd name="T119" fmla="*/ 1 h 81"/>
                  <a:gd name="T120" fmla="*/ 1 w 783"/>
                  <a:gd name="T121" fmla="*/ 1 h 81"/>
                  <a:gd name="T122" fmla="*/ 0 w 783"/>
                  <a:gd name="T123" fmla="*/ 1 h 81"/>
                  <a:gd name="T124" fmla="*/ 1 w 783"/>
                  <a:gd name="T125" fmla="*/ 1 h 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3"/>
                  <a:gd name="T190" fmla="*/ 0 h 81"/>
                  <a:gd name="T191" fmla="*/ 783 w 783"/>
                  <a:gd name="T192" fmla="*/ 81 h 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3" h="81">
                    <a:moveTo>
                      <a:pt x="775" y="16"/>
                    </a:moveTo>
                    <a:lnTo>
                      <a:pt x="759" y="16"/>
                    </a:lnTo>
                    <a:cubicBezTo>
                      <a:pt x="755" y="16"/>
                      <a:pt x="751" y="13"/>
                      <a:pt x="751" y="8"/>
                    </a:cubicBezTo>
                    <a:cubicBezTo>
                      <a:pt x="751" y="4"/>
                      <a:pt x="755" y="0"/>
                      <a:pt x="759" y="0"/>
                    </a:cubicBezTo>
                    <a:lnTo>
                      <a:pt x="775" y="0"/>
                    </a:lnTo>
                    <a:cubicBezTo>
                      <a:pt x="780" y="0"/>
                      <a:pt x="783" y="4"/>
                      <a:pt x="783" y="8"/>
                    </a:cubicBezTo>
                    <a:cubicBezTo>
                      <a:pt x="783" y="13"/>
                      <a:pt x="780" y="16"/>
                      <a:pt x="775" y="16"/>
                    </a:cubicBezTo>
                    <a:close/>
                    <a:moveTo>
                      <a:pt x="727" y="16"/>
                    </a:moveTo>
                    <a:lnTo>
                      <a:pt x="711" y="16"/>
                    </a:lnTo>
                    <a:cubicBezTo>
                      <a:pt x="707" y="16"/>
                      <a:pt x="703" y="13"/>
                      <a:pt x="703" y="8"/>
                    </a:cubicBezTo>
                    <a:cubicBezTo>
                      <a:pt x="703" y="4"/>
                      <a:pt x="707" y="0"/>
                      <a:pt x="711" y="0"/>
                    </a:cubicBezTo>
                    <a:lnTo>
                      <a:pt x="727" y="0"/>
                    </a:lnTo>
                    <a:cubicBezTo>
                      <a:pt x="732" y="0"/>
                      <a:pt x="735" y="4"/>
                      <a:pt x="735" y="8"/>
                    </a:cubicBezTo>
                    <a:cubicBezTo>
                      <a:pt x="735" y="13"/>
                      <a:pt x="732" y="16"/>
                      <a:pt x="727" y="16"/>
                    </a:cubicBezTo>
                    <a:close/>
                    <a:moveTo>
                      <a:pt x="679" y="16"/>
                    </a:moveTo>
                    <a:lnTo>
                      <a:pt x="663" y="16"/>
                    </a:lnTo>
                    <a:cubicBezTo>
                      <a:pt x="659" y="16"/>
                      <a:pt x="655" y="13"/>
                      <a:pt x="655" y="8"/>
                    </a:cubicBezTo>
                    <a:cubicBezTo>
                      <a:pt x="655" y="4"/>
                      <a:pt x="659" y="0"/>
                      <a:pt x="663" y="0"/>
                    </a:cubicBezTo>
                    <a:lnTo>
                      <a:pt x="679" y="0"/>
                    </a:lnTo>
                    <a:cubicBezTo>
                      <a:pt x="684" y="0"/>
                      <a:pt x="687" y="4"/>
                      <a:pt x="687" y="8"/>
                    </a:cubicBezTo>
                    <a:cubicBezTo>
                      <a:pt x="687" y="13"/>
                      <a:pt x="684" y="16"/>
                      <a:pt x="679" y="16"/>
                    </a:cubicBezTo>
                    <a:close/>
                    <a:moveTo>
                      <a:pt x="631" y="16"/>
                    </a:moveTo>
                    <a:lnTo>
                      <a:pt x="615" y="16"/>
                    </a:lnTo>
                    <a:cubicBezTo>
                      <a:pt x="611" y="16"/>
                      <a:pt x="607" y="13"/>
                      <a:pt x="607" y="8"/>
                    </a:cubicBezTo>
                    <a:cubicBezTo>
                      <a:pt x="607" y="4"/>
                      <a:pt x="611" y="0"/>
                      <a:pt x="615" y="0"/>
                    </a:cubicBezTo>
                    <a:lnTo>
                      <a:pt x="631" y="0"/>
                    </a:lnTo>
                    <a:cubicBezTo>
                      <a:pt x="636" y="0"/>
                      <a:pt x="639" y="4"/>
                      <a:pt x="639" y="8"/>
                    </a:cubicBezTo>
                    <a:cubicBezTo>
                      <a:pt x="639" y="13"/>
                      <a:pt x="636" y="16"/>
                      <a:pt x="631" y="16"/>
                    </a:cubicBezTo>
                    <a:close/>
                    <a:moveTo>
                      <a:pt x="583" y="16"/>
                    </a:moveTo>
                    <a:lnTo>
                      <a:pt x="567" y="16"/>
                    </a:lnTo>
                    <a:cubicBezTo>
                      <a:pt x="563" y="16"/>
                      <a:pt x="559" y="13"/>
                      <a:pt x="559" y="8"/>
                    </a:cubicBezTo>
                    <a:cubicBezTo>
                      <a:pt x="559" y="4"/>
                      <a:pt x="563" y="0"/>
                      <a:pt x="567" y="0"/>
                    </a:cubicBezTo>
                    <a:lnTo>
                      <a:pt x="583" y="0"/>
                    </a:lnTo>
                    <a:cubicBezTo>
                      <a:pt x="588" y="0"/>
                      <a:pt x="591" y="4"/>
                      <a:pt x="591" y="8"/>
                    </a:cubicBezTo>
                    <a:cubicBezTo>
                      <a:pt x="591" y="13"/>
                      <a:pt x="588" y="16"/>
                      <a:pt x="583" y="16"/>
                    </a:cubicBezTo>
                    <a:close/>
                    <a:moveTo>
                      <a:pt x="535" y="16"/>
                    </a:moveTo>
                    <a:lnTo>
                      <a:pt x="519" y="16"/>
                    </a:lnTo>
                    <a:cubicBezTo>
                      <a:pt x="515" y="16"/>
                      <a:pt x="511" y="13"/>
                      <a:pt x="511" y="8"/>
                    </a:cubicBezTo>
                    <a:cubicBezTo>
                      <a:pt x="511" y="4"/>
                      <a:pt x="515" y="0"/>
                      <a:pt x="519" y="0"/>
                    </a:cubicBezTo>
                    <a:lnTo>
                      <a:pt x="535" y="0"/>
                    </a:lnTo>
                    <a:cubicBezTo>
                      <a:pt x="540" y="0"/>
                      <a:pt x="543" y="4"/>
                      <a:pt x="543" y="8"/>
                    </a:cubicBezTo>
                    <a:cubicBezTo>
                      <a:pt x="543" y="13"/>
                      <a:pt x="540" y="16"/>
                      <a:pt x="535" y="16"/>
                    </a:cubicBezTo>
                    <a:close/>
                    <a:moveTo>
                      <a:pt x="487" y="16"/>
                    </a:moveTo>
                    <a:lnTo>
                      <a:pt x="471" y="16"/>
                    </a:lnTo>
                    <a:cubicBezTo>
                      <a:pt x="467" y="16"/>
                      <a:pt x="463" y="13"/>
                      <a:pt x="463" y="8"/>
                    </a:cubicBezTo>
                    <a:cubicBezTo>
                      <a:pt x="463" y="4"/>
                      <a:pt x="467" y="0"/>
                      <a:pt x="471" y="0"/>
                    </a:cubicBezTo>
                    <a:lnTo>
                      <a:pt x="487" y="0"/>
                    </a:lnTo>
                    <a:cubicBezTo>
                      <a:pt x="492" y="0"/>
                      <a:pt x="495" y="4"/>
                      <a:pt x="495" y="8"/>
                    </a:cubicBezTo>
                    <a:cubicBezTo>
                      <a:pt x="495" y="13"/>
                      <a:pt x="492" y="16"/>
                      <a:pt x="487" y="16"/>
                    </a:cubicBezTo>
                    <a:close/>
                    <a:moveTo>
                      <a:pt x="439" y="16"/>
                    </a:moveTo>
                    <a:lnTo>
                      <a:pt x="423" y="16"/>
                    </a:lnTo>
                    <a:cubicBezTo>
                      <a:pt x="419" y="16"/>
                      <a:pt x="415" y="13"/>
                      <a:pt x="415" y="8"/>
                    </a:cubicBezTo>
                    <a:cubicBezTo>
                      <a:pt x="415" y="4"/>
                      <a:pt x="419" y="0"/>
                      <a:pt x="423" y="0"/>
                    </a:cubicBezTo>
                    <a:lnTo>
                      <a:pt x="439" y="0"/>
                    </a:lnTo>
                    <a:cubicBezTo>
                      <a:pt x="444" y="0"/>
                      <a:pt x="447" y="4"/>
                      <a:pt x="447" y="8"/>
                    </a:cubicBezTo>
                    <a:cubicBezTo>
                      <a:pt x="447" y="13"/>
                      <a:pt x="444" y="16"/>
                      <a:pt x="439" y="16"/>
                    </a:cubicBezTo>
                    <a:close/>
                    <a:moveTo>
                      <a:pt x="391" y="16"/>
                    </a:moveTo>
                    <a:lnTo>
                      <a:pt x="375" y="16"/>
                    </a:lnTo>
                    <a:cubicBezTo>
                      <a:pt x="371" y="16"/>
                      <a:pt x="367" y="13"/>
                      <a:pt x="367" y="8"/>
                    </a:cubicBezTo>
                    <a:cubicBezTo>
                      <a:pt x="367" y="4"/>
                      <a:pt x="371" y="0"/>
                      <a:pt x="375" y="0"/>
                    </a:cubicBezTo>
                    <a:lnTo>
                      <a:pt x="391" y="0"/>
                    </a:lnTo>
                    <a:cubicBezTo>
                      <a:pt x="396" y="0"/>
                      <a:pt x="399" y="4"/>
                      <a:pt x="399" y="8"/>
                    </a:cubicBezTo>
                    <a:cubicBezTo>
                      <a:pt x="399" y="13"/>
                      <a:pt x="396" y="16"/>
                      <a:pt x="391" y="16"/>
                    </a:cubicBezTo>
                    <a:close/>
                    <a:moveTo>
                      <a:pt x="343" y="16"/>
                    </a:moveTo>
                    <a:lnTo>
                      <a:pt x="327" y="16"/>
                    </a:lnTo>
                    <a:cubicBezTo>
                      <a:pt x="323" y="16"/>
                      <a:pt x="319" y="13"/>
                      <a:pt x="319" y="8"/>
                    </a:cubicBezTo>
                    <a:cubicBezTo>
                      <a:pt x="319" y="4"/>
                      <a:pt x="323" y="0"/>
                      <a:pt x="327" y="0"/>
                    </a:cubicBezTo>
                    <a:lnTo>
                      <a:pt x="343" y="0"/>
                    </a:lnTo>
                    <a:cubicBezTo>
                      <a:pt x="348" y="0"/>
                      <a:pt x="351" y="4"/>
                      <a:pt x="351" y="8"/>
                    </a:cubicBezTo>
                    <a:cubicBezTo>
                      <a:pt x="351" y="13"/>
                      <a:pt x="348" y="16"/>
                      <a:pt x="343" y="16"/>
                    </a:cubicBezTo>
                    <a:close/>
                    <a:moveTo>
                      <a:pt x="295" y="16"/>
                    </a:moveTo>
                    <a:lnTo>
                      <a:pt x="279" y="16"/>
                    </a:lnTo>
                    <a:cubicBezTo>
                      <a:pt x="275" y="16"/>
                      <a:pt x="271" y="13"/>
                      <a:pt x="271" y="8"/>
                    </a:cubicBezTo>
                    <a:cubicBezTo>
                      <a:pt x="271" y="4"/>
                      <a:pt x="275" y="0"/>
                      <a:pt x="279" y="0"/>
                    </a:cubicBezTo>
                    <a:lnTo>
                      <a:pt x="295" y="0"/>
                    </a:lnTo>
                    <a:cubicBezTo>
                      <a:pt x="300" y="0"/>
                      <a:pt x="303" y="4"/>
                      <a:pt x="303" y="8"/>
                    </a:cubicBezTo>
                    <a:cubicBezTo>
                      <a:pt x="303" y="13"/>
                      <a:pt x="300" y="16"/>
                      <a:pt x="295" y="16"/>
                    </a:cubicBezTo>
                    <a:close/>
                    <a:moveTo>
                      <a:pt x="247" y="16"/>
                    </a:moveTo>
                    <a:lnTo>
                      <a:pt x="231" y="16"/>
                    </a:lnTo>
                    <a:cubicBezTo>
                      <a:pt x="227" y="16"/>
                      <a:pt x="223" y="13"/>
                      <a:pt x="223" y="8"/>
                    </a:cubicBezTo>
                    <a:cubicBezTo>
                      <a:pt x="223" y="4"/>
                      <a:pt x="227" y="0"/>
                      <a:pt x="231" y="0"/>
                    </a:cubicBezTo>
                    <a:lnTo>
                      <a:pt x="247" y="0"/>
                    </a:lnTo>
                    <a:cubicBezTo>
                      <a:pt x="252" y="0"/>
                      <a:pt x="255" y="4"/>
                      <a:pt x="255" y="8"/>
                    </a:cubicBezTo>
                    <a:cubicBezTo>
                      <a:pt x="255" y="13"/>
                      <a:pt x="252" y="16"/>
                      <a:pt x="247" y="16"/>
                    </a:cubicBezTo>
                    <a:close/>
                    <a:moveTo>
                      <a:pt x="199" y="16"/>
                    </a:moveTo>
                    <a:lnTo>
                      <a:pt x="183" y="16"/>
                    </a:lnTo>
                    <a:cubicBezTo>
                      <a:pt x="179" y="16"/>
                      <a:pt x="175" y="13"/>
                      <a:pt x="175" y="8"/>
                    </a:cubicBezTo>
                    <a:cubicBezTo>
                      <a:pt x="175" y="4"/>
                      <a:pt x="179" y="0"/>
                      <a:pt x="183" y="0"/>
                    </a:cubicBezTo>
                    <a:lnTo>
                      <a:pt x="199" y="0"/>
                    </a:lnTo>
                    <a:cubicBezTo>
                      <a:pt x="204" y="0"/>
                      <a:pt x="207" y="4"/>
                      <a:pt x="207" y="8"/>
                    </a:cubicBezTo>
                    <a:cubicBezTo>
                      <a:pt x="207" y="13"/>
                      <a:pt x="204" y="16"/>
                      <a:pt x="199" y="16"/>
                    </a:cubicBezTo>
                    <a:close/>
                    <a:moveTo>
                      <a:pt x="151" y="16"/>
                    </a:moveTo>
                    <a:lnTo>
                      <a:pt x="135" y="16"/>
                    </a:lnTo>
                    <a:cubicBezTo>
                      <a:pt x="131" y="16"/>
                      <a:pt x="127" y="13"/>
                      <a:pt x="127" y="8"/>
                    </a:cubicBezTo>
                    <a:cubicBezTo>
                      <a:pt x="127" y="4"/>
                      <a:pt x="131" y="0"/>
                      <a:pt x="135" y="0"/>
                    </a:cubicBezTo>
                    <a:lnTo>
                      <a:pt x="151" y="0"/>
                    </a:lnTo>
                    <a:cubicBezTo>
                      <a:pt x="156" y="0"/>
                      <a:pt x="159" y="4"/>
                      <a:pt x="159" y="8"/>
                    </a:cubicBezTo>
                    <a:cubicBezTo>
                      <a:pt x="159" y="13"/>
                      <a:pt x="156" y="16"/>
                      <a:pt x="151" y="16"/>
                    </a:cubicBezTo>
                    <a:close/>
                    <a:moveTo>
                      <a:pt x="103" y="16"/>
                    </a:moveTo>
                    <a:lnTo>
                      <a:pt x="87" y="16"/>
                    </a:lnTo>
                    <a:cubicBezTo>
                      <a:pt x="83" y="16"/>
                      <a:pt x="79" y="13"/>
                      <a:pt x="79" y="8"/>
                    </a:cubicBezTo>
                    <a:cubicBezTo>
                      <a:pt x="79" y="4"/>
                      <a:pt x="83" y="0"/>
                      <a:pt x="87" y="0"/>
                    </a:cubicBezTo>
                    <a:lnTo>
                      <a:pt x="103" y="0"/>
                    </a:lnTo>
                    <a:cubicBezTo>
                      <a:pt x="108" y="0"/>
                      <a:pt x="111" y="4"/>
                      <a:pt x="111" y="8"/>
                    </a:cubicBezTo>
                    <a:cubicBezTo>
                      <a:pt x="111" y="13"/>
                      <a:pt x="108" y="16"/>
                      <a:pt x="103" y="16"/>
                    </a:cubicBezTo>
                    <a:close/>
                    <a:moveTo>
                      <a:pt x="55" y="16"/>
                    </a:moveTo>
                    <a:lnTo>
                      <a:pt x="39" y="16"/>
                    </a:lnTo>
                    <a:cubicBezTo>
                      <a:pt x="35" y="16"/>
                      <a:pt x="31" y="13"/>
                      <a:pt x="31" y="8"/>
                    </a:cubicBezTo>
                    <a:cubicBezTo>
                      <a:pt x="31" y="4"/>
                      <a:pt x="35" y="0"/>
                      <a:pt x="39" y="0"/>
                    </a:cubicBezTo>
                    <a:lnTo>
                      <a:pt x="55" y="0"/>
                    </a:lnTo>
                    <a:cubicBezTo>
                      <a:pt x="60" y="0"/>
                      <a:pt x="63" y="4"/>
                      <a:pt x="63" y="8"/>
                    </a:cubicBezTo>
                    <a:cubicBezTo>
                      <a:pt x="63" y="13"/>
                      <a:pt x="60" y="16"/>
                      <a:pt x="55" y="16"/>
                    </a:cubicBezTo>
                    <a:close/>
                    <a:moveTo>
                      <a:pt x="16" y="9"/>
                    </a:moveTo>
                    <a:lnTo>
                      <a:pt x="16" y="25"/>
                    </a:lnTo>
                    <a:cubicBezTo>
                      <a:pt x="16" y="30"/>
                      <a:pt x="13" y="33"/>
                      <a:pt x="8" y="33"/>
                    </a:cubicBezTo>
                    <a:cubicBezTo>
                      <a:pt x="4" y="33"/>
                      <a:pt x="0" y="30"/>
                      <a:pt x="0" y="25"/>
                    </a:cubicBezTo>
                    <a:lnTo>
                      <a:pt x="0" y="9"/>
                    </a:lnTo>
                    <a:cubicBezTo>
                      <a:pt x="0" y="5"/>
                      <a:pt x="4" y="1"/>
                      <a:pt x="8" y="1"/>
                    </a:cubicBezTo>
                    <a:cubicBezTo>
                      <a:pt x="13" y="1"/>
                      <a:pt x="16" y="5"/>
                      <a:pt x="16" y="9"/>
                    </a:cubicBezTo>
                    <a:close/>
                    <a:moveTo>
                      <a:pt x="16" y="57"/>
                    </a:moveTo>
                    <a:lnTo>
                      <a:pt x="16" y="73"/>
                    </a:lnTo>
                    <a:cubicBezTo>
                      <a:pt x="16" y="78"/>
                      <a:pt x="13" y="81"/>
                      <a:pt x="8" y="81"/>
                    </a:cubicBezTo>
                    <a:cubicBezTo>
                      <a:pt x="4" y="81"/>
                      <a:pt x="0" y="78"/>
                      <a:pt x="0" y="73"/>
                    </a:cubicBezTo>
                    <a:lnTo>
                      <a:pt x="0" y="57"/>
                    </a:lnTo>
                    <a:cubicBezTo>
                      <a:pt x="0" y="53"/>
                      <a:pt x="4" y="49"/>
                      <a:pt x="8" y="49"/>
                    </a:cubicBezTo>
                    <a:cubicBezTo>
                      <a:pt x="13" y="49"/>
                      <a:pt x="16" y="53"/>
                      <a:pt x="16" y="57"/>
                    </a:cubicBezTo>
                    <a:close/>
                  </a:path>
                </a:pathLst>
              </a:custGeom>
              <a:solidFill>
                <a:srgbClr val="000000"/>
              </a:solidFill>
              <a:ln w="15875">
                <a:solidFill>
                  <a:srgbClr val="000000"/>
                </a:solidFill>
                <a:bevel/>
                <a:headEnd/>
                <a:tailEnd/>
              </a:ln>
            </p:spPr>
            <p:txBody>
              <a:bodyPr/>
              <a:lstStyle/>
              <a:p>
                <a:endParaRPr lang="nb-NO"/>
              </a:p>
            </p:txBody>
          </p:sp>
          <p:sp>
            <p:nvSpPr>
              <p:cNvPr id="40010" name="Freeform 139">
                <a:extLst>
                  <a:ext uri="{FF2B5EF4-FFF2-40B4-BE49-F238E27FC236}">
                    <a16:creationId xmlns:a16="http://schemas.microsoft.com/office/drawing/2014/main" id="{7F4E41B9-16E1-2869-F548-B1B86780A3C4}"/>
                  </a:ext>
                </a:extLst>
              </p:cNvPr>
              <p:cNvSpPr>
                <a:spLocks/>
              </p:cNvSpPr>
              <p:nvPr/>
            </p:nvSpPr>
            <p:spPr bwMode="auto">
              <a:xfrm>
                <a:off x="3210" y="3048"/>
                <a:ext cx="76" cy="113"/>
              </a:xfrm>
              <a:custGeom>
                <a:avLst/>
                <a:gdLst>
                  <a:gd name="T0" fmla="*/ 76 w 76"/>
                  <a:gd name="T1" fmla="*/ 0 h 113"/>
                  <a:gd name="T2" fmla="*/ 38 w 76"/>
                  <a:gd name="T3" fmla="*/ 113 h 113"/>
                  <a:gd name="T4" fmla="*/ 0 w 76"/>
                  <a:gd name="T5" fmla="*/ 0 h 113"/>
                  <a:gd name="T6" fmla="*/ 76 w 76"/>
                  <a:gd name="T7" fmla="*/ 0 h 113"/>
                  <a:gd name="T8" fmla="*/ 0 60000 65536"/>
                  <a:gd name="T9" fmla="*/ 0 60000 65536"/>
                  <a:gd name="T10" fmla="*/ 0 60000 65536"/>
                  <a:gd name="T11" fmla="*/ 0 60000 65536"/>
                  <a:gd name="T12" fmla="*/ 0 w 76"/>
                  <a:gd name="T13" fmla="*/ 0 h 113"/>
                  <a:gd name="T14" fmla="*/ 76 w 76"/>
                  <a:gd name="T15" fmla="*/ 113 h 113"/>
                </a:gdLst>
                <a:ahLst/>
                <a:cxnLst>
                  <a:cxn ang="T8">
                    <a:pos x="T0" y="T1"/>
                  </a:cxn>
                  <a:cxn ang="T9">
                    <a:pos x="T2" y="T3"/>
                  </a:cxn>
                  <a:cxn ang="T10">
                    <a:pos x="T4" y="T5"/>
                  </a:cxn>
                  <a:cxn ang="T11">
                    <a:pos x="T6" y="T7"/>
                  </a:cxn>
                </a:cxnLst>
                <a:rect l="T12" t="T13" r="T14" b="T15"/>
                <a:pathLst>
                  <a:path w="76" h="113">
                    <a:moveTo>
                      <a:pt x="76" y="0"/>
                    </a:moveTo>
                    <a:lnTo>
                      <a:pt x="38" y="113"/>
                    </a:lnTo>
                    <a:lnTo>
                      <a:pt x="0"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40011" name="Freeform 140">
                <a:extLst>
                  <a:ext uri="{FF2B5EF4-FFF2-40B4-BE49-F238E27FC236}">
                    <a16:creationId xmlns:a16="http://schemas.microsoft.com/office/drawing/2014/main" id="{B0D496F8-9B6B-6CE8-8DD5-A20A28E9CEFE}"/>
                  </a:ext>
                </a:extLst>
              </p:cNvPr>
              <p:cNvSpPr>
                <a:spLocks/>
              </p:cNvSpPr>
              <p:nvPr/>
            </p:nvSpPr>
            <p:spPr bwMode="auto">
              <a:xfrm>
                <a:off x="3314" y="2940"/>
                <a:ext cx="360" cy="148"/>
              </a:xfrm>
              <a:custGeom>
                <a:avLst/>
                <a:gdLst>
                  <a:gd name="T0" fmla="*/ 360 w 360"/>
                  <a:gd name="T1" fmla="*/ 148 h 148"/>
                  <a:gd name="T2" fmla="*/ 0 w 360"/>
                  <a:gd name="T3" fmla="*/ 148 h 148"/>
                  <a:gd name="T4" fmla="*/ 0 w 360"/>
                  <a:gd name="T5" fmla="*/ 0 h 148"/>
                  <a:gd name="T6" fmla="*/ 180 w 360"/>
                  <a:gd name="T7" fmla="*/ 0 h 148"/>
                  <a:gd name="T8" fmla="*/ 360 w 360"/>
                  <a:gd name="T9" fmla="*/ 74 h 148"/>
                  <a:gd name="T10" fmla="*/ 360 w 360"/>
                  <a:gd name="T11" fmla="*/ 148 h 148"/>
                  <a:gd name="T12" fmla="*/ 0 60000 65536"/>
                  <a:gd name="T13" fmla="*/ 0 60000 65536"/>
                  <a:gd name="T14" fmla="*/ 0 60000 65536"/>
                  <a:gd name="T15" fmla="*/ 0 60000 65536"/>
                  <a:gd name="T16" fmla="*/ 0 60000 65536"/>
                  <a:gd name="T17" fmla="*/ 0 60000 65536"/>
                  <a:gd name="T18" fmla="*/ 0 w 360"/>
                  <a:gd name="T19" fmla="*/ 0 h 148"/>
                  <a:gd name="T20" fmla="*/ 360 w 36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60" h="148">
                    <a:moveTo>
                      <a:pt x="360" y="148"/>
                    </a:moveTo>
                    <a:lnTo>
                      <a:pt x="0" y="148"/>
                    </a:lnTo>
                    <a:lnTo>
                      <a:pt x="0" y="0"/>
                    </a:lnTo>
                    <a:lnTo>
                      <a:pt x="180" y="0"/>
                    </a:lnTo>
                    <a:lnTo>
                      <a:pt x="360" y="74"/>
                    </a:lnTo>
                    <a:lnTo>
                      <a:pt x="360" y="148"/>
                    </a:lnTo>
                    <a:close/>
                  </a:path>
                </a:pathLst>
              </a:custGeom>
              <a:solidFill>
                <a:schemeClr val="bg1"/>
              </a:solidFill>
              <a:ln w="4763" cap="rnd">
                <a:solidFill>
                  <a:schemeClr val="tx1"/>
                </a:solidFill>
                <a:round/>
                <a:headEnd/>
                <a:tailEnd/>
              </a:ln>
            </p:spPr>
            <p:txBody>
              <a:bodyPr/>
              <a:lstStyle/>
              <a:p>
                <a:endParaRPr lang="nb-NO"/>
              </a:p>
            </p:txBody>
          </p:sp>
          <p:sp>
            <p:nvSpPr>
              <p:cNvPr id="40012" name="Rectangle 141">
                <a:extLst>
                  <a:ext uri="{FF2B5EF4-FFF2-40B4-BE49-F238E27FC236}">
                    <a16:creationId xmlns:a16="http://schemas.microsoft.com/office/drawing/2014/main" id="{A2E300A9-2C66-4080-D70E-1CD320375809}"/>
                  </a:ext>
                </a:extLst>
              </p:cNvPr>
              <p:cNvSpPr>
                <a:spLocks noChangeArrowheads="1"/>
              </p:cNvSpPr>
              <p:nvPr/>
            </p:nvSpPr>
            <p:spPr bwMode="auto">
              <a:xfrm>
                <a:off x="3437" y="2956"/>
                <a:ext cx="58"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20</a:t>
                </a:r>
                <a:endParaRPr lang="en-US" altLang="nb-NO" sz="900" b="1"/>
              </a:p>
            </p:txBody>
          </p:sp>
        </p:grpSp>
        <p:grpSp>
          <p:nvGrpSpPr>
            <p:cNvPr id="39991" name="Group 142">
              <a:extLst>
                <a:ext uri="{FF2B5EF4-FFF2-40B4-BE49-F238E27FC236}">
                  <a16:creationId xmlns:a16="http://schemas.microsoft.com/office/drawing/2014/main" id="{2ADCAD73-6221-F104-9A84-A4839B5B2C87}"/>
                </a:ext>
              </a:extLst>
            </p:cNvPr>
            <p:cNvGrpSpPr>
              <a:grpSpLocks/>
            </p:cNvGrpSpPr>
            <p:nvPr/>
          </p:nvGrpSpPr>
          <p:grpSpPr bwMode="auto">
            <a:xfrm>
              <a:off x="2770014" y="3819996"/>
              <a:ext cx="668337" cy="241300"/>
              <a:chOff x="640" y="1496"/>
              <a:chExt cx="504" cy="240"/>
            </a:xfrm>
          </p:grpSpPr>
          <p:sp>
            <p:nvSpPr>
              <p:cNvPr id="40005" name="Line 143">
                <a:extLst>
                  <a:ext uri="{FF2B5EF4-FFF2-40B4-BE49-F238E27FC236}">
                    <a16:creationId xmlns:a16="http://schemas.microsoft.com/office/drawing/2014/main" id="{BC800ED8-1670-AE4A-57B7-2032EB00D455}"/>
                  </a:ext>
                </a:extLst>
              </p:cNvPr>
              <p:cNvSpPr>
                <a:spLocks noChangeShapeType="1"/>
              </p:cNvSpPr>
              <p:nvPr/>
            </p:nvSpPr>
            <p:spPr bwMode="auto">
              <a:xfrm>
                <a:off x="640" y="1568"/>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40006" name="Line 144">
                <a:extLst>
                  <a:ext uri="{FF2B5EF4-FFF2-40B4-BE49-F238E27FC236}">
                    <a16:creationId xmlns:a16="http://schemas.microsoft.com/office/drawing/2014/main" id="{57EA48AD-171E-FE6A-4CEF-E9B561983C68}"/>
                  </a:ext>
                </a:extLst>
              </p:cNvPr>
              <p:cNvSpPr>
                <a:spLocks noChangeShapeType="1"/>
              </p:cNvSpPr>
              <p:nvPr/>
            </p:nvSpPr>
            <p:spPr bwMode="auto">
              <a:xfrm>
                <a:off x="640" y="1664"/>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40007" name="Line 145">
                <a:extLst>
                  <a:ext uri="{FF2B5EF4-FFF2-40B4-BE49-F238E27FC236}">
                    <a16:creationId xmlns:a16="http://schemas.microsoft.com/office/drawing/2014/main" id="{159A1426-5F9D-42E1-CCA3-6D43462F6AF4}"/>
                  </a:ext>
                </a:extLst>
              </p:cNvPr>
              <p:cNvSpPr>
                <a:spLocks noChangeShapeType="1"/>
              </p:cNvSpPr>
              <p:nvPr/>
            </p:nvSpPr>
            <p:spPr bwMode="auto">
              <a:xfrm>
                <a:off x="1024" y="1496"/>
                <a:ext cx="120"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sp>
            <p:nvSpPr>
              <p:cNvPr id="40008" name="Line 146">
                <a:extLst>
                  <a:ext uri="{FF2B5EF4-FFF2-40B4-BE49-F238E27FC236}">
                    <a16:creationId xmlns:a16="http://schemas.microsoft.com/office/drawing/2014/main" id="{DFAA2C4A-4142-6B24-B418-4F68EF5ED73F}"/>
                  </a:ext>
                </a:extLst>
              </p:cNvPr>
              <p:cNvSpPr>
                <a:spLocks noChangeShapeType="1"/>
              </p:cNvSpPr>
              <p:nvPr/>
            </p:nvSpPr>
            <p:spPr bwMode="auto">
              <a:xfrm rot="-5400000">
                <a:off x="1024" y="1616"/>
                <a:ext cx="120"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nb-NO"/>
              </a:p>
            </p:txBody>
          </p:sp>
        </p:grpSp>
        <p:sp>
          <p:nvSpPr>
            <p:cNvPr id="39992" name="Rectangle 147">
              <a:extLst>
                <a:ext uri="{FF2B5EF4-FFF2-40B4-BE49-F238E27FC236}">
                  <a16:creationId xmlns:a16="http://schemas.microsoft.com/office/drawing/2014/main" id="{1EDECA27-E7E5-CA05-B743-BB02F858EBDF}"/>
                </a:ext>
              </a:extLst>
            </p:cNvPr>
            <p:cNvSpPr>
              <a:spLocks noChangeArrowheads="1"/>
            </p:cNvSpPr>
            <p:nvPr/>
          </p:nvSpPr>
          <p:spPr bwMode="auto">
            <a:xfrm>
              <a:off x="2563639" y="4067646"/>
              <a:ext cx="874712" cy="19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en-US" altLang="nb-NO" sz="900" b="1">
                  <a:solidFill>
                    <a:srgbClr val="000000"/>
                  </a:solidFill>
                </a:rPr>
                <a:t>Flyt </a:t>
              </a:r>
            </a:p>
            <a:p>
              <a:pPr eaLnBrk="1" hangingPunct="1"/>
              <a:r>
                <a:rPr lang="en-US" altLang="nb-NO" sz="900" b="1">
                  <a:solidFill>
                    <a:srgbClr val="000000"/>
                  </a:solidFill>
                </a:rPr>
                <a:t>(hvilken som helst)</a:t>
              </a:r>
            </a:p>
          </p:txBody>
        </p:sp>
        <p:grpSp>
          <p:nvGrpSpPr>
            <p:cNvPr id="39993" name="Grupp 150">
              <a:extLst>
                <a:ext uri="{FF2B5EF4-FFF2-40B4-BE49-F238E27FC236}">
                  <a16:creationId xmlns:a16="http://schemas.microsoft.com/office/drawing/2014/main" id="{B2D3EDF8-5C5E-2F52-610A-D2C4D7C49F81}"/>
                </a:ext>
              </a:extLst>
            </p:cNvPr>
            <p:cNvGrpSpPr>
              <a:grpSpLocks/>
            </p:cNvGrpSpPr>
            <p:nvPr/>
          </p:nvGrpSpPr>
          <p:grpSpPr bwMode="auto">
            <a:xfrm>
              <a:off x="3587576" y="3832696"/>
              <a:ext cx="788988" cy="152400"/>
              <a:chOff x="1787525" y="2411104"/>
              <a:chExt cx="789627" cy="152400"/>
            </a:xfrm>
          </p:grpSpPr>
          <p:grpSp>
            <p:nvGrpSpPr>
              <p:cNvPr id="39994" name="Grupp 152">
                <a:extLst>
                  <a:ext uri="{FF2B5EF4-FFF2-40B4-BE49-F238E27FC236}">
                    <a16:creationId xmlns:a16="http://schemas.microsoft.com/office/drawing/2014/main" id="{9E004214-BE09-62EB-7985-549CF51CDC40}"/>
                  </a:ext>
                </a:extLst>
              </p:cNvPr>
              <p:cNvGrpSpPr>
                <a:grpSpLocks/>
              </p:cNvGrpSpPr>
              <p:nvPr/>
            </p:nvGrpSpPr>
            <p:grpSpPr bwMode="auto">
              <a:xfrm>
                <a:off x="1787525" y="2435235"/>
                <a:ext cx="682238" cy="88652"/>
                <a:chOff x="1787525" y="2435225"/>
                <a:chExt cx="682287" cy="88900"/>
              </a:xfrm>
            </p:grpSpPr>
            <p:sp>
              <p:nvSpPr>
                <p:cNvPr id="39996" name="Rectangle 114">
                  <a:extLst>
                    <a:ext uri="{FF2B5EF4-FFF2-40B4-BE49-F238E27FC236}">
                      <a16:creationId xmlns:a16="http://schemas.microsoft.com/office/drawing/2014/main" id="{BF62C772-1AA0-60B1-3CF3-380F3C9A152C}"/>
                    </a:ext>
                  </a:extLst>
                </p:cNvPr>
                <p:cNvSpPr>
                  <a:spLocks noChangeArrowheads="1"/>
                </p:cNvSpPr>
                <p:nvPr/>
              </p:nvSpPr>
              <p:spPr bwMode="auto">
                <a:xfrm>
                  <a:off x="1787525" y="2435225"/>
                  <a:ext cx="81064" cy="88900"/>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39997" name="Rectangle 115">
                  <a:extLst>
                    <a:ext uri="{FF2B5EF4-FFF2-40B4-BE49-F238E27FC236}">
                      <a16:creationId xmlns:a16="http://schemas.microsoft.com/office/drawing/2014/main" id="{EA239250-5CD8-6B6D-D4D2-EAE478542F14}"/>
                    </a:ext>
                  </a:extLst>
                </p:cNvPr>
                <p:cNvSpPr>
                  <a:spLocks noChangeArrowheads="1"/>
                </p:cNvSpPr>
                <p:nvPr/>
              </p:nvSpPr>
              <p:spPr bwMode="auto">
                <a:xfrm>
                  <a:off x="1876695" y="2435225"/>
                  <a:ext cx="81064" cy="88900"/>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39998" name="Rectangle 116">
                  <a:extLst>
                    <a:ext uri="{FF2B5EF4-FFF2-40B4-BE49-F238E27FC236}">
                      <a16:creationId xmlns:a16="http://schemas.microsoft.com/office/drawing/2014/main" id="{8BCDF4A4-98CC-561B-C2C1-D512746DC534}"/>
                    </a:ext>
                  </a:extLst>
                </p:cNvPr>
                <p:cNvSpPr>
                  <a:spLocks noChangeArrowheads="1"/>
                </p:cNvSpPr>
                <p:nvPr/>
              </p:nvSpPr>
              <p:spPr bwMode="auto">
                <a:xfrm>
                  <a:off x="1961812" y="2435225"/>
                  <a:ext cx="81064" cy="88900"/>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39999" name="Rectangle 117">
                  <a:extLst>
                    <a:ext uri="{FF2B5EF4-FFF2-40B4-BE49-F238E27FC236}">
                      <a16:creationId xmlns:a16="http://schemas.microsoft.com/office/drawing/2014/main" id="{CBBE7863-2A24-60B6-6EBF-25AC6471B08D}"/>
                    </a:ext>
                  </a:extLst>
                </p:cNvPr>
                <p:cNvSpPr>
                  <a:spLocks noChangeArrowheads="1"/>
                </p:cNvSpPr>
                <p:nvPr/>
              </p:nvSpPr>
              <p:spPr bwMode="auto">
                <a:xfrm>
                  <a:off x="2046929" y="2435225"/>
                  <a:ext cx="81064" cy="88900"/>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grpSp>
              <p:nvGrpSpPr>
                <p:cNvPr id="40000" name="Group 118">
                  <a:extLst>
                    <a:ext uri="{FF2B5EF4-FFF2-40B4-BE49-F238E27FC236}">
                      <a16:creationId xmlns:a16="http://schemas.microsoft.com/office/drawing/2014/main" id="{01F92925-A095-2B7F-9FD6-8527DED66797}"/>
                    </a:ext>
                  </a:extLst>
                </p:cNvPr>
                <p:cNvGrpSpPr>
                  <a:grpSpLocks/>
                </p:cNvGrpSpPr>
                <p:nvPr/>
              </p:nvGrpSpPr>
              <p:grpSpPr bwMode="auto">
                <a:xfrm>
                  <a:off x="2129344" y="2435225"/>
                  <a:ext cx="340468" cy="88900"/>
                  <a:chOff x="2995" y="384"/>
                  <a:chExt cx="252" cy="56"/>
                </a:xfrm>
              </p:grpSpPr>
              <p:sp>
                <p:nvSpPr>
                  <p:cNvPr id="40001" name="Rectangle 119">
                    <a:extLst>
                      <a:ext uri="{FF2B5EF4-FFF2-40B4-BE49-F238E27FC236}">
                        <a16:creationId xmlns:a16="http://schemas.microsoft.com/office/drawing/2014/main" id="{EC38453F-2A46-EF42-C016-EF6DD64ED63E}"/>
                      </a:ext>
                    </a:extLst>
                  </p:cNvPr>
                  <p:cNvSpPr>
                    <a:spLocks noChangeArrowheads="1"/>
                  </p:cNvSpPr>
                  <p:nvPr/>
                </p:nvSpPr>
                <p:spPr bwMode="auto">
                  <a:xfrm>
                    <a:off x="2995"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02" name="Rectangle 120">
                    <a:extLst>
                      <a:ext uri="{FF2B5EF4-FFF2-40B4-BE49-F238E27FC236}">
                        <a16:creationId xmlns:a16="http://schemas.microsoft.com/office/drawing/2014/main" id="{B16081F9-3B03-D41B-F1B9-F4229C44D488}"/>
                      </a:ext>
                    </a:extLst>
                  </p:cNvPr>
                  <p:cNvSpPr>
                    <a:spLocks noChangeArrowheads="1"/>
                  </p:cNvSpPr>
                  <p:nvPr/>
                </p:nvSpPr>
                <p:spPr bwMode="auto">
                  <a:xfrm>
                    <a:off x="3061"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03" name="Rectangle 121">
                    <a:extLst>
                      <a:ext uri="{FF2B5EF4-FFF2-40B4-BE49-F238E27FC236}">
                        <a16:creationId xmlns:a16="http://schemas.microsoft.com/office/drawing/2014/main" id="{A02D36BA-9428-E5E4-C9AC-C0700A985564}"/>
                      </a:ext>
                    </a:extLst>
                  </p:cNvPr>
                  <p:cNvSpPr>
                    <a:spLocks noChangeArrowheads="1"/>
                  </p:cNvSpPr>
                  <p:nvPr/>
                </p:nvSpPr>
                <p:spPr bwMode="auto">
                  <a:xfrm>
                    <a:off x="3124" y="384"/>
                    <a:ext cx="60" cy="56"/>
                  </a:xfrm>
                  <a:prstGeom prst="rect">
                    <a:avLst/>
                  </a:prstGeom>
                  <a:solidFill>
                    <a:schemeClr val="tx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sp>
                <p:nvSpPr>
                  <p:cNvPr id="40004" name="Rectangle 122">
                    <a:extLst>
                      <a:ext uri="{FF2B5EF4-FFF2-40B4-BE49-F238E27FC236}">
                        <a16:creationId xmlns:a16="http://schemas.microsoft.com/office/drawing/2014/main" id="{C6249DDF-76B5-3E1A-69CA-0EB21AEA0536}"/>
                      </a:ext>
                    </a:extLst>
                  </p:cNvPr>
                  <p:cNvSpPr>
                    <a:spLocks noChangeArrowheads="1"/>
                  </p:cNvSpPr>
                  <p:nvPr/>
                </p:nvSpPr>
                <p:spPr bwMode="auto">
                  <a:xfrm>
                    <a:off x="3187" y="384"/>
                    <a:ext cx="60" cy="56"/>
                  </a:xfrm>
                  <a:prstGeom prst="rect">
                    <a:avLst/>
                  </a:prstGeom>
                  <a:solidFill>
                    <a:schemeClr val="bg1"/>
                  </a:solidFill>
                  <a:ln w="12700">
                    <a:solidFill>
                      <a:schemeClr val="tx1"/>
                    </a:solidFill>
                    <a:miter lim="800000"/>
                    <a:headEnd/>
                    <a:tailEnd/>
                  </a:ln>
                </p:spPr>
                <p:txBody>
                  <a:bodyPr wrap="none" anchor="ct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n-NO" altLang="nb-NO" sz="900" b="1"/>
                  </a:p>
                </p:txBody>
              </p:sp>
            </p:grpSp>
          </p:grpSp>
          <p:sp>
            <p:nvSpPr>
              <p:cNvPr id="141" name="Likbent triangel 149">
                <a:extLst>
                  <a:ext uri="{FF2B5EF4-FFF2-40B4-BE49-F238E27FC236}">
                    <a16:creationId xmlns:a16="http://schemas.microsoft.com/office/drawing/2014/main" id="{FB28BD94-2599-ED60-AFAE-FEA781254B5C}"/>
                  </a:ext>
                </a:extLst>
              </p:cNvPr>
              <p:cNvSpPr/>
              <p:nvPr/>
            </p:nvSpPr>
            <p:spPr>
              <a:xfrm rot="5400000">
                <a:off x="2456188" y="2442345"/>
                <a:ext cx="152587" cy="90174"/>
              </a:xfrm>
              <a:prstGeom prst="triangle">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sv-SE" sz="900" b="1">
                  <a:sym typeface="Gill Sans Light" charset="0"/>
                </a:endParaRPr>
              </a:p>
            </p:txBody>
          </p:sp>
        </p:gr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ubrik 4">
            <a:extLst>
              <a:ext uri="{FF2B5EF4-FFF2-40B4-BE49-F238E27FC236}">
                <a16:creationId xmlns:a16="http://schemas.microsoft.com/office/drawing/2014/main" id="{BA66C753-0115-A604-4B7D-C80F9625990D}"/>
              </a:ext>
            </a:extLst>
          </p:cNvPr>
          <p:cNvSpPr>
            <a:spLocks noGrp="1"/>
          </p:cNvSpPr>
          <p:nvPr>
            <p:ph type="ctrTitle"/>
          </p:nvPr>
        </p:nvSpPr>
        <p:spPr/>
        <p:txBody>
          <a:bodyPr/>
          <a:lstStyle/>
          <a:p>
            <a:r>
              <a:rPr lang="nb-NO" altLang="nb-NO">
                <a:latin typeface="Garamond" panose="02020404030301010803" pitchFamily="18" charset="0"/>
                <a:ea typeface="ＭＳ Ｐゴシック" panose="020B0600070205080204" pitchFamily="34" charset="-128"/>
              </a:rPr>
              <a:t>Kartlegg nåsituation</a:t>
            </a:r>
            <a:endParaRPr lang="sv-SE" altLang="nb-NO">
              <a:latin typeface="Garamond" panose="02020404030301010803" pitchFamily="18" charset="0"/>
              <a:ea typeface="ＭＳ Ｐゴシック" panose="020B0600070205080204" pitchFamily="34" charset="-128"/>
            </a:endParaRPr>
          </a:p>
        </p:txBody>
      </p:sp>
      <p:grpSp>
        <p:nvGrpSpPr>
          <p:cNvPr id="40962" name="Group 8">
            <a:extLst>
              <a:ext uri="{FF2B5EF4-FFF2-40B4-BE49-F238E27FC236}">
                <a16:creationId xmlns:a16="http://schemas.microsoft.com/office/drawing/2014/main" id="{27BDF41A-CD79-9D53-53F9-2D43FF10646F}"/>
              </a:ext>
            </a:extLst>
          </p:cNvPr>
          <p:cNvGrpSpPr>
            <a:grpSpLocks noChangeAspect="1"/>
          </p:cNvGrpSpPr>
          <p:nvPr/>
        </p:nvGrpSpPr>
        <p:grpSpPr bwMode="auto">
          <a:xfrm>
            <a:off x="9102725" y="5961063"/>
            <a:ext cx="2817813" cy="3268662"/>
            <a:chOff x="4524" y="144"/>
            <a:chExt cx="1241" cy="1440"/>
          </a:xfrm>
        </p:grpSpPr>
        <p:sp>
          <p:nvSpPr>
            <p:cNvPr id="40963" name="AutoShape 7">
              <a:extLst>
                <a:ext uri="{FF2B5EF4-FFF2-40B4-BE49-F238E27FC236}">
                  <a16:creationId xmlns:a16="http://schemas.microsoft.com/office/drawing/2014/main" id="{3A985265-6681-B0B9-3832-97D9F5F6079A}"/>
                </a:ext>
              </a:extLst>
            </p:cNvPr>
            <p:cNvSpPr>
              <a:spLocks noChangeAspect="1" noChangeArrowheads="1" noTextEdit="1"/>
            </p:cNvSpPr>
            <p:nvPr/>
          </p:nvSpPr>
          <p:spPr bwMode="auto">
            <a:xfrm>
              <a:off x="4528" y="144"/>
              <a:ext cx="123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40964" name="Rectangle 9">
              <a:extLst>
                <a:ext uri="{FF2B5EF4-FFF2-40B4-BE49-F238E27FC236}">
                  <a16:creationId xmlns:a16="http://schemas.microsoft.com/office/drawing/2014/main" id="{C9056AC5-EDC3-3AE8-3F40-4B3322E1B683}"/>
                </a:ext>
              </a:extLst>
            </p:cNvPr>
            <p:cNvSpPr>
              <a:spLocks noChangeArrowheads="1"/>
            </p:cNvSpPr>
            <p:nvPr/>
          </p:nvSpPr>
          <p:spPr bwMode="auto">
            <a:xfrm>
              <a:off x="4699" y="624"/>
              <a:ext cx="912" cy="192"/>
            </a:xfrm>
            <a:prstGeom prst="rect">
              <a:avLst/>
            </a:prstGeom>
            <a:solidFill>
              <a:srgbClr val="AFB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sp>
          <p:nvSpPr>
            <p:cNvPr id="40965" name="Freeform 10">
              <a:extLst>
                <a:ext uri="{FF2B5EF4-FFF2-40B4-BE49-F238E27FC236}">
                  <a16:creationId xmlns:a16="http://schemas.microsoft.com/office/drawing/2014/main" id="{47330D28-633F-2A7A-4266-B652CDF858B0}"/>
                </a:ext>
              </a:extLst>
            </p:cNvPr>
            <p:cNvSpPr>
              <a:spLocks noEditPoints="1"/>
            </p:cNvSpPr>
            <p:nvPr/>
          </p:nvSpPr>
          <p:spPr bwMode="auto">
            <a:xfrm>
              <a:off x="4696" y="621"/>
              <a:ext cx="917" cy="198"/>
            </a:xfrm>
            <a:custGeom>
              <a:avLst/>
              <a:gdLst>
                <a:gd name="T0" fmla="*/ 0 w 917"/>
                <a:gd name="T1" fmla="*/ 0 h 198"/>
                <a:gd name="T2" fmla="*/ 917 w 917"/>
                <a:gd name="T3" fmla="*/ 0 h 198"/>
                <a:gd name="T4" fmla="*/ 917 w 917"/>
                <a:gd name="T5" fmla="*/ 198 h 198"/>
                <a:gd name="T6" fmla="*/ 0 w 917"/>
                <a:gd name="T7" fmla="*/ 198 h 198"/>
                <a:gd name="T8" fmla="*/ 0 w 917"/>
                <a:gd name="T9" fmla="*/ 0 h 198"/>
                <a:gd name="T10" fmla="*/ 5 w 917"/>
                <a:gd name="T11" fmla="*/ 195 h 198"/>
                <a:gd name="T12" fmla="*/ 3 w 917"/>
                <a:gd name="T13" fmla="*/ 192 h 198"/>
                <a:gd name="T14" fmla="*/ 915 w 917"/>
                <a:gd name="T15" fmla="*/ 192 h 198"/>
                <a:gd name="T16" fmla="*/ 912 w 917"/>
                <a:gd name="T17" fmla="*/ 195 h 198"/>
                <a:gd name="T18" fmla="*/ 912 w 917"/>
                <a:gd name="T19" fmla="*/ 3 h 198"/>
                <a:gd name="T20" fmla="*/ 915 w 917"/>
                <a:gd name="T21" fmla="*/ 6 h 198"/>
                <a:gd name="T22" fmla="*/ 3 w 917"/>
                <a:gd name="T23" fmla="*/ 6 h 198"/>
                <a:gd name="T24" fmla="*/ 5 w 917"/>
                <a:gd name="T25" fmla="*/ 3 h 198"/>
                <a:gd name="T26" fmla="*/ 5 w 917"/>
                <a:gd name="T27" fmla="*/ 195 h 1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7"/>
                <a:gd name="T43" fmla="*/ 0 h 198"/>
                <a:gd name="T44" fmla="*/ 917 w 917"/>
                <a:gd name="T45" fmla="*/ 198 h 1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7" h="198">
                  <a:moveTo>
                    <a:pt x="0" y="0"/>
                  </a:moveTo>
                  <a:lnTo>
                    <a:pt x="917" y="0"/>
                  </a:lnTo>
                  <a:lnTo>
                    <a:pt x="917" y="198"/>
                  </a:lnTo>
                  <a:lnTo>
                    <a:pt x="0" y="198"/>
                  </a:lnTo>
                  <a:lnTo>
                    <a:pt x="0" y="0"/>
                  </a:lnTo>
                  <a:close/>
                  <a:moveTo>
                    <a:pt x="5" y="195"/>
                  </a:moveTo>
                  <a:lnTo>
                    <a:pt x="3" y="192"/>
                  </a:lnTo>
                  <a:lnTo>
                    <a:pt x="915" y="192"/>
                  </a:lnTo>
                  <a:lnTo>
                    <a:pt x="912" y="195"/>
                  </a:lnTo>
                  <a:lnTo>
                    <a:pt x="912" y="3"/>
                  </a:lnTo>
                  <a:lnTo>
                    <a:pt x="915" y="6"/>
                  </a:lnTo>
                  <a:lnTo>
                    <a:pt x="3" y="6"/>
                  </a:lnTo>
                  <a:lnTo>
                    <a:pt x="5" y="3"/>
                  </a:lnTo>
                  <a:lnTo>
                    <a:pt x="5" y="195"/>
                  </a:lnTo>
                  <a:close/>
                </a:path>
              </a:pathLst>
            </a:custGeom>
            <a:solidFill>
              <a:srgbClr val="000000"/>
            </a:solidFill>
            <a:ln w="0" cap="flat">
              <a:solidFill>
                <a:srgbClr val="000000"/>
              </a:solidFill>
              <a:prstDash val="solid"/>
              <a:round/>
              <a:headEnd/>
              <a:tailEnd/>
            </a:ln>
          </p:spPr>
          <p:txBody>
            <a:bodyPr/>
            <a:lstStyle/>
            <a:p>
              <a:endParaRPr lang="nb-NO"/>
            </a:p>
          </p:txBody>
        </p:sp>
        <p:sp>
          <p:nvSpPr>
            <p:cNvPr id="40966" name="Rectangle 11">
              <a:extLst>
                <a:ext uri="{FF2B5EF4-FFF2-40B4-BE49-F238E27FC236}">
                  <a16:creationId xmlns:a16="http://schemas.microsoft.com/office/drawing/2014/main" id="{DAA526C1-FBFE-9E01-16D7-90D177BEF3C9}"/>
                </a:ext>
              </a:extLst>
            </p:cNvPr>
            <p:cNvSpPr>
              <a:spLocks noChangeArrowheads="1"/>
            </p:cNvSpPr>
            <p:nvPr/>
          </p:nvSpPr>
          <p:spPr bwMode="auto">
            <a:xfrm>
              <a:off x="4918" y="656"/>
              <a:ext cx="4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Nåtidskart</a:t>
              </a:r>
              <a:endParaRPr lang="sv-SE" altLang="nb-NO" sz="2000"/>
            </a:p>
          </p:txBody>
        </p:sp>
        <p:sp>
          <p:nvSpPr>
            <p:cNvPr id="40967" name="Rectangle 12">
              <a:extLst>
                <a:ext uri="{FF2B5EF4-FFF2-40B4-BE49-F238E27FC236}">
                  <a16:creationId xmlns:a16="http://schemas.microsoft.com/office/drawing/2014/main" id="{48B12F82-67CE-E8B5-DEE3-3B07005C813B}"/>
                </a:ext>
              </a:extLst>
            </p:cNvPr>
            <p:cNvSpPr>
              <a:spLocks noChangeArrowheads="1"/>
            </p:cNvSpPr>
            <p:nvPr/>
          </p:nvSpPr>
          <p:spPr bwMode="auto">
            <a:xfrm>
              <a:off x="4704" y="933"/>
              <a:ext cx="907" cy="192"/>
            </a:xfrm>
            <a:prstGeom prst="rect">
              <a:avLst/>
            </a:prstGeom>
            <a:solidFill>
              <a:srgbClr val="D3E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sp>
          <p:nvSpPr>
            <p:cNvPr id="40968" name="Freeform 13">
              <a:extLst>
                <a:ext uri="{FF2B5EF4-FFF2-40B4-BE49-F238E27FC236}">
                  <a16:creationId xmlns:a16="http://schemas.microsoft.com/office/drawing/2014/main" id="{AB484C34-82DE-F481-EC4D-04815989D486}"/>
                </a:ext>
              </a:extLst>
            </p:cNvPr>
            <p:cNvSpPr>
              <a:spLocks noEditPoints="1"/>
            </p:cNvSpPr>
            <p:nvPr/>
          </p:nvSpPr>
          <p:spPr bwMode="auto">
            <a:xfrm>
              <a:off x="4701" y="931"/>
              <a:ext cx="912" cy="197"/>
            </a:xfrm>
            <a:custGeom>
              <a:avLst/>
              <a:gdLst>
                <a:gd name="T0" fmla="*/ 0 w 912"/>
                <a:gd name="T1" fmla="*/ 0 h 197"/>
                <a:gd name="T2" fmla="*/ 912 w 912"/>
                <a:gd name="T3" fmla="*/ 0 h 197"/>
                <a:gd name="T4" fmla="*/ 912 w 912"/>
                <a:gd name="T5" fmla="*/ 197 h 197"/>
                <a:gd name="T6" fmla="*/ 0 w 912"/>
                <a:gd name="T7" fmla="*/ 197 h 197"/>
                <a:gd name="T8" fmla="*/ 0 w 912"/>
                <a:gd name="T9" fmla="*/ 0 h 197"/>
                <a:gd name="T10" fmla="*/ 6 w 912"/>
                <a:gd name="T11" fmla="*/ 194 h 197"/>
                <a:gd name="T12" fmla="*/ 3 w 912"/>
                <a:gd name="T13" fmla="*/ 192 h 197"/>
                <a:gd name="T14" fmla="*/ 910 w 912"/>
                <a:gd name="T15" fmla="*/ 192 h 197"/>
                <a:gd name="T16" fmla="*/ 907 w 912"/>
                <a:gd name="T17" fmla="*/ 194 h 197"/>
                <a:gd name="T18" fmla="*/ 907 w 912"/>
                <a:gd name="T19" fmla="*/ 2 h 197"/>
                <a:gd name="T20" fmla="*/ 910 w 912"/>
                <a:gd name="T21" fmla="*/ 5 h 197"/>
                <a:gd name="T22" fmla="*/ 3 w 912"/>
                <a:gd name="T23" fmla="*/ 5 h 197"/>
                <a:gd name="T24" fmla="*/ 6 w 912"/>
                <a:gd name="T25" fmla="*/ 2 h 197"/>
                <a:gd name="T26" fmla="*/ 6 w 912"/>
                <a:gd name="T27" fmla="*/ 194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197"/>
                <a:gd name="T44" fmla="*/ 912 w 912"/>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197">
                  <a:moveTo>
                    <a:pt x="0" y="0"/>
                  </a:moveTo>
                  <a:lnTo>
                    <a:pt x="912" y="0"/>
                  </a:lnTo>
                  <a:lnTo>
                    <a:pt x="912" y="197"/>
                  </a:lnTo>
                  <a:lnTo>
                    <a:pt x="0" y="197"/>
                  </a:lnTo>
                  <a:lnTo>
                    <a:pt x="0" y="0"/>
                  </a:lnTo>
                  <a:close/>
                  <a:moveTo>
                    <a:pt x="6" y="194"/>
                  </a:moveTo>
                  <a:lnTo>
                    <a:pt x="3" y="192"/>
                  </a:lnTo>
                  <a:lnTo>
                    <a:pt x="910" y="192"/>
                  </a:lnTo>
                  <a:lnTo>
                    <a:pt x="907" y="194"/>
                  </a:lnTo>
                  <a:lnTo>
                    <a:pt x="907" y="2"/>
                  </a:lnTo>
                  <a:lnTo>
                    <a:pt x="910" y="5"/>
                  </a:lnTo>
                  <a:lnTo>
                    <a:pt x="3" y="5"/>
                  </a:lnTo>
                  <a:lnTo>
                    <a:pt x="6" y="2"/>
                  </a:lnTo>
                  <a:lnTo>
                    <a:pt x="6" y="194"/>
                  </a:lnTo>
                  <a:close/>
                </a:path>
              </a:pathLst>
            </a:custGeom>
            <a:solidFill>
              <a:srgbClr val="000000"/>
            </a:solidFill>
            <a:ln w="0" cap="flat">
              <a:solidFill>
                <a:srgbClr val="000000"/>
              </a:solidFill>
              <a:prstDash val="solid"/>
              <a:round/>
              <a:headEnd/>
              <a:tailEnd/>
            </a:ln>
          </p:spPr>
          <p:txBody>
            <a:bodyPr/>
            <a:lstStyle/>
            <a:p>
              <a:endParaRPr lang="nb-NO"/>
            </a:p>
          </p:txBody>
        </p:sp>
        <p:sp>
          <p:nvSpPr>
            <p:cNvPr id="40969" name="Rectangle 14">
              <a:extLst>
                <a:ext uri="{FF2B5EF4-FFF2-40B4-BE49-F238E27FC236}">
                  <a16:creationId xmlns:a16="http://schemas.microsoft.com/office/drawing/2014/main" id="{67C12D3F-924F-AC0C-FD53-7B8F611FD22F}"/>
                </a:ext>
              </a:extLst>
            </p:cNvPr>
            <p:cNvSpPr>
              <a:spLocks noChangeArrowheads="1"/>
            </p:cNvSpPr>
            <p:nvPr/>
          </p:nvSpPr>
          <p:spPr bwMode="auto">
            <a:xfrm>
              <a:off x="4869" y="964"/>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Fremtidskart</a:t>
              </a:r>
              <a:endParaRPr lang="sv-SE" altLang="nb-NO" sz="2000"/>
            </a:p>
          </p:txBody>
        </p:sp>
        <p:sp>
          <p:nvSpPr>
            <p:cNvPr id="40970" name="Rectangle 15">
              <a:extLst>
                <a:ext uri="{FF2B5EF4-FFF2-40B4-BE49-F238E27FC236}">
                  <a16:creationId xmlns:a16="http://schemas.microsoft.com/office/drawing/2014/main" id="{31E2E045-96DE-5DEC-0A1F-7DCE6F22EAC8}"/>
                </a:ext>
              </a:extLst>
            </p:cNvPr>
            <p:cNvSpPr>
              <a:spLocks noChangeArrowheads="1"/>
            </p:cNvSpPr>
            <p:nvPr/>
          </p:nvSpPr>
          <p:spPr bwMode="auto">
            <a:xfrm>
              <a:off x="4704" y="1248"/>
              <a:ext cx="912" cy="331"/>
            </a:xfrm>
            <a:prstGeom prst="rect">
              <a:avLst/>
            </a:prstGeom>
            <a:solidFill>
              <a:srgbClr val="D3E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sp>
          <p:nvSpPr>
            <p:cNvPr id="40971" name="Freeform 16">
              <a:extLst>
                <a:ext uri="{FF2B5EF4-FFF2-40B4-BE49-F238E27FC236}">
                  <a16:creationId xmlns:a16="http://schemas.microsoft.com/office/drawing/2014/main" id="{F38CCA06-CE31-45FC-94C1-A287428B8042}"/>
                </a:ext>
              </a:extLst>
            </p:cNvPr>
            <p:cNvSpPr>
              <a:spLocks noEditPoints="1"/>
            </p:cNvSpPr>
            <p:nvPr/>
          </p:nvSpPr>
          <p:spPr bwMode="auto">
            <a:xfrm>
              <a:off x="4701" y="1245"/>
              <a:ext cx="918" cy="336"/>
            </a:xfrm>
            <a:custGeom>
              <a:avLst/>
              <a:gdLst>
                <a:gd name="T0" fmla="*/ 0 w 918"/>
                <a:gd name="T1" fmla="*/ 0 h 336"/>
                <a:gd name="T2" fmla="*/ 918 w 918"/>
                <a:gd name="T3" fmla="*/ 0 h 336"/>
                <a:gd name="T4" fmla="*/ 918 w 918"/>
                <a:gd name="T5" fmla="*/ 336 h 336"/>
                <a:gd name="T6" fmla="*/ 0 w 918"/>
                <a:gd name="T7" fmla="*/ 336 h 336"/>
                <a:gd name="T8" fmla="*/ 0 w 918"/>
                <a:gd name="T9" fmla="*/ 0 h 336"/>
                <a:gd name="T10" fmla="*/ 6 w 918"/>
                <a:gd name="T11" fmla="*/ 334 h 336"/>
                <a:gd name="T12" fmla="*/ 3 w 918"/>
                <a:gd name="T13" fmla="*/ 331 h 336"/>
                <a:gd name="T14" fmla="*/ 915 w 918"/>
                <a:gd name="T15" fmla="*/ 331 h 336"/>
                <a:gd name="T16" fmla="*/ 912 w 918"/>
                <a:gd name="T17" fmla="*/ 334 h 336"/>
                <a:gd name="T18" fmla="*/ 912 w 918"/>
                <a:gd name="T19" fmla="*/ 3 h 336"/>
                <a:gd name="T20" fmla="*/ 915 w 918"/>
                <a:gd name="T21" fmla="*/ 6 h 336"/>
                <a:gd name="T22" fmla="*/ 3 w 918"/>
                <a:gd name="T23" fmla="*/ 6 h 336"/>
                <a:gd name="T24" fmla="*/ 6 w 918"/>
                <a:gd name="T25" fmla="*/ 3 h 336"/>
                <a:gd name="T26" fmla="*/ 6 w 918"/>
                <a:gd name="T27" fmla="*/ 334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8"/>
                <a:gd name="T43" fmla="*/ 0 h 336"/>
                <a:gd name="T44" fmla="*/ 918 w 918"/>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8" h="336">
                  <a:moveTo>
                    <a:pt x="0" y="0"/>
                  </a:moveTo>
                  <a:lnTo>
                    <a:pt x="918" y="0"/>
                  </a:lnTo>
                  <a:lnTo>
                    <a:pt x="918" y="336"/>
                  </a:lnTo>
                  <a:lnTo>
                    <a:pt x="0" y="336"/>
                  </a:lnTo>
                  <a:lnTo>
                    <a:pt x="0" y="0"/>
                  </a:lnTo>
                  <a:close/>
                  <a:moveTo>
                    <a:pt x="6" y="334"/>
                  </a:moveTo>
                  <a:lnTo>
                    <a:pt x="3" y="331"/>
                  </a:lnTo>
                  <a:lnTo>
                    <a:pt x="915" y="331"/>
                  </a:lnTo>
                  <a:lnTo>
                    <a:pt x="912" y="334"/>
                  </a:lnTo>
                  <a:lnTo>
                    <a:pt x="912" y="3"/>
                  </a:lnTo>
                  <a:lnTo>
                    <a:pt x="915" y="6"/>
                  </a:lnTo>
                  <a:lnTo>
                    <a:pt x="3" y="6"/>
                  </a:lnTo>
                  <a:lnTo>
                    <a:pt x="6" y="3"/>
                  </a:lnTo>
                  <a:lnTo>
                    <a:pt x="6" y="334"/>
                  </a:lnTo>
                  <a:close/>
                </a:path>
              </a:pathLst>
            </a:custGeom>
            <a:solidFill>
              <a:srgbClr val="000000"/>
            </a:solidFill>
            <a:ln w="0" cap="flat">
              <a:solidFill>
                <a:srgbClr val="000000"/>
              </a:solidFill>
              <a:prstDash val="solid"/>
              <a:round/>
              <a:headEnd/>
              <a:tailEnd/>
            </a:ln>
          </p:spPr>
          <p:txBody>
            <a:bodyPr/>
            <a:lstStyle/>
            <a:p>
              <a:endParaRPr lang="nb-NO"/>
            </a:p>
          </p:txBody>
        </p:sp>
        <p:sp>
          <p:nvSpPr>
            <p:cNvPr id="40972" name="Rectangle 17">
              <a:extLst>
                <a:ext uri="{FF2B5EF4-FFF2-40B4-BE49-F238E27FC236}">
                  <a16:creationId xmlns:a16="http://schemas.microsoft.com/office/drawing/2014/main" id="{D4AC759C-1BE1-B276-B179-014C1FA03705}"/>
                </a:ext>
              </a:extLst>
            </p:cNvPr>
            <p:cNvSpPr>
              <a:spLocks noChangeArrowheads="1"/>
            </p:cNvSpPr>
            <p:nvPr/>
          </p:nvSpPr>
          <p:spPr bwMode="auto">
            <a:xfrm>
              <a:off x="4879" y="1280"/>
              <a:ext cx="5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Planlegging &amp; </a:t>
              </a:r>
              <a:endParaRPr lang="sv-SE" altLang="nb-NO" sz="2000"/>
            </a:p>
          </p:txBody>
        </p:sp>
        <p:sp>
          <p:nvSpPr>
            <p:cNvPr id="40973" name="Rectangle 18">
              <a:extLst>
                <a:ext uri="{FF2B5EF4-FFF2-40B4-BE49-F238E27FC236}">
                  <a16:creationId xmlns:a16="http://schemas.microsoft.com/office/drawing/2014/main" id="{39727F53-EB9D-D8E0-C53F-98D951DC709F}"/>
                </a:ext>
              </a:extLst>
            </p:cNvPr>
            <p:cNvSpPr>
              <a:spLocks noChangeArrowheads="1"/>
            </p:cNvSpPr>
            <p:nvPr/>
          </p:nvSpPr>
          <p:spPr bwMode="auto">
            <a:xfrm>
              <a:off x="4927" y="1414"/>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realisering</a:t>
              </a:r>
              <a:endParaRPr lang="sv-SE" altLang="nb-NO" sz="2000"/>
            </a:p>
          </p:txBody>
        </p:sp>
        <p:sp>
          <p:nvSpPr>
            <p:cNvPr id="40974" name="Rectangle 19">
              <a:extLst>
                <a:ext uri="{FF2B5EF4-FFF2-40B4-BE49-F238E27FC236}">
                  <a16:creationId xmlns:a16="http://schemas.microsoft.com/office/drawing/2014/main" id="{A5DE30A2-575C-3077-B308-30E3827175DF}"/>
                </a:ext>
              </a:extLst>
            </p:cNvPr>
            <p:cNvSpPr>
              <a:spLocks noChangeArrowheads="1"/>
            </p:cNvSpPr>
            <p:nvPr/>
          </p:nvSpPr>
          <p:spPr bwMode="auto">
            <a:xfrm>
              <a:off x="4699" y="160"/>
              <a:ext cx="906" cy="331"/>
            </a:xfrm>
            <a:prstGeom prst="rect">
              <a:avLst/>
            </a:prstGeom>
            <a:solidFill>
              <a:srgbClr val="D3ED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sp>
          <p:nvSpPr>
            <p:cNvPr id="40975" name="Freeform 20">
              <a:extLst>
                <a:ext uri="{FF2B5EF4-FFF2-40B4-BE49-F238E27FC236}">
                  <a16:creationId xmlns:a16="http://schemas.microsoft.com/office/drawing/2014/main" id="{AE59CBA5-5DF7-0259-64AE-9BD47AD208C2}"/>
                </a:ext>
              </a:extLst>
            </p:cNvPr>
            <p:cNvSpPr>
              <a:spLocks noEditPoints="1"/>
            </p:cNvSpPr>
            <p:nvPr/>
          </p:nvSpPr>
          <p:spPr bwMode="auto">
            <a:xfrm>
              <a:off x="4696" y="157"/>
              <a:ext cx="912" cy="336"/>
            </a:xfrm>
            <a:custGeom>
              <a:avLst/>
              <a:gdLst>
                <a:gd name="T0" fmla="*/ 0 w 912"/>
                <a:gd name="T1" fmla="*/ 0 h 336"/>
                <a:gd name="T2" fmla="*/ 912 w 912"/>
                <a:gd name="T3" fmla="*/ 0 h 336"/>
                <a:gd name="T4" fmla="*/ 912 w 912"/>
                <a:gd name="T5" fmla="*/ 336 h 336"/>
                <a:gd name="T6" fmla="*/ 0 w 912"/>
                <a:gd name="T7" fmla="*/ 336 h 336"/>
                <a:gd name="T8" fmla="*/ 0 w 912"/>
                <a:gd name="T9" fmla="*/ 0 h 336"/>
                <a:gd name="T10" fmla="*/ 5 w 912"/>
                <a:gd name="T11" fmla="*/ 334 h 336"/>
                <a:gd name="T12" fmla="*/ 3 w 912"/>
                <a:gd name="T13" fmla="*/ 331 h 336"/>
                <a:gd name="T14" fmla="*/ 909 w 912"/>
                <a:gd name="T15" fmla="*/ 331 h 336"/>
                <a:gd name="T16" fmla="*/ 907 w 912"/>
                <a:gd name="T17" fmla="*/ 334 h 336"/>
                <a:gd name="T18" fmla="*/ 907 w 912"/>
                <a:gd name="T19" fmla="*/ 3 h 336"/>
                <a:gd name="T20" fmla="*/ 909 w 912"/>
                <a:gd name="T21" fmla="*/ 6 h 336"/>
                <a:gd name="T22" fmla="*/ 3 w 912"/>
                <a:gd name="T23" fmla="*/ 6 h 336"/>
                <a:gd name="T24" fmla="*/ 5 w 912"/>
                <a:gd name="T25" fmla="*/ 3 h 336"/>
                <a:gd name="T26" fmla="*/ 5 w 912"/>
                <a:gd name="T27" fmla="*/ 334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2"/>
                <a:gd name="T43" fmla="*/ 0 h 336"/>
                <a:gd name="T44" fmla="*/ 912 w 912"/>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2" h="336">
                  <a:moveTo>
                    <a:pt x="0" y="0"/>
                  </a:moveTo>
                  <a:lnTo>
                    <a:pt x="912" y="0"/>
                  </a:lnTo>
                  <a:lnTo>
                    <a:pt x="912" y="336"/>
                  </a:lnTo>
                  <a:lnTo>
                    <a:pt x="0" y="336"/>
                  </a:lnTo>
                  <a:lnTo>
                    <a:pt x="0" y="0"/>
                  </a:lnTo>
                  <a:close/>
                  <a:moveTo>
                    <a:pt x="5" y="334"/>
                  </a:moveTo>
                  <a:lnTo>
                    <a:pt x="3" y="331"/>
                  </a:lnTo>
                  <a:lnTo>
                    <a:pt x="909" y="331"/>
                  </a:lnTo>
                  <a:lnTo>
                    <a:pt x="907" y="334"/>
                  </a:lnTo>
                  <a:lnTo>
                    <a:pt x="907" y="3"/>
                  </a:lnTo>
                  <a:lnTo>
                    <a:pt x="909" y="6"/>
                  </a:lnTo>
                  <a:lnTo>
                    <a:pt x="3" y="6"/>
                  </a:lnTo>
                  <a:lnTo>
                    <a:pt x="5" y="3"/>
                  </a:lnTo>
                  <a:lnTo>
                    <a:pt x="5" y="334"/>
                  </a:lnTo>
                  <a:close/>
                </a:path>
              </a:pathLst>
            </a:custGeom>
            <a:solidFill>
              <a:srgbClr val="000000"/>
            </a:solidFill>
            <a:ln w="0" cap="flat">
              <a:solidFill>
                <a:srgbClr val="000000"/>
              </a:solidFill>
              <a:prstDash val="solid"/>
              <a:round/>
              <a:headEnd/>
              <a:tailEnd/>
            </a:ln>
          </p:spPr>
          <p:txBody>
            <a:bodyPr/>
            <a:lstStyle/>
            <a:p>
              <a:endParaRPr lang="nb-NO"/>
            </a:p>
          </p:txBody>
        </p:sp>
        <p:sp>
          <p:nvSpPr>
            <p:cNvPr id="40976" name="Rectangle 21">
              <a:extLst>
                <a:ext uri="{FF2B5EF4-FFF2-40B4-BE49-F238E27FC236}">
                  <a16:creationId xmlns:a16="http://schemas.microsoft.com/office/drawing/2014/main" id="{7BCDF033-8B64-D148-F7B4-0F271B32884D}"/>
                </a:ext>
              </a:extLst>
            </p:cNvPr>
            <p:cNvSpPr>
              <a:spLocks noChangeArrowheads="1"/>
            </p:cNvSpPr>
            <p:nvPr/>
          </p:nvSpPr>
          <p:spPr bwMode="auto">
            <a:xfrm>
              <a:off x="4843" y="188"/>
              <a:ext cx="5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Velg produkt</a:t>
              </a:r>
              <a:endParaRPr lang="sv-SE" altLang="nb-NO" sz="2000"/>
            </a:p>
          </p:txBody>
        </p:sp>
        <p:sp>
          <p:nvSpPr>
            <p:cNvPr id="40977" name="Rectangle 22">
              <a:extLst>
                <a:ext uri="{FF2B5EF4-FFF2-40B4-BE49-F238E27FC236}">
                  <a16:creationId xmlns:a16="http://schemas.microsoft.com/office/drawing/2014/main" id="{06E1AB47-8B4D-5316-5DC8-D37A0298B4CD}"/>
                </a:ext>
              </a:extLst>
            </p:cNvPr>
            <p:cNvSpPr>
              <a:spLocks noChangeArrowheads="1"/>
            </p:cNvSpPr>
            <p:nvPr/>
          </p:nvSpPr>
          <p:spPr bwMode="auto">
            <a:xfrm>
              <a:off x="5471" y="188"/>
              <a:ext cx="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a:t>
              </a:r>
              <a:endParaRPr lang="sv-SE" altLang="nb-NO" sz="2000"/>
            </a:p>
          </p:txBody>
        </p:sp>
        <p:sp>
          <p:nvSpPr>
            <p:cNvPr id="40978" name="Rectangle 23">
              <a:extLst>
                <a:ext uri="{FF2B5EF4-FFF2-40B4-BE49-F238E27FC236}">
                  <a16:creationId xmlns:a16="http://schemas.microsoft.com/office/drawing/2014/main" id="{77624CB2-86A5-F086-DB42-3BFE1E418554}"/>
                </a:ext>
              </a:extLst>
            </p:cNvPr>
            <p:cNvSpPr>
              <a:spLocks noChangeArrowheads="1"/>
            </p:cNvSpPr>
            <p:nvPr/>
          </p:nvSpPr>
          <p:spPr bwMode="auto">
            <a:xfrm>
              <a:off x="5007" y="322"/>
              <a:ext cx="28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r>
                <a:rPr lang="sv-SE" altLang="nb-NO" sz="2000" b="1">
                  <a:solidFill>
                    <a:srgbClr val="000000"/>
                  </a:solidFill>
                </a:rPr>
                <a:t>familie</a:t>
              </a:r>
              <a:endParaRPr lang="sv-SE" altLang="nb-NO" sz="2000"/>
            </a:p>
          </p:txBody>
        </p:sp>
        <p:sp>
          <p:nvSpPr>
            <p:cNvPr id="40979" name="Freeform 24">
              <a:extLst>
                <a:ext uri="{FF2B5EF4-FFF2-40B4-BE49-F238E27FC236}">
                  <a16:creationId xmlns:a16="http://schemas.microsoft.com/office/drawing/2014/main" id="{BCB3B3C8-35E4-F053-9934-34AEDF17F8EB}"/>
                </a:ext>
              </a:extLst>
            </p:cNvPr>
            <p:cNvSpPr>
              <a:spLocks/>
            </p:cNvSpPr>
            <p:nvPr/>
          </p:nvSpPr>
          <p:spPr bwMode="auto">
            <a:xfrm>
              <a:off x="4533" y="789"/>
              <a:ext cx="86" cy="305"/>
            </a:xfrm>
            <a:custGeom>
              <a:avLst/>
              <a:gdLst>
                <a:gd name="T0" fmla="*/ 0 w 256"/>
                <a:gd name="T1" fmla="*/ 0 h 917"/>
                <a:gd name="T2" fmla="*/ 0 w 256"/>
                <a:gd name="T3" fmla="*/ 0 h 917"/>
                <a:gd name="T4" fmla="*/ 0 w 256"/>
                <a:gd name="T5" fmla="*/ 0 h 917"/>
                <a:gd name="T6" fmla="*/ 0 w 256"/>
                <a:gd name="T7" fmla="*/ 0 h 917"/>
                <a:gd name="T8" fmla="*/ 0 w 256"/>
                <a:gd name="T9" fmla="*/ 0 h 917"/>
                <a:gd name="T10" fmla="*/ 0 w 256"/>
                <a:gd name="T11" fmla="*/ 0 h 917"/>
                <a:gd name="T12" fmla="*/ 0 w 256"/>
                <a:gd name="T13" fmla="*/ 0 h 917"/>
                <a:gd name="T14" fmla="*/ 0 w 256"/>
                <a:gd name="T15" fmla="*/ 0 h 917"/>
                <a:gd name="T16" fmla="*/ 0 w 256"/>
                <a:gd name="T17" fmla="*/ 0 h 9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6"/>
                <a:gd name="T28" fmla="*/ 0 h 917"/>
                <a:gd name="T29" fmla="*/ 256 w 256"/>
                <a:gd name="T30" fmla="*/ 917 h 9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6" h="917">
                  <a:moveTo>
                    <a:pt x="0" y="0"/>
                  </a:moveTo>
                  <a:cubicBezTo>
                    <a:pt x="0" y="216"/>
                    <a:pt x="69" y="409"/>
                    <a:pt x="171" y="481"/>
                  </a:cubicBezTo>
                  <a:lnTo>
                    <a:pt x="171" y="335"/>
                  </a:lnTo>
                  <a:lnTo>
                    <a:pt x="256" y="655"/>
                  </a:lnTo>
                  <a:lnTo>
                    <a:pt x="171" y="917"/>
                  </a:lnTo>
                  <a:lnTo>
                    <a:pt x="171" y="772"/>
                  </a:lnTo>
                  <a:cubicBezTo>
                    <a:pt x="69" y="700"/>
                    <a:pt x="0" y="507"/>
                    <a:pt x="0" y="291"/>
                  </a:cubicBezTo>
                  <a:lnTo>
                    <a:pt x="0" y="0"/>
                  </a:lnTo>
                  <a:close/>
                </a:path>
              </a:pathLst>
            </a:custGeom>
            <a:solidFill>
              <a:srgbClr val="3B812F"/>
            </a:solidFill>
            <a:ln w="0">
              <a:solidFill>
                <a:srgbClr val="000000"/>
              </a:solidFill>
              <a:prstDash val="solid"/>
              <a:round/>
              <a:headEnd/>
              <a:tailEnd/>
            </a:ln>
          </p:spPr>
          <p:txBody>
            <a:bodyPr/>
            <a:lstStyle/>
            <a:p>
              <a:endParaRPr lang="nb-NO"/>
            </a:p>
          </p:txBody>
        </p:sp>
        <p:sp>
          <p:nvSpPr>
            <p:cNvPr id="40980" name="Freeform 25">
              <a:extLst>
                <a:ext uri="{FF2B5EF4-FFF2-40B4-BE49-F238E27FC236}">
                  <a16:creationId xmlns:a16="http://schemas.microsoft.com/office/drawing/2014/main" id="{1D7FB577-4576-3620-BAA4-937518A7B0A6}"/>
                </a:ext>
              </a:extLst>
            </p:cNvPr>
            <p:cNvSpPr>
              <a:spLocks/>
            </p:cNvSpPr>
            <p:nvPr/>
          </p:nvSpPr>
          <p:spPr bwMode="auto">
            <a:xfrm>
              <a:off x="4524" y="619"/>
              <a:ext cx="95" cy="218"/>
            </a:xfrm>
            <a:custGeom>
              <a:avLst/>
              <a:gdLst>
                <a:gd name="T0" fmla="*/ 0 w 285"/>
                <a:gd name="T1" fmla="*/ 0 h 656"/>
                <a:gd name="T2" fmla="*/ 0 w 285"/>
                <a:gd name="T3" fmla="*/ 0 h 656"/>
                <a:gd name="T4" fmla="*/ 0 w 285"/>
                <a:gd name="T5" fmla="*/ 0 h 656"/>
                <a:gd name="T6" fmla="*/ 0 w 285"/>
                <a:gd name="T7" fmla="*/ 0 h 656"/>
                <a:gd name="T8" fmla="*/ 0 w 285"/>
                <a:gd name="T9" fmla="*/ 0 h 656"/>
                <a:gd name="T10" fmla="*/ 0 w 285"/>
                <a:gd name="T11" fmla="*/ 0 h 656"/>
                <a:gd name="T12" fmla="*/ 0 60000 65536"/>
                <a:gd name="T13" fmla="*/ 0 60000 65536"/>
                <a:gd name="T14" fmla="*/ 0 60000 65536"/>
                <a:gd name="T15" fmla="*/ 0 60000 65536"/>
                <a:gd name="T16" fmla="*/ 0 60000 65536"/>
                <a:gd name="T17" fmla="*/ 0 60000 65536"/>
                <a:gd name="T18" fmla="*/ 0 w 285"/>
                <a:gd name="T19" fmla="*/ 0 h 656"/>
                <a:gd name="T20" fmla="*/ 285 w 285"/>
                <a:gd name="T21" fmla="*/ 656 h 656"/>
              </a:gdLst>
              <a:ahLst/>
              <a:cxnLst>
                <a:cxn ang="T12">
                  <a:pos x="T0" y="T1"/>
                </a:cxn>
                <a:cxn ang="T13">
                  <a:pos x="T2" y="T3"/>
                </a:cxn>
                <a:cxn ang="T14">
                  <a:pos x="T4" y="T5"/>
                </a:cxn>
                <a:cxn ang="T15">
                  <a:pos x="T6" y="T7"/>
                </a:cxn>
                <a:cxn ang="T16">
                  <a:pos x="T8" y="T9"/>
                </a:cxn>
                <a:cxn ang="T17">
                  <a:pos x="T10" y="T11"/>
                </a:cxn>
              </a:cxnLst>
              <a:rect l="T18" t="T19" r="T20" b="T21"/>
              <a:pathLst>
                <a:path w="285" h="656">
                  <a:moveTo>
                    <a:pt x="285" y="292"/>
                  </a:moveTo>
                  <a:cubicBezTo>
                    <a:pt x="172" y="292"/>
                    <a:pt x="72" y="440"/>
                    <a:pt x="40" y="656"/>
                  </a:cubicBezTo>
                  <a:cubicBezTo>
                    <a:pt x="0" y="386"/>
                    <a:pt x="77" y="102"/>
                    <a:pt x="212" y="22"/>
                  </a:cubicBezTo>
                  <a:cubicBezTo>
                    <a:pt x="236" y="8"/>
                    <a:pt x="261" y="0"/>
                    <a:pt x="285" y="0"/>
                  </a:cubicBezTo>
                  <a:lnTo>
                    <a:pt x="285" y="292"/>
                  </a:lnTo>
                  <a:close/>
                </a:path>
              </a:pathLst>
            </a:custGeom>
            <a:solidFill>
              <a:srgbClr val="2F6826"/>
            </a:solidFill>
            <a:ln w="0">
              <a:solidFill>
                <a:srgbClr val="000000"/>
              </a:solidFill>
              <a:prstDash val="solid"/>
              <a:round/>
              <a:headEnd/>
              <a:tailEnd/>
            </a:ln>
          </p:spPr>
          <p:txBody>
            <a:bodyPr/>
            <a:lstStyle/>
            <a:p>
              <a:endParaRPr lang="nb-NO"/>
            </a:p>
          </p:txBody>
        </p:sp>
        <p:sp>
          <p:nvSpPr>
            <p:cNvPr id="40981" name="Freeform 26">
              <a:extLst>
                <a:ext uri="{FF2B5EF4-FFF2-40B4-BE49-F238E27FC236}">
                  <a16:creationId xmlns:a16="http://schemas.microsoft.com/office/drawing/2014/main" id="{BFC43207-34E8-1282-CE75-97D8E50B5CB7}"/>
                </a:ext>
              </a:extLst>
            </p:cNvPr>
            <p:cNvSpPr>
              <a:spLocks/>
            </p:cNvSpPr>
            <p:nvPr/>
          </p:nvSpPr>
          <p:spPr bwMode="auto">
            <a:xfrm>
              <a:off x="4531" y="616"/>
              <a:ext cx="91" cy="495"/>
            </a:xfrm>
            <a:custGeom>
              <a:avLst/>
              <a:gdLst>
                <a:gd name="T0" fmla="*/ 6 w 91"/>
                <a:gd name="T1" fmla="*/ 199 h 495"/>
                <a:gd name="T2" fmla="*/ 9 w 91"/>
                <a:gd name="T3" fmla="*/ 225 h 495"/>
                <a:gd name="T4" fmla="*/ 14 w 91"/>
                <a:gd name="T5" fmla="*/ 248 h 495"/>
                <a:gd name="T6" fmla="*/ 21 w 91"/>
                <a:gd name="T7" fmla="*/ 270 h 495"/>
                <a:gd name="T8" fmla="*/ 29 w 91"/>
                <a:gd name="T9" fmla="*/ 290 h 495"/>
                <a:gd name="T10" fmla="*/ 38 w 91"/>
                <a:gd name="T11" fmla="*/ 307 h 495"/>
                <a:gd name="T12" fmla="*/ 49 w 91"/>
                <a:gd name="T13" fmla="*/ 321 h 495"/>
                <a:gd name="T14" fmla="*/ 61 w 91"/>
                <a:gd name="T15" fmla="*/ 331 h 495"/>
                <a:gd name="T16" fmla="*/ 57 w 91"/>
                <a:gd name="T17" fmla="*/ 264 h 495"/>
                <a:gd name="T18" fmla="*/ 57 w 91"/>
                <a:gd name="T19" fmla="*/ 495 h 495"/>
                <a:gd name="T20" fmla="*/ 58 w 91"/>
                <a:gd name="T21" fmla="*/ 432 h 495"/>
                <a:gd name="T22" fmla="*/ 34 w 91"/>
                <a:gd name="T23" fmla="*/ 407 h 495"/>
                <a:gd name="T24" fmla="*/ 16 w 91"/>
                <a:gd name="T25" fmla="*/ 369 h 495"/>
                <a:gd name="T26" fmla="*/ 4 w 91"/>
                <a:gd name="T27" fmla="*/ 322 h 495"/>
                <a:gd name="T28" fmla="*/ 0 w 91"/>
                <a:gd name="T29" fmla="*/ 270 h 495"/>
                <a:gd name="T30" fmla="*/ 1 w 91"/>
                <a:gd name="T31" fmla="*/ 138 h 495"/>
                <a:gd name="T32" fmla="*/ 15 w 91"/>
                <a:gd name="T33" fmla="*/ 77 h 495"/>
                <a:gd name="T34" fmla="*/ 38 w 91"/>
                <a:gd name="T35" fmla="*/ 30 h 495"/>
                <a:gd name="T36" fmla="*/ 70 w 91"/>
                <a:gd name="T37" fmla="*/ 4 h 495"/>
                <a:gd name="T38" fmla="*/ 90 w 91"/>
                <a:gd name="T39" fmla="*/ 102 h 495"/>
                <a:gd name="T40" fmla="*/ 75 w 91"/>
                <a:gd name="T41" fmla="*/ 105 h 495"/>
                <a:gd name="T42" fmla="*/ 63 w 91"/>
                <a:gd name="T43" fmla="*/ 111 h 495"/>
                <a:gd name="T44" fmla="*/ 50 w 91"/>
                <a:gd name="T45" fmla="*/ 121 h 495"/>
                <a:gd name="T46" fmla="*/ 39 w 91"/>
                <a:gd name="T47" fmla="*/ 135 h 495"/>
                <a:gd name="T48" fmla="*/ 29 w 91"/>
                <a:gd name="T49" fmla="*/ 153 h 495"/>
                <a:gd name="T50" fmla="*/ 21 w 91"/>
                <a:gd name="T51" fmla="*/ 173 h 495"/>
                <a:gd name="T52" fmla="*/ 14 w 91"/>
                <a:gd name="T53" fmla="*/ 196 h 495"/>
                <a:gd name="T54" fmla="*/ 4 w 91"/>
                <a:gd name="T55" fmla="*/ 221 h 495"/>
                <a:gd name="T56" fmla="*/ 16 w 91"/>
                <a:gd name="T57" fmla="*/ 171 h 495"/>
                <a:gd name="T58" fmla="*/ 35 w 91"/>
                <a:gd name="T59" fmla="*/ 132 h 495"/>
                <a:gd name="T60" fmla="*/ 59 w 91"/>
                <a:gd name="T61" fmla="*/ 107 h 495"/>
                <a:gd name="T62" fmla="*/ 87 w 91"/>
                <a:gd name="T63" fmla="*/ 98 h 495"/>
                <a:gd name="T64" fmla="*/ 85 w 91"/>
                <a:gd name="T65" fmla="*/ 3 h 495"/>
                <a:gd name="T66" fmla="*/ 71 w 91"/>
                <a:gd name="T67" fmla="*/ 9 h 495"/>
                <a:gd name="T68" fmla="*/ 56 w 91"/>
                <a:gd name="T69" fmla="*/ 18 h 495"/>
                <a:gd name="T70" fmla="*/ 42 w 91"/>
                <a:gd name="T71" fmla="*/ 34 h 495"/>
                <a:gd name="T72" fmla="*/ 30 w 91"/>
                <a:gd name="T73" fmla="*/ 54 h 495"/>
                <a:gd name="T74" fmla="*/ 20 w 91"/>
                <a:gd name="T75" fmla="*/ 79 h 495"/>
                <a:gd name="T76" fmla="*/ 12 w 91"/>
                <a:gd name="T77" fmla="*/ 108 h 495"/>
                <a:gd name="T78" fmla="*/ 7 w 91"/>
                <a:gd name="T79" fmla="*/ 139 h 495"/>
                <a:gd name="T80" fmla="*/ 5 w 91"/>
                <a:gd name="T81" fmla="*/ 173 h 495"/>
                <a:gd name="T82" fmla="*/ 5 w 91"/>
                <a:gd name="T83" fmla="*/ 270 h 495"/>
                <a:gd name="T84" fmla="*/ 6 w 91"/>
                <a:gd name="T85" fmla="*/ 296 h 495"/>
                <a:gd name="T86" fmla="*/ 9 w 91"/>
                <a:gd name="T87" fmla="*/ 322 h 495"/>
                <a:gd name="T88" fmla="*/ 14 w 91"/>
                <a:gd name="T89" fmla="*/ 345 h 495"/>
                <a:gd name="T90" fmla="*/ 21 w 91"/>
                <a:gd name="T91" fmla="*/ 367 h 495"/>
                <a:gd name="T92" fmla="*/ 29 w 91"/>
                <a:gd name="T93" fmla="*/ 387 h 495"/>
                <a:gd name="T94" fmla="*/ 38 w 91"/>
                <a:gd name="T95" fmla="*/ 404 h 495"/>
                <a:gd name="T96" fmla="*/ 49 w 91"/>
                <a:gd name="T97" fmla="*/ 418 h 495"/>
                <a:gd name="T98" fmla="*/ 62 w 91"/>
                <a:gd name="T99" fmla="*/ 429 h 495"/>
                <a:gd name="T100" fmla="*/ 57 w 91"/>
                <a:gd name="T101" fmla="*/ 478 h 495"/>
                <a:gd name="T102" fmla="*/ 85 w 91"/>
                <a:gd name="T103" fmla="*/ 392 h 495"/>
                <a:gd name="T104" fmla="*/ 62 w 91"/>
                <a:gd name="T105" fmla="*/ 284 h 495"/>
                <a:gd name="T106" fmla="*/ 45 w 91"/>
                <a:gd name="T107" fmla="*/ 324 h 495"/>
                <a:gd name="T108" fmla="*/ 24 w 91"/>
                <a:gd name="T109" fmla="*/ 292 h 495"/>
                <a:gd name="T110" fmla="*/ 9 w 91"/>
                <a:gd name="T111" fmla="*/ 249 h 495"/>
                <a:gd name="T112" fmla="*/ 1 w 91"/>
                <a:gd name="T113" fmla="*/ 200 h 495"/>
                <a:gd name="T114" fmla="*/ 5 w 91"/>
                <a:gd name="T115" fmla="*/ 173 h 4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1"/>
                <a:gd name="T175" fmla="*/ 0 h 495"/>
                <a:gd name="T176" fmla="*/ 91 w 91"/>
                <a:gd name="T177" fmla="*/ 495 h 4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1" h="495">
                  <a:moveTo>
                    <a:pt x="5" y="173"/>
                  </a:moveTo>
                  <a:lnTo>
                    <a:pt x="6" y="199"/>
                  </a:lnTo>
                  <a:lnTo>
                    <a:pt x="9" y="225"/>
                  </a:lnTo>
                  <a:lnTo>
                    <a:pt x="9" y="224"/>
                  </a:lnTo>
                  <a:lnTo>
                    <a:pt x="14" y="248"/>
                  </a:lnTo>
                  <a:lnTo>
                    <a:pt x="21" y="270"/>
                  </a:lnTo>
                  <a:lnTo>
                    <a:pt x="29" y="290"/>
                  </a:lnTo>
                  <a:lnTo>
                    <a:pt x="38" y="307"/>
                  </a:lnTo>
                  <a:lnTo>
                    <a:pt x="49" y="321"/>
                  </a:lnTo>
                  <a:lnTo>
                    <a:pt x="49" y="320"/>
                  </a:lnTo>
                  <a:lnTo>
                    <a:pt x="61" y="331"/>
                  </a:lnTo>
                  <a:lnTo>
                    <a:pt x="57" y="333"/>
                  </a:lnTo>
                  <a:lnTo>
                    <a:pt x="57" y="264"/>
                  </a:lnTo>
                  <a:lnTo>
                    <a:pt x="91" y="391"/>
                  </a:lnTo>
                  <a:lnTo>
                    <a:pt x="57" y="495"/>
                  </a:lnTo>
                  <a:lnTo>
                    <a:pt x="57" y="430"/>
                  </a:lnTo>
                  <a:lnTo>
                    <a:pt x="58" y="432"/>
                  </a:lnTo>
                  <a:lnTo>
                    <a:pt x="45" y="421"/>
                  </a:lnTo>
                  <a:lnTo>
                    <a:pt x="34" y="407"/>
                  </a:lnTo>
                  <a:lnTo>
                    <a:pt x="24" y="389"/>
                  </a:lnTo>
                  <a:lnTo>
                    <a:pt x="16" y="369"/>
                  </a:lnTo>
                  <a:lnTo>
                    <a:pt x="9" y="346"/>
                  </a:lnTo>
                  <a:lnTo>
                    <a:pt x="4" y="322"/>
                  </a:lnTo>
                  <a:lnTo>
                    <a:pt x="1" y="297"/>
                  </a:lnTo>
                  <a:lnTo>
                    <a:pt x="0" y="270"/>
                  </a:lnTo>
                  <a:lnTo>
                    <a:pt x="0" y="173"/>
                  </a:lnTo>
                  <a:lnTo>
                    <a:pt x="1" y="138"/>
                  </a:lnTo>
                  <a:lnTo>
                    <a:pt x="7" y="106"/>
                  </a:lnTo>
                  <a:lnTo>
                    <a:pt x="15" y="77"/>
                  </a:lnTo>
                  <a:lnTo>
                    <a:pt x="25" y="52"/>
                  </a:lnTo>
                  <a:lnTo>
                    <a:pt x="38" y="30"/>
                  </a:lnTo>
                  <a:lnTo>
                    <a:pt x="53" y="14"/>
                  </a:lnTo>
                  <a:lnTo>
                    <a:pt x="70" y="4"/>
                  </a:lnTo>
                  <a:lnTo>
                    <a:pt x="90" y="0"/>
                  </a:lnTo>
                  <a:lnTo>
                    <a:pt x="90" y="102"/>
                  </a:lnTo>
                  <a:lnTo>
                    <a:pt x="74" y="105"/>
                  </a:lnTo>
                  <a:lnTo>
                    <a:pt x="75" y="105"/>
                  </a:lnTo>
                  <a:lnTo>
                    <a:pt x="62" y="112"/>
                  </a:lnTo>
                  <a:lnTo>
                    <a:pt x="63" y="111"/>
                  </a:lnTo>
                  <a:lnTo>
                    <a:pt x="50" y="122"/>
                  </a:lnTo>
                  <a:lnTo>
                    <a:pt x="50" y="121"/>
                  </a:lnTo>
                  <a:lnTo>
                    <a:pt x="39" y="135"/>
                  </a:lnTo>
                  <a:lnTo>
                    <a:pt x="29" y="153"/>
                  </a:lnTo>
                  <a:lnTo>
                    <a:pt x="21" y="173"/>
                  </a:lnTo>
                  <a:lnTo>
                    <a:pt x="14" y="196"/>
                  </a:lnTo>
                  <a:lnTo>
                    <a:pt x="9" y="222"/>
                  </a:lnTo>
                  <a:lnTo>
                    <a:pt x="4" y="221"/>
                  </a:lnTo>
                  <a:lnTo>
                    <a:pt x="9" y="195"/>
                  </a:lnTo>
                  <a:lnTo>
                    <a:pt x="16" y="171"/>
                  </a:lnTo>
                  <a:lnTo>
                    <a:pt x="24" y="150"/>
                  </a:lnTo>
                  <a:lnTo>
                    <a:pt x="35" y="132"/>
                  </a:lnTo>
                  <a:lnTo>
                    <a:pt x="46" y="118"/>
                  </a:lnTo>
                  <a:lnTo>
                    <a:pt x="59" y="107"/>
                  </a:lnTo>
                  <a:lnTo>
                    <a:pt x="73" y="100"/>
                  </a:lnTo>
                  <a:lnTo>
                    <a:pt x="87" y="98"/>
                  </a:lnTo>
                  <a:lnTo>
                    <a:pt x="85" y="100"/>
                  </a:lnTo>
                  <a:lnTo>
                    <a:pt x="85" y="3"/>
                  </a:lnTo>
                  <a:lnTo>
                    <a:pt x="88" y="5"/>
                  </a:lnTo>
                  <a:lnTo>
                    <a:pt x="71" y="9"/>
                  </a:lnTo>
                  <a:lnTo>
                    <a:pt x="72" y="8"/>
                  </a:lnTo>
                  <a:lnTo>
                    <a:pt x="56" y="18"/>
                  </a:lnTo>
                  <a:lnTo>
                    <a:pt x="57" y="18"/>
                  </a:lnTo>
                  <a:lnTo>
                    <a:pt x="42" y="34"/>
                  </a:lnTo>
                  <a:lnTo>
                    <a:pt x="42" y="33"/>
                  </a:lnTo>
                  <a:lnTo>
                    <a:pt x="30" y="54"/>
                  </a:lnTo>
                  <a:lnTo>
                    <a:pt x="20" y="79"/>
                  </a:lnTo>
                  <a:lnTo>
                    <a:pt x="12" y="108"/>
                  </a:lnTo>
                  <a:lnTo>
                    <a:pt x="12" y="107"/>
                  </a:lnTo>
                  <a:lnTo>
                    <a:pt x="7" y="139"/>
                  </a:lnTo>
                  <a:lnTo>
                    <a:pt x="5" y="173"/>
                  </a:lnTo>
                  <a:lnTo>
                    <a:pt x="5" y="270"/>
                  </a:lnTo>
                  <a:lnTo>
                    <a:pt x="6" y="296"/>
                  </a:lnTo>
                  <a:lnTo>
                    <a:pt x="9" y="322"/>
                  </a:lnTo>
                  <a:lnTo>
                    <a:pt x="9" y="321"/>
                  </a:lnTo>
                  <a:lnTo>
                    <a:pt x="14" y="345"/>
                  </a:lnTo>
                  <a:lnTo>
                    <a:pt x="21" y="367"/>
                  </a:lnTo>
                  <a:lnTo>
                    <a:pt x="29" y="387"/>
                  </a:lnTo>
                  <a:lnTo>
                    <a:pt x="38" y="404"/>
                  </a:lnTo>
                  <a:lnTo>
                    <a:pt x="49" y="418"/>
                  </a:lnTo>
                  <a:lnTo>
                    <a:pt x="49" y="417"/>
                  </a:lnTo>
                  <a:lnTo>
                    <a:pt x="62" y="429"/>
                  </a:lnTo>
                  <a:lnTo>
                    <a:pt x="62" y="478"/>
                  </a:lnTo>
                  <a:lnTo>
                    <a:pt x="57" y="478"/>
                  </a:lnTo>
                  <a:lnTo>
                    <a:pt x="85" y="390"/>
                  </a:lnTo>
                  <a:lnTo>
                    <a:pt x="85" y="392"/>
                  </a:lnTo>
                  <a:lnTo>
                    <a:pt x="57" y="285"/>
                  </a:lnTo>
                  <a:lnTo>
                    <a:pt x="62" y="284"/>
                  </a:lnTo>
                  <a:lnTo>
                    <a:pt x="62" y="339"/>
                  </a:lnTo>
                  <a:lnTo>
                    <a:pt x="45" y="324"/>
                  </a:lnTo>
                  <a:lnTo>
                    <a:pt x="34" y="310"/>
                  </a:lnTo>
                  <a:lnTo>
                    <a:pt x="24" y="292"/>
                  </a:lnTo>
                  <a:lnTo>
                    <a:pt x="16" y="272"/>
                  </a:lnTo>
                  <a:lnTo>
                    <a:pt x="9" y="249"/>
                  </a:lnTo>
                  <a:lnTo>
                    <a:pt x="4" y="225"/>
                  </a:lnTo>
                  <a:lnTo>
                    <a:pt x="1" y="200"/>
                  </a:lnTo>
                  <a:lnTo>
                    <a:pt x="0" y="173"/>
                  </a:lnTo>
                  <a:lnTo>
                    <a:pt x="5" y="173"/>
                  </a:lnTo>
                  <a:close/>
                </a:path>
              </a:pathLst>
            </a:custGeom>
            <a:solidFill>
              <a:srgbClr val="000000"/>
            </a:solidFill>
            <a:ln w="0" cap="flat">
              <a:solidFill>
                <a:srgbClr val="000000"/>
              </a:solidFill>
              <a:prstDash val="solid"/>
              <a:round/>
              <a:headEnd/>
              <a:tailEnd/>
            </a:ln>
          </p:spPr>
          <p:txBody>
            <a:bodyPr/>
            <a:lstStyle/>
            <a:p>
              <a:endParaRPr lang="nb-NO"/>
            </a:p>
          </p:txBody>
        </p:sp>
        <p:sp>
          <p:nvSpPr>
            <p:cNvPr id="40982" name="Freeform 27">
              <a:extLst>
                <a:ext uri="{FF2B5EF4-FFF2-40B4-BE49-F238E27FC236}">
                  <a16:creationId xmlns:a16="http://schemas.microsoft.com/office/drawing/2014/main" id="{8450E2B9-2D4A-7CA0-B6D5-CC3475157F24}"/>
                </a:ext>
              </a:extLst>
            </p:cNvPr>
            <p:cNvSpPr>
              <a:spLocks/>
            </p:cNvSpPr>
            <p:nvPr/>
          </p:nvSpPr>
          <p:spPr bwMode="auto">
            <a:xfrm>
              <a:off x="5669" y="628"/>
              <a:ext cx="86" cy="278"/>
            </a:xfrm>
            <a:custGeom>
              <a:avLst/>
              <a:gdLst>
                <a:gd name="T0" fmla="*/ 0 w 256"/>
                <a:gd name="T1" fmla="*/ 0 h 836"/>
                <a:gd name="T2" fmla="*/ 0 w 256"/>
                <a:gd name="T3" fmla="*/ 0 h 836"/>
                <a:gd name="T4" fmla="*/ 0 w 256"/>
                <a:gd name="T5" fmla="*/ 0 h 836"/>
                <a:gd name="T6" fmla="*/ 0 w 256"/>
                <a:gd name="T7" fmla="*/ 0 h 836"/>
                <a:gd name="T8" fmla="*/ 0 w 256"/>
                <a:gd name="T9" fmla="*/ 0 h 836"/>
                <a:gd name="T10" fmla="*/ 0 w 256"/>
                <a:gd name="T11" fmla="*/ 0 h 836"/>
                <a:gd name="T12" fmla="*/ 0 w 256"/>
                <a:gd name="T13" fmla="*/ 0 h 836"/>
                <a:gd name="T14" fmla="*/ 0 w 256"/>
                <a:gd name="T15" fmla="*/ 0 h 836"/>
                <a:gd name="T16" fmla="*/ 0 w 256"/>
                <a:gd name="T17" fmla="*/ 0 h 836"/>
                <a:gd name="T18" fmla="*/ 0 w 256"/>
                <a:gd name="T19" fmla="*/ 0 h 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
                <a:gd name="T31" fmla="*/ 0 h 836"/>
                <a:gd name="T32" fmla="*/ 256 w 256"/>
                <a:gd name="T33" fmla="*/ 836 h 8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 h="836">
                  <a:moveTo>
                    <a:pt x="256" y="836"/>
                  </a:moveTo>
                  <a:cubicBezTo>
                    <a:pt x="256" y="638"/>
                    <a:pt x="188" y="463"/>
                    <a:pt x="86" y="397"/>
                  </a:cubicBezTo>
                  <a:lnTo>
                    <a:pt x="86" y="529"/>
                  </a:lnTo>
                  <a:lnTo>
                    <a:pt x="0" y="238"/>
                  </a:lnTo>
                  <a:lnTo>
                    <a:pt x="86" y="0"/>
                  </a:lnTo>
                  <a:lnTo>
                    <a:pt x="86" y="132"/>
                  </a:lnTo>
                  <a:cubicBezTo>
                    <a:pt x="188" y="198"/>
                    <a:pt x="256" y="374"/>
                    <a:pt x="256" y="571"/>
                  </a:cubicBezTo>
                  <a:lnTo>
                    <a:pt x="256" y="836"/>
                  </a:lnTo>
                  <a:close/>
                </a:path>
              </a:pathLst>
            </a:custGeom>
            <a:solidFill>
              <a:srgbClr val="3B812F"/>
            </a:solidFill>
            <a:ln w="0">
              <a:solidFill>
                <a:srgbClr val="000000"/>
              </a:solidFill>
              <a:prstDash val="solid"/>
              <a:round/>
              <a:headEnd/>
              <a:tailEnd/>
            </a:ln>
          </p:spPr>
          <p:txBody>
            <a:bodyPr/>
            <a:lstStyle/>
            <a:p>
              <a:endParaRPr lang="nb-NO"/>
            </a:p>
          </p:txBody>
        </p:sp>
        <p:sp>
          <p:nvSpPr>
            <p:cNvPr id="40983" name="Freeform 28">
              <a:extLst>
                <a:ext uri="{FF2B5EF4-FFF2-40B4-BE49-F238E27FC236}">
                  <a16:creationId xmlns:a16="http://schemas.microsoft.com/office/drawing/2014/main" id="{3D6A3548-7D7F-CB25-5235-1A462CE05B9C}"/>
                </a:ext>
              </a:extLst>
            </p:cNvPr>
            <p:cNvSpPr>
              <a:spLocks/>
            </p:cNvSpPr>
            <p:nvPr/>
          </p:nvSpPr>
          <p:spPr bwMode="auto">
            <a:xfrm>
              <a:off x="5669" y="862"/>
              <a:ext cx="96" cy="199"/>
            </a:xfrm>
            <a:custGeom>
              <a:avLst/>
              <a:gdLst>
                <a:gd name="T0" fmla="*/ 0 w 286"/>
                <a:gd name="T1" fmla="*/ 0 h 597"/>
                <a:gd name="T2" fmla="*/ 0 w 286"/>
                <a:gd name="T3" fmla="*/ 0 h 597"/>
                <a:gd name="T4" fmla="*/ 0 w 286"/>
                <a:gd name="T5" fmla="*/ 0 h 597"/>
                <a:gd name="T6" fmla="*/ 0 w 286"/>
                <a:gd name="T7" fmla="*/ 0 h 597"/>
                <a:gd name="T8" fmla="*/ 0 w 286"/>
                <a:gd name="T9" fmla="*/ 0 h 597"/>
                <a:gd name="T10" fmla="*/ 0 w 286"/>
                <a:gd name="T11" fmla="*/ 0 h 597"/>
                <a:gd name="T12" fmla="*/ 0 60000 65536"/>
                <a:gd name="T13" fmla="*/ 0 60000 65536"/>
                <a:gd name="T14" fmla="*/ 0 60000 65536"/>
                <a:gd name="T15" fmla="*/ 0 60000 65536"/>
                <a:gd name="T16" fmla="*/ 0 60000 65536"/>
                <a:gd name="T17" fmla="*/ 0 60000 65536"/>
                <a:gd name="T18" fmla="*/ 0 w 286"/>
                <a:gd name="T19" fmla="*/ 0 h 597"/>
                <a:gd name="T20" fmla="*/ 286 w 286"/>
                <a:gd name="T21" fmla="*/ 597 h 597"/>
              </a:gdLst>
              <a:ahLst/>
              <a:cxnLst>
                <a:cxn ang="T12">
                  <a:pos x="T0" y="T1"/>
                </a:cxn>
                <a:cxn ang="T13">
                  <a:pos x="T2" y="T3"/>
                </a:cxn>
                <a:cxn ang="T14">
                  <a:pos x="T4" y="T5"/>
                </a:cxn>
                <a:cxn ang="T15">
                  <a:pos x="T6" y="T7"/>
                </a:cxn>
                <a:cxn ang="T16">
                  <a:pos x="T8" y="T9"/>
                </a:cxn>
                <a:cxn ang="T17">
                  <a:pos x="T10" y="T11"/>
                </a:cxn>
              </a:cxnLst>
              <a:rect l="T18" t="T19" r="T20" b="T21"/>
              <a:pathLst>
                <a:path w="286" h="597">
                  <a:moveTo>
                    <a:pt x="0" y="333"/>
                  </a:moveTo>
                  <a:cubicBezTo>
                    <a:pt x="114" y="333"/>
                    <a:pt x="214" y="197"/>
                    <a:pt x="246" y="0"/>
                  </a:cubicBezTo>
                  <a:cubicBezTo>
                    <a:pt x="286" y="246"/>
                    <a:pt x="209" y="505"/>
                    <a:pt x="73" y="578"/>
                  </a:cubicBezTo>
                  <a:cubicBezTo>
                    <a:pt x="50" y="591"/>
                    <a:pt x="25" y="597"/>
                    <a:pt x="0" y="597"/>
                  </a:cubicBezTo>
                  <a:lnTo>
                    <a:pt x="0" y="333"/>
                  </a:lnTo>
                  <a:close/>
                </a:path>
              </a:pathLst>
            </a:custGeom>
            <a:solidFill>
              <a:srgbClr val="2F6826"/>
            </a:solidFill>
            <a:ln w="0">
              <a:solidFill>
                <a:srgbClr val="000000"/>
              </a:solidFill>
              <a:prstDash val="solid"/>
              <a:round/>
              <a:headEnd/>
              <a:tailEnd/>
            </a:ln>
          </p:spPr>
          <p:txBody>
            <a:bodyPr/>
            <a:lstStyle/>
            <a:p>
              <a:endParaRPr lang="nb-NO"/>
            </a:p>
          </p:txBody>
        </p:sp>
        <p:sp>
          <p:nvSpPr>
            <p:cNvPr id="40984" name="Freeform 29">
              <a:extLst>
                <a:ext uri="{FF2B5EF4-FFF2-40B4-BE49-F238E27FC236}">
                  <a16:creationId xmlns:a16="http://schemas.microsoft.com/office/drawing/2014/main" id="{7842389E-6AC6-2CC4-8BB7-ECDFE34787FF}"/>
                </a:ext>
              </a:extLst>
            </p:cNvPr>
            <p:cNvSpPr>
              <a:spLocks/>
            </p:cNvSpPr>
            <p:nvPr/>
          </p:nvSpPr>
          <p:spPr bwMode="auto">
            <a:xfrm>
              <a:off x="5667" y="613"/>
              <a:ext cx="90" cy="452"/>
            </a:xfrm>
            <a:custGeom>
              <a:avLst/>
              <a:gdLst>
                <a:gd name="T0" fmla="*/ 84 w 90"/>
                <a:gd name="T1" fmla="*/ 269 h 452"/>
                <a:gd name="T2" fmla="*/ 81 w 90"/>
                <a:gd name="T3" fmla="*/ 246 h 452"/>
                <a:gd name="T4" fmla="*/ 76 w 90"/>
                <a:gd name="T5" fmla="*/ 224 h 452"/>
                <a:gd name="T6" fmla="*/ 70 w 90"/>
                <a:gd name="T7" fmla="*/ 205 h 452"/>
                <a:gd name="T8" fmla="*/ 62 w 90"/>
                <a:gd name="T9" fmla="*/ 187 h 452"/>
                <a:gd name="T10" fmla="*/ 52 w 90"/>
                <a:gd name="T11" fmla="*/ 172 h 452"/>
                <a:gd name="T12" fmla="*/ 41 w 90"/>
                <a:gd name="T13" fmla="*/ 159 h 452"/>
                <a:gd name="T14" fmla="*/ 29 w 90"/>
                <a:gd name="T15" fmla="*/ 149 h 452"/>
                <a:gd name="T16" fmla="*/ 34 w 90"/>
                <a:gd name="T17" fmla="*/ 210 h 452"/>
                <a:gd name="T18" fmla="*/ 34 w 90"/>
                <a:gd name="T19" fmla="*/ 0 h 452"/>
                <a:gd name="T20" fmla="*/ 33 w 90"/>
                <a:gd name="T21" fmla="*/ 57 h 452"/>
                <a:gd name="T22" fmla="*/ 57 w 90"/>
                <a:gd name="T23" fmla="*/ 80 h 452"/>
                <a:gd name="T24" fmla="*/ 75 w 90"/>
                <a:gd name="T25" fmla="*/ 115 h 452"/>
                <a:gd name="T26" fmla="*/ 86 w 90"/>
                <a:gd name="T27" fmla="*/ 157 h 452"/>
                <a:gd name="T28" fmla="*/ 90 w 90"/>
                <a:gd name="T29" fmla="*/ 205 h 452"/>
                <a:gd name="T30" fmla="*/ 89 w 90"/>
                <a:gd name="T31" fmla="*/ 325 h 452"/>
                <a:gd name="T32" fmla="*/ 76 w 90"/>
                <a:gd name="T33" fmla="*/ 381 h 452"/>
                <a:gd name="T34" fmla="*/ 52 w 90"/>
                <a:gd name="T35" fmla="*/ 424 h 452"/>
                <a:gd name="T36" fmla="*/ 21 w 90"/>
                <a:gd name="T37" fmla="*/ 448 h 452"/>
                <a:gd name="T38" fmla="*/ 0 w 90"/>
                <a:gd name="T39" fmla="*/ 358 h 452"/>
                <a:gd name="T40" fmla="*/ 15 w 90"/>
                <a:gd name="T41" fmla="*/ 356 h 452"/>
                <a:gd name="T42" fmla="*/ 28 w 90"/>
                <a:gd name="T43" fmla="*/ 350 h 452"/>
                <a:gd name="T44" fmla="*/ 40 w 90"/>
                <a:gd name="T45" fmla="*/ 341 h 452"/>
                <a:gd name="T46" fmla="*/ 52 w 90"/>
                <a:gd name="T47" fmla="*/ 328 h 452"/>
                <a:gd name="T48" fmla="*/ 61 w 90"/>
                <a:gd name="T49" fmla="*/ 312 h 452"/>
                <a:gd name="T50" fmla="*/ 70 w 90"/>
                <a:gd name="T51" fmla="*/ 294 h 452"/>
                <a:gd name="T52" fmla="*/ 77 w 90"/>
                <a:gd name="T53" fmla="*/ 273 h 452"/>
                <a:gd name="T54" fmla="*/ 87 w 90"/>
                <a:gd name="T55" fmla="*/ 250 h 452"/>
                <a:gd name="T56" fmla="*/ 75 w 90"/>
                <a:gd name="T57" fmla="*/ 295 h 452"/>
                <a:gd name="T58" fmla="*/ 56 w 90"/>
                <a:gd name="T59" fmla="*/ 331 h 452"/>
                <a:gd name="T60" fmla="*/ 31 w 90"/>
                <a:gd name="T61" fmla="*/ 355 h 452"/>
                <a:gd name="T62" fmla="*/ 3 w 90"/>
                <a:gd name="T63" fmla="*/ 363 h 452"/>
                <a:gd name="T64" fmla="*/ 5 w 90"/>
                <a:gd name="T65" fmla="*/ 448 h 452"/>
                <a:gd name="T66" fmla="*/ 19 w 90"/>
                <a:gd name="T67" fmla="*/ 443 h 452"/>
                <a:gd name="T68" fmla="*/ 34 w 90"/>
                <a:gd name="T69" fmla="*/ 434 h 452"/>
                <a:gd name="T70" fmla="*/ 48 w 90"/>
                <a:gd name="T71" fmla="*/ 420 h 452"/>
                <a:gd name="T72" fmla="*/ 61 w 90"/>
                <a:gd name="T73" fmla="*/ 402 h 452"/>
                <a:gd name="T74" fmla="*/ 71 w 90"/>
                <a:gd name="T75" fmla="*/ 379 h 452"/>
                <a:gd name="T76" fmla="*/ 79 w 90"/>
                <a:gd name="T77" fmla="*/ 353 h 452"/>
                <a:gd name="T78" fmla="*/ 84 w 90"/>
                <a:gd name="T79" fmla="*/ 324 h 452"/>
                <a:gd name="T80" fmla="*/ 85 w 90"/>
                <a:gd name="T81" fmla="*/ 293 h 452"/>
                <a:gd name="T82" fmla="*/ 85 w 90"/>
                <a:gd name="T83" fmla="*/ 205 h 452"/>
                <a:gd name="T84" fmla="*/ 84 w 90"/>
                <a:gd name="T85" fmla="*/ 181 h 452"/>
                <a:gd name="T86" fmla="*/ 81 w 90"/>
                <a:gd name="T87" fmla="*/ 158 h 452"/>
                <a:gd name="T88" fmla="*/ 76 w 90"/>
                <a:gd name="T89" fmla="*/ 136 h 452"/>
                <a:gd name="T90" fmla="*/ 70 w 90"/>
                <a:gd name="T91" fmla="*/ 116 h 452"/>
                <a:gd name="T92" fmla="*/ 62 w 90"/>
                <a:gd name="T93" fmla="*/ 99 h 452"/>
                <a:gd name="T94" fmla="*/ 52 w 90"/>
                <a:gd name="T95" fmla="*/ 83 h 452"/>
                <a:gd name="T96" fmla="*/ 41 w 90"/>
                <a:gd name="T97" fmla="*/ 71 h 452"/>
                <a:gd name="T98" fmla="*/ 28 w 90"/>
                <a:gd name="T99" fmla="*/ 60 h 452"/>
                <a:gd name="T100" fmla="*/ 34 w 90"/>
                <a:gd name="T101" fmla="*/ 16 h 452"/>
                <a:gd name="T102" fmla="*/ 5 w 90"/>
                <a:gd name="T103" fmla="*/ 93 h 452"/>
                <a:gd name="T104" fmla="*/ 28 w 90"/>
                <a:gd name="T105" fmla="*/ 191 h 452"/>
                <a:gd name="T106" fmla="*/ 45 w 90"/>
                <a:gd name="T107" fmla="*/ 155 h 452"/>
                <a:gd name="T108" fmla="*/ 67 w 90"/>
                <a:gd name="T109" fmla="*/ 185 h 452"/>
                <a:gd name="T110" fmla="*/ 81 w 90"/>
                <a:gd name="T111" fmla="*/ 223 h 452"/>
                <a:gd name="T112" fmla="*/ 89 w 90"/>
                <a:gd name="T113" fmla="*/ 269 h 452"/>
                <a:gd name="T114" fmla="*/ 85 w 90"/>
                <a:gd name="T115" fmla="*/ 294 h 4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
                <a:gd name="T175" fmla="*/ 0 h 452"/>
                <a:gd name="T176" fmla="*/ 90 w 90"/>
                <a:gd name="T177" fmla="*/ 452 h 4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 h="452">
                  <a:moveTo>
                    <a:pt x="85" y="294"/>
                  </a:moveTo>
                  <a:lnTo>
                    <a:pt x="84" y="269"/>
                  </a:lnTo>
                  <a:lnTo>
                    <a:pt x="81" y="246"/>
                  </a:lnTo>
                  <a:lnTo>
                    <a:pt x="76" y="224"/>
                  </a:lnTo>
                  <a:lnTo>
                    <a:pt x="76" y="225"/>
                  </a:lnTo>
                  <a:lnTo>
                    <a:pt x="70" y="205"/>
                  </a:lnTo>
                  <a:lnTo>
                    <a:pt x="62" y="187"/>
                  </a:lnTo>
                  <a:lnTo>
                    <a:pt x="52" y="172"/>
                  </a:lnTo>
                  <a:lnTo>
                    <a:pt x="41" y="159"/>
                  </a:lnTo>
                  <a:lnTo>
                    <a:pt x="42" y="159"/>
                  </a:lnTo>
                  <a:lnTo>
                    <a:pt x="29" y="149"/>
                  </a:lnTo>
                  <a:lnTo>
                    <a:pt x="34" y="147"/>
                  </a:lnTo>
                  <a:lnTo>
                    <a:pt x="34" y="210"/>
                  </a:lnTo>
                  <a:lnTo>
                    <a:pt x="0" y="94"/>
                  </a:lnTo>
                  <a:lnTo>
                    <a:pt x="34" y="0"/>
                  </a:lnTo>
                  <a:lnTo>
                    <a:pt x="34" y="59"/>
                  </a:lnTo>
                  <a:lnTo>
                    <a:pt x="33" y="57"/>
                  </a:lnTo>
                  <a:lnTo>
                    <a:pt x="45" y="67"/>
                  </a:lnTo>
                  <a:lnTo>
                    <a:pt x="57" y="80"/>
                  </a:lnTo>
                  <a:lnTo>
                    <a:pt x="67" y="96"/>
                  </a:lnTo>
                  <a:lnTo>
                    <a:pt x="75" y="115"/>
                  </a:lnTo>
                  <a:lnTo>
                    <a:pt x="81" y="135"/>
                  </a:lnTo>
                  <a:lnTo>
                    <a:pt x="86" y="157"/>
                  </a:lnTo>
                  <a:lnTo>
                    <a:pt x="89" y="181"/>
                  </a:lnTo>
                  <a:lnTo>
                    <a:pt x="90" y="205"/>
                  </a:lnTo>
                  <a:lnTo>
                    <a:pt x="90" y="294"/>
                  </a:lnTo>
                  <a:lnTo>
                    <a:pt x="89" y="325"/>
                  </a:lnTo>
                  <a:lnTo>
                    <a:pt x="84" y="354"/>
                  </a:lnTo>
                  <a:lnTo>
                    <a:pt x="76" y="381"/>
                  </a:lnTo>
                  <a:lnTo>
                    <a:pt x="65" y="404"/>
                  </a:lnTo>
                  <a:lnTo>
                    <a:pt x="52" y="424"/>
                  </a:lnTo>
                  <a:lnTo>
                    <a:pt x="37" y="438"/>
                  </a:lnTo>
                  <a:lnTo>
                    <a:pt x="21" y="448"/>
                  </a:lnTo>
                  <a:lnTo>
                    <a:pt x="0" y="452"/>
                  </a:lnTo>
                  <a:lnTo>
                    <a:pt x="0" y="358"/>
                  </a:lnTo>
                  <a:lnTo>
                    <a:pt x="16" y="356"/>
                  </a:lnTo>
                  <a:lnTo>
                    <a:pt x="15" y="356"/>
                  </a:lnTo>
                  <a:lnTo>
                    <a:pt x="29" y="350"/>
                  </a:lnTo>
                  <a:lnTo>
                    <a:pt x="28" y="350"/>
                  </a:lnTo>
                  <a:lnTo>
                    <a:pt x="41" y="341"/>
                  </a:lnTo>
                  <a:lnTo>
                    <a:pt x="40" y="341"/>
                  </a:lnTo>
                  <a:lnTo>
                    <a:pt x="52" y="328"/>
                  </a:lnTo>
                  <a:lnTo>
                    <a:pt x="62" y="312"/>
                  </a:lnTo>
                  <a:lnTo>
                    <a:pt x="61" y="312"/>
                  </a:lnTo>
                  <a:lnTo>
                    <a:pt x="70" y="293"/>
                  </a:lnTo>
                  <a:lnTo>
                    <a:pt x="70" y="294"/>
                  </a:lnTo>
                  <a:lnTo>
                    <a:pt x="77" y="272"/>
                  </a:lnTo>
                  <a:lnTo>
                    <a:pt x="77" y="273"/>
                  </a:lnTo>
                  <a:lnTo>
                    <a:pt x="82" y="249"/>
                  </a:lnTo>
                  <a:lnTo>
                    <a:pt x="87" y="250"/>
                  </a:lnTo>
                  <a:lnTo>
                    <a:pt x="82" y="274"/>
                  </a:lnTo>
                  <a:lnTo>
                    <a:pt x="75" y="295"/>
                  </a:lnTo>
                  <a:lnTo>
                    <a:pt x="66" y="315"/>
                  </a:lnTo>
                  <a:lnTo>
                    <a:pt x="56" y="331"/>
                  </a:lnTo>
                  <a:lnTo>
                    <a:pt x="44" y="345"/>
                  </a:lnTo>
                  <a:lnTo>
                    <a:pt x="31" y="355"/>
                  </a:lnTo>
                  <a:lnTo>
                    <a:pt x="17" y="361"/>
                  </a:lnTo>
                  <a:lnTo>
                    <a:pt x="3" y="363"/>
                  </a:lnTo>
                  <a:lnTo>
                    <a:pt x="5" y="360"/>
                  </a:lnTo>
                  <a:lnTo>
                    <a:pt x="5" y="448"/>
                  </a:lnTo>
                  <a:lnTo>
                    <a:pt x="2" y="446"/>
                  </a:lnTo>
                  <a:lnTo>
                    <a:pt x="19" y="443"/>
                  </a:lnTo>
                  <a:lnTo>
                    <a:pt x="18" y="443"/>
                  </a:lnTo>
                  <a:lnTo>
                    <a:pt x="34" y="434"/>
                  </a:lnTo>
                  <a:lnTo>
                    <a:pt x="48" y="420"/>
                  </a:lnTo>
                  <a:lnTo>
                    <a:pt x="48" y="421"/>
                  </a:lnTo>
                  <a:lnTo>
                    <a:pt x="61" y="402"/>
                  </a:lnTo>
                  <a:lnTo>
                    <a:pt x="60" y="402"/>
                  </a:lnTo>
                  <a:lnTo>
                    <a:pt x="71" y="379"/>
                  </a:lnTo>
                  <a:lnTo>
                    <a:pt x="79" y="353"/>
                  </a:lnTo>
                  <a:lnTo>
                    <a:pt x="84" y="324"/>
                  </a:lnTo>
                  <a:lnTo>
                    <a:pt x="83" y="325"/>
                  </a:lnTo>
                  <a:lnTo>
                    <a:pt x="85" y="293"/>
                  </a:lnTo>
                  <a:lnTo>
                    <a:pt x="85" y="205"/>
                  </a:lnTo>
                  <a:lnTo>
                    <a:pt x="84" y="181"/>
                  </a:lnTo>
                  <a:lnTo>
                    <a:pt x="81" y="158"/>
                  </a:lnTo>
                  <a:lnTo>
                    <a:pt x="76" y="136"/>
                  </a:lnTo>
                  <a:lnTo>
                    <a:pt x="76" y="137"/>
                  </a:lnTo>
                  <a:lnTo>
                    <a:pt x="70" y="116"/>
                  </a:lnTo>
                  <a:lnTo>
                    <a:pt x="70" y="117"/>
                  </a:lnTo>
                  <a:lnTo>
                    <a:pt x="62" y="99"/>
                  </a:lnTo>
                  <a:lnTo>
                    <a:pt x="52" y="83"/>
                  </a:lnTo>
                  <a:lnTo>
                    <a:pt x="52" y="84"/>
                  </a:lnTo>
                  <a:lnTo>
                    <a:pt x="41" y="71"/>
                  </a:lnTo>
                  <a:lnTo>
                    <a:pt x="42" y="71"/>
                  </a:lnTo>
                  <a:lnTo>
                    <a:pt x="28" y="60"/>
                  </a:lnTo>
                  <a:lnTo>
                    <a:pt x="28" y="15"/>
                  </a:lnTo>
                  <a:lnTo>
                    <a:pt x="34" y="16"/>
                  </a:lnTo>
                  <a:lnTo>
                    <a:pt x="5" y="95"/>
                  </a:lnTo>
                  <a:lnTo>
                    <a:pt x="5" y="93"/>
                  </a:lnTo>
                  <a:lnTo>
                    <a:pt x="34" y="190"/>
                  </a:lnTo>
                  <a:lnTo>
                    <a:pt x="28" y="191"/>
                  </a:lnTo>
                  <a:lnTo>
                    <a:pt x="28" y="142"/>
                  </a:lnTo>
                  <a:lnTo>
                    <a:pt x="45" y="155"/>
                  </a:lnTo>
                  <a:lnTo>
                    <a:pt x="57" y="169"/>
                  </a:lnTo>
                  <a:lnTo>
                    <a:pt x="67" y="185"/>
                  </a:lnTo>
                  <a:lnTo>
                    <a:pt x="75" y="203"/>
                  </a:lnTo>
                  <a:lnTo>
                    <a:pt x="81" y="223"/>
                  </a:lnTo>
                  <a:lnTo>
                    <a:pt x="86" y="245"/>
                  </a:lnTo>
                  <a:lnTo>
                    <a:pt x="89" y="269"/>
                  </a:lnTo>
                  <a:lnTo>
                    <a:pt x="90" y="293"/>
                  </a:lnTo>
                  <a:lnTo>
                    <a:pt x="85" y="294"/>
                  </a:lnTo>
                  <a:close/>
                </a:path>
              </a:pathLst>
            </a:custGeom>
            <a:solidFill>
              <a:srgbClr val="000000"/>
            </a:solidFill>
            <a:ln w="0" cap="flat">
              <a:solidFill>
                <a:srgbClr val="000000"/>
              </a:solidFill>
              <a:prstDash val="solid"/>
              <a:round/>
              <a:headEnd/>
              <a:tailEnd/>
            </a:ln>
          </p:spPr>
          <p:txBody>
            <a:bodyPr/>
            <a:lstStyle/>
            <a:p>
              <a:endParaRPr lang="nb-NO"/>
            </a:p>
          </p:txBody>
        </p:sp>
        <p:sp>
          <p:nvSpPr>
            <p:cNvPr id="40985" name="Rectangle 30">
              <a:extLst>
                <a:ext uri="{FF2B5EF4-FFF2-40B4-BE49-F238E27FC236}">
                  <a16:creationId xmlns:a16="http://schemas.microsoft.com/office/drawing/2014/main" id="{56E05523-9C8C-4CB1-65BD-E9A0E2558B7B}"/>
                </a:ext>
              </a:extLst>
            </p:cNvPr>
            <p:cNvSpPr>
              <a:spLocks noChangeArrowheads="1"/>
            </p:cNvSpPr>
            <p:nvPr/>
          </p:nvSpPr>
          <p:spPr bwMode="auto">
            <a:xfrm>
              <a:off x="5144" y="496"/>
              <a:ext cx="5" cy="123"/>
            </a:xfrm>
            <a:prstGeom prst="rect">
              <a:avLst/>
            </a:prstGeom>
            <a:solidFill>
              <a:srgbClr val="000000"/>
            </a:solidFill>
            <a:ln w="0">
              <a:solidFill>
                <a:srgbClr val="000000"/>
              </a:solidFill>
              <a:round/>
              <a:headEnd/>
              <a:tailEnd/>
            </a:ln>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sp>
          <p:nvSpPr>
            <p:cNvPr id="40986" name="Rectangle 31">
              <a:extLst>
                <a:ext uri="{FF2B5EF4-FFF2-40B4-BE49-F238E27FC236}">
                  <a16:creationId xmlns:a16="http://schemas.microsoft.com/office/drawing/2014/main" id="{02A066C2-9F45-467E-304D-7287EA138407}"/>
                </a:ext>
              </a:extLst>
            </p:cNvPr>
            <p:cNvSpPr>
              <a:spLocks noChangeArrowheads="1"/>
            </p:cNvSpPr>
            <p:nvPr/>
          </p:nvSpPr>
          <p:spPr bwMode="auto">
            <a:xfrm>
              <a:off x="5144" y="811"/>
              <a:ext cx="5" cy="122"/>
            </a:xfrm>
            <a:prstGeom prst="rect">
              <a:avLst/>
            </a:prstGeom>
            <a:solidFill>
              <a:srgbClr val="000000"/>
            </a:solidFill>
            <a:ln w="0">
              <a:solidFill>
                <a:srgbClr val="000000"/>
              </a:solidFill>
              <a:round/>
              <a:headEnd/>
              <a:tailEnd/>
            </a:ln>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sp>
          <p:nvSpPr>
            <p:cNvPr id="40987" name="Rectangle 32">
              <a:extLst>
                <a:ext uri="{FF2B5EF4-FFF2-40B4-BE49-F238E27FC236}">
                  <a16:creationId xmlns:a16="http://schemas.microsoft.com/office/drawing/2014/main" id="{BE897737-F81A-1C7E-2BAA-D286D5E192C3}"/>
                </a:ext>
              </a:extLst>
            </p:cNvPr>
            <p:cNvSpPr>
              <a:spLocks noChangeArrowheads="1"/>
            </p:cNvSpPr>
            <p:nvPr/>
          </p:nvSpPr>
          <p:spPr bwMode="auto">
            <a:xfrm>
              <a:off x="5144" y="1125"/>
              <a:ext cx="5" cy="123"/>
            </a:xfrm>
            <a:prstGeom prst="rect">
              <a:avLst/>
            </a:prstGeom>
            <a:solidFill>
              <a:srgbClr val="000000"/>
            </a:solidFill>
            <a:ln w="0">
              <a:solidFill>
                <a:srgbClr val="000000"/>
              </a:solidFill>
              <a:round/>
              <a:headEnd/>
              <a:tailEnd/>
            </a:ln>
          </p:spPr>
          <p:txBody>
            <a:bodyPr/>
            <a:lstStyle>
              <a:lvl1pPr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1pPr>
              <a:lvl2pPr marL="742950" indent="-28575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2pPr>
              <a:lvl3pPr marL="11430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3pPr>
              <a:lvl4pPr marL="16002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4pPr>
              <a:lvl5pPr marL="2057400" indent="-228600" eaLnBrk="0" hangingPunct="0">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5pPr>
              <a:lvl6pPr marL="25146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6pPr>
              <a:lvl7pPr marL="29718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7pPr>
              <a:lvl8pPr marL="34290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8pPr>
              <a:lvl9pPr marL="3886200" indent="-228600" algn="ctr" eaLnBrk="0" fontAlgn="base" hangingPunct="0">
                <a:spcBef>
                  <a:spcPct val="0"/>
                </a:spcBef>
                <a:spcAft>
                  <a:spcPct val="0"/>
                </a:spcAft>
                <a:defRPr sz="4200">
                  <a:solidFill>
                    <a:srgbClr val="414141"/>
                  </a:solidFill>
                  <a:latin typeface="Gill Sans Light" panose="020B0302020104020203" pitchFamily="34" charset="-79"/>
                  <a:ea typeface="ヒラギノ角ゴ ProN W3" charset="-128"/>
                  <a:sym typeface="Gill Sans Light" panose="020B0302020104020203" pitchFamily="34" charset="-79"/>
                </a:defRPr>
              </a:lvl9pPr>
            </a:lstStyle>
            <a:p>
              <a:pPr eaLnBrk="1" hangingPunct="1"/>
              <a:endParaRPr lang="nb-NO" altLang="nb-NO" sz="2000"/>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XbTaJtQZNkWumkf_iI3m3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w10v4eMtE.ouubKduBId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ebCrsfd5wkSz1al36Kw8o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e8er713LEqgcz2Q7Kv1U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qvnbLNl41kOzJj8hqVqnD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iDGY2FgR90KcED6UE_cKA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VFwjXLZPDE.JWACaZM818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W.1crOKpB0mArqNFsWDnK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2wCwSjrfaEmLUBXrvDwV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J25oRVYoK0uUzx_KO3IY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DPr6DCY9uEuh3YGAlH9PA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FAarSfNjN0Kh8hTNzgyZ2A"/>
</p:tagLst>
</file>

<file path=ppt/tags/tag11.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TOjDZgcV9UKKQRL_It4En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cs0sUK39mEicsibQv1UQn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5FGlnS1iTkadJnpENqmIf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HDpt58L.M0G3H.puYgXZO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X22haXxWTUmSM9Fr4IXe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QakJOZ2V2kaQBBhy7KPUD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AOpQr8Y0.Auruy6P36P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F2FqCdd430Odftp8XFE6D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X1pOL8WOvEqWLFE1YHEp9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vrj0bHymf0me_08UEQiAw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1rt5gEfHkUSTdtHM4YxSIA"/>
</p:tagLst>
</file>

<file path=ppt/tags/tag12.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jqUPPZOArU6_bmfNr57s6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KxiM46wKrESOVlQVYoGW2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9Qqx4LvZ.kW3b2_6CyJgE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Mh_0nJ17NUqDG.iGay7Cw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ucTVHHAGCEyRG7yPsfAO5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qdlIXesuI0WdBIMV7rlE8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L4YIihOMcEWjVdQKChm16w"/>
</p:tagLst>
</file>

<file path=ppt/tags/tag126.xml><?xml version="1.0" encoding="utf-8"?>
<p:tagLst xmlns:a="http://schemas.openxmlformats.org/drawingml/2006/main" xmlns:r="http://schemas.openxmlformats.org/officeDocument/2006/relationships" xmlns:p="http://schemas.openxmlformats.org/presentationml/2006/main">
  <p:tag name="RESIZE" val="Yes"/>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JjXKrzGyRUeXOs5mIWHf3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jTcHHHVE0E6CXwa8BCbUD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zMB7SUh7iU2xuZfIwz5.Ew"/>
</p:tagLst>
</file>

<file path=ppt/tags/tag13.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AsJeVecJpkGtCLde0y4oQ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xc.F.L3diUmHEWF_UxCK2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_6OheRH8PEe3JwTvGe8lp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pe3c_6cKFES.F0Jb1AiJA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JEz1sqHcnEKHG4Bt3cI37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8gaBpTmJ.0CiUllECKSFx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3m0aQbsYDU6fBMWAa2Fv_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FgCyOjKQUyyu5brltXwS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iA6UKBxb0ajOKAZGy2J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_fuaH7tNF0yODrvgLXTbm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XoD8D3D_P0e_NwVtn.5xEQ"/>
</p:tagLst>
</file>

<file path=ppt/tags/tag14.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M5xvnl2HAkmCys0U_mMCq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Bwj9dIkhHUCp_uilXrobK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TBtWWSDVEUuTL7FWa1Wb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TEsPJpVixkW6IA0Rk2qo9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Suth2H.YAEOji.5FHtHAR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J8cBfCzeJEKI7E6M8cl0R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pvL3A6Lny0ujVd4AXqzMF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7pXY5YvZdE6s0p1MAwJJx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DUV6sA560ihf7AqWAdV3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mDUV6sA560ihf7AqWAdV3g"/>
</p:tagLst>
</file>

<file path=ppt/tags/tag15.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cpeQLAABwUayHbGLzOFYUg"/>
</p:tagLst>
</file>

<file path=ppt/tags/tag150.xml><?xml version="1.0" encoding="utf-8"?>
<p:tagLst xmlns:a="http://schemas.openxmlformats.org/drawingml/2006/main" xmlns:r="http://schemas.openxmlformats.org/officeDocument/2006/relationships" xmlns:p="http://schemas.openxmlformats.org/presentationml/2006/main">
  <p:tag name="RESIZE" val="Yes"/>
</p:tagLst>
</file>

<file path=ppt/tags/tag151.xml><?xml version="1.0" encoding="utf-8"?>
<p:tagLst xmlns:a="http://schemas.openxmlformats.org/drawingml/2006/main" xmlns:r="http://schemas.openxmlformats.org/officeDocument/2006/relationships" xmlns:p="http://schemas.openxmlformats.org/presentationml/2006/main">
  <p:tag name="RESIZE" val="Yes"/>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YG8eDjH24kSOnFeaNpWIF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RESIZE" val="Yes"/>
</p:tagLst>
</file>

<file path=ppt/tags/tag155.xml><?xml version="1.0" encoding="utf-8"?>
<p:tagLst xmlns:a="http://schemas.openxmlformats.org/drawingml/2006/main" xmlns:r="http://schemas.openxmlformats.org/officeDocument/2006/relationships" xmlns:p="http://schemas.openxmlformats.org/presentationml/2006/main">
  <p:tag name="RESIZE" val="Yes"/>
</p:tagLst>
</file>

<file path=ppt/tags/tag156.xml><?xml version="1.0" encoding="utf-8"?>
<p:tagLst xmlns:a="http://schemas.openxmlformats.org/drawingml/2006/main" xmlns:r="http://schemas.openxmlformats.org/officeDocument/2006/relationships" xmlns:p="http://schemas.openxmlformats.org/presentationml/2006/main">
  <p:tag name="RESIZE" val="Yes"/>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9ROtS93ekGsoDe0EB8Jz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Kl4Km5lrgk.mMk9mUyXbfA"/>
</p:tagLst>
</file>

<file path=ppt/tags/tag16.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JH4IxLkOdE6ZHWYRjOIw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y0duOGnUbkWGPeiRjK9Wi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4N8oGdOq_EuMjGL_8cqsv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103yLKO7f0mAPXz4Wym.o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Slyb6M9SIkuolosBO7lrD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K9CuAdfmTEiR7SbHr9iKe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ga_QX9JFSUiyJlEpTkFE4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gI796.pXoUOecKcHbS7h5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ijnMJ.cR.EOM85vDY0YOH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9kBZj1YQEe8fxFIZBhXY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_ADocjZpfECGsy5SDL4H_Q"/>
</p:tagLst>
</file>

<file path=ppt/tags/tag17.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Fjvu8ySHCU2ZexQ_dxDtJ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YnoBPg72Sk6bOXbhvVFUk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L.UFnCEnSEGlpDe1CzLls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SUaJd94vrEWY4qnMqec8M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zJzUBvEghUewQbCX7FIMg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rLiZhdTGUuxGMnMXgofy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14.nqxJLTEy6jXVaLMLaY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xkw1MzS8kKKq5t.ibJl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k6v9x14No0SdxkNlHpIaUQ"/>
</p:tagLst>
</file>

<file path=ppt/tags/tag178.xml><?xml version="1.0" encoding="utf-8"?>
<p:tagLst xmlns:a="http://schemas.openxmlformats.org/drawingml/2006/main" xmlns:r="http://schemas.openxmlformats.org/officeDocument/2006/relationships" xmlns:p="http://schemas.openxmlformats.org/presentationml/2006/main">
  <p:tag name="RESIZE" val="Yes"/>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ssiJ827x_ka62CS8gT1RnA"/>
</p:tagLst>
</file>

<file path=ppt/tags/tag1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0.xml><?xml version="1.0" encoding="utf-8"?>
<p:tagLst xmlns:a="http://schemas.openxmlformats.org/drawingml/2006/main" xmlns:r="http://schemas.openxmlformats.org/officeDocument/2006/relationships" xmlns:p="http://schemas.openxmlformats.org/presentationml/2006/main">
  <p:tag name="RESIZE" val="Yes"/>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w9ROtS93ekGsoDe0EB8Jz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l4Km5lrgk.mMk9mUyXbf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y0duOGnUbkWGPeiRjK9Wi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4N8oGdOq_EuMjGL_8cqsv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103yLKO7f0mAPXz4Wym.o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Slyb6M9SIkuolosBO7lrD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K9CuAdfmTEiR7SbHr9iKe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ga_QX9JFSUiyJlEpTkFE4Q"/>
</p:tagLst>
</file>

<file path=ppt/tags/tag19.xml><?xml version="1.0" encoding="utf-8"?>
<p:tagLst xmlns:a="http://schemas.openxmlformats.org/drawingml/2006/main" xmlns:r="http://schemas.openxmlformats.org/officeDocument/2006/relationships" xmlns:p="http://schemas.openxmlformats.org/presentationml/2006/main">
  <p:tag name="NAME" val="SingleBoatText"/>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gI796.pXoUOecKcHbS7h5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jnMJ.cR.EOM85vDY0YOH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r9kBZj1YQEe8fxFIZBhXY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_ADocjZpfECGsy5SDL4H_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YnoBPg72Sk6bOXbhvVFUk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L.UFnCEnSEGlpDe1CzLls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SUaJd94vrEWY4qnMqec8M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zJzUBvEghUewQbCX7FIMg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rLiZhdTGUuxGMnMXgofy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14.nqxJLTEy6jXVaLMLa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XbTaJtQZNkWumkf_iI3m3Q"/>
</p:tagLst>
</file>

<file path=ppt/tags/tag2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axkw1MzS8kKKq5t.ibJl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k6v9x14No0SdxkNlHpIaUQ"/>
</p:tagLst>
</file>

<file path=ppt/tags/tag202.xml><?xml version="1.0" encoding="utf-8"?>
<p:tagLst xmlns:a="http://schemas.openxmlformats.org/drawingml/2006/main" xmlns:r="http://schemas.openxmlformats.org/officeDocument/2006/relationships" xmlns:p="http://schemas.openxmlformats.org/presentationml/2006/main">
  <p:tag name="RESIZE" val="Yes"/>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ssiJ827x_ka62CS8gT1RnA"/>
</p:tagLst>
</file>

<file path=ppt/tags/tag204.xml><?xml version="1.0" encoding="utf-8"?>
<p:tagLst xmlns:a="http://schemas.openxmlformats.org/drawingml/2006/main" xmlns:r="http://schemas.openxmlformats.org/officeDocument/2006/relationships" xmlns:p="http://schemas.openxmlformats.org/presentationml/2006/main">
  <p:tag name="RESIZE" val="Yes"/>
</p:tagLst>
</file>

<file path=ppt/tags/tag205.xml><?xml version="1.0" encoding="utf-8"?>
<p:tagLst xmlns:a="http://schemas.openxmlformats.org/drawingml/2006/main" xmlns:r="http://schemas.openxmlformats.org/officeDocument/2006/relationships" xmlns:p="http://schemas.openxmlformats.org/presentationml/2006/main">
  <p:tag name="NAME" val="OvalShape"/>
</p:tagLst>
</file>

<file path=ppt/tags/tag206.xml><?xml version="1.0" encoding="utf-8"?>
<p:tagLst xmlns:a="http://schemas.openxmlformats.org/drawingml/2006/main" xmlns:r="http://schemas.openxmlformats.org/officeDocument/2006/relationships" xmlns:p="http://schemas.openxmlformats.org/presentationml/2006/main">
  <p:tag name="NAME" val="OvalText"/>
</p:tagLst>
</file>

<file path=ppt/tags/tag21.xml><?xml version="1.0" encoding="utf-8"?>
<p:tagLst xmlns:a="http://schemas.openxmlformats.org/drawingml/2006/main" xmlns:r="http://schemas.openxmlformats.org/officeDocument/2006/relationships" xmlns:p="http://schemas.openxmlformats.org/presentationml/2006/main">
  <p:tag name="NAME" val="SingleBoatText"/>
</p:tagLst>
</file>

<file path=ppt/tags/tag2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xml><?xml version="1.0" encoding="utf-8"?>
<p:tagLst xmlns:a="http://schemas.openxmlformats.org/drawingml/2006/main" xmlns:r="http://schemas.openxmlformats.org/officeDocument/2006/relationships" xmlns:p="http://schemas.openxmlformats.org/presentationml/2006/main">
  <p:tag name="NAME" val="SingleBoatText"/>
</p:tagLst>
</file>

<file path=ppt/tags/tag24.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xml><?xml version="1.0" encoding="utf-8"?>
<p:tagLst xmlns:a="http://schemas.openxmlformats.org/drawingml/2006/main" xmlns:r="http://schemas.openxmlformats.org/officeDocument/2006/relationships" xmlns:p="http://schemas.openxmlformats.org/presentationml/2006/main">
  <p:tag name="NAME" val="SingleBoatText"/>
</p:tagLst>
</file>

<file path=ppt/tags/tag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xml><?xml version="1.0" encoding="utf-8"?>
<p:tagLst xmlns:a="http://schemas.openxmlformats.org/drawingml/2006/main" xmlns:r="http://schemas.openxmlformats.org/officeDocument/2006/relationships" xmlns:p="http://schemas.openxmlformats.org/presentationml/2006/main">
  <p:tag name="NAME" val="SingleBoatText"/>
</p:tagLst>
</file>

<file path=ppt/tags/tag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9.xml><?xml version="1.0" encoding="utf-8"?>
<p:tagLst xmlns:a="http://schemas.openxmlformats.org/drawingml/2006/main" xmlns:r="http://schemas.openxmlformats.org/officeDocument/2006/relationships" xmlns:p="http://schemas.openxmlformats.org/presentationml/2006/main">
  <p:tag name="NAME" val="SingleBoatTex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1.xml><?xml version="1.0" encoding="utf-8"?>
<p:tagLst xmlns:a="http://schemas.openxmlformats.org/drawingml/2006/main" xmlns:r="http://schemas.openxmlformats.org/officeDocument/2006/relationships" xmlns:p="http://schemas.openxmlformats.org/presentationml/2006/main">
  <p:tag name="NAME" val="SingleBoatText"/>
</p:tagLst>
</file>

<file path=ppt/tags/tag32.xml><?xml version="1.0" encoding="utf-8"?>
<p:tagLst xmlns:a="http://schemas.openxmlformats.org/drawingml/2006/main" xmlns:r="http://schemas.openxmlformats.org/officeDocument/2006/relationships" xmlns:p="http://schemas.openxmlformats.org/presentationml/2006/main">
  <p:tag name="NAME" val="OvalShap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jWavC2_htUOOgyEHPlqrLQ"/>
  <p:tag name="NAME" val="OvalText"/>
</p:tagLst>
</file>

<file path=ppt/tags/tag34.xml><?xml version="1.0" encoding="utf-8"?>
<p:tagLst xmlns:a="http://schemas.openxmlformats.org/drawingml/2006/main" xmlns:r="http://schemas.openxmlformats.org/officeDocument/2006/relationships" xmlns:p="http://schemas.openxmlformats.org/presentationml/2006/main">
  <p:tag name="NAME" val="OvalShap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jWavC2_htUOOgyEHPlqrLQ"/>
  <p:tag name="NAME" val="OvalText"/>
</p:tagLst>
</file>

<file path=ppt/tags/tag36.xml><?xml version="1.0" encoding="utf-8"?>
<p:tagLst xmlns:a="http://schemas.openxmlformats.org/drawingml/2006/main" xmlns:r="http://schemas.openxmlformats.org/officeDocument/2006/relationships" xmlns:p="http://schemas.openxmlformats.org/presentationml/2006/main">
  <p:tag name="NAME" val="OvalShap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jWavC2_htUOOgyEHPlqrLQ"/>
  <p:tag name="NAME" val="OvalText"/>
</p:tagLst>
</file>

<file path=ppt/tags/tag38.xml><?xml version="1.0" encoding="utf-8"?>
<p:tagLst xmlns:a="http://schemas.openxmlformats.org/drawingml/2006/main" xmlns:r="http://schemas.openxmlformats.org/officeDocument/2006/relationships" xmlns:p="http://schemas.openxmlformats.org/presentationml/2006/main">
  <p:tag name="NAME" val="OvalShap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jWavC2_htUOOgyEHPlqrLQ"/>
  <p:tag name="NAME" val="OvalTex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0P4Yw2gqkW3I7uiABkrZg"/>
</p:tagLst>
</file>

<file path=ppt/tags/tag40.xml><?xml version="1.0" encoding="utf-8"?>
<p:tagLst xmlns:a="http://schemas.openxmlformats.org/drawingml/2006/main" xmlns:r="http://schemas.openxmlformats.org/officeDocument/2006/relationships" xmlns:p="http://schemas.openxmlformats.org/presentationml/2006/main">
  <p:tag name="NAME" val="OvalShap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jWavC2_htUOOgyEHPlqrLQ"/>
  <p:tag name="NAME" val="OvalText"/>
</p:tagLst>
</file>

<file path=ppt/tags/tag42.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TOjDZgcV9UKKQRL_It4EnA"/>
</p:tagLst>
</file>

<file path=ppt/tags/tag43.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jqUPPZOArU6_bmfNr57s6Q"/>
</p:tagLst>
</file>

<file path=ppt/tags/tag44.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AsJeVecJpkGtCLde0y4oQQ"/>
</p:tagLst>
</file>

<file path=ppt/tags/tag45.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M5xvnl2HAkmCys0U_mMCqA"/>
</p:tagLst>
</file>

<file path=ppt/tags/tag46.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cpeQLAABwUayHbGLzOFYUg"/>
</p:tagLst>
</file>

<file path=ppt/tags/tag47.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JH4IxLkOdE6ZHWYRjOIw3A"/>
</p:tagLst>
</file>

<file path=ppt/tags/tag48.xml><?xml version="1.0" encoding="utf-8"?>
<p:tagLst xmlns:a="http://schemas.openxmlformats.org/drawingml/2006/main" xmlns:r="http://schemas.openxmlformats.org/officeDocument/2006/relationships" xmlns:p="http://schemas.openxmlformats.org/presentationml/2006/main">
  <p:tag name="NAME" val="SingleBoat"/>
  <p:tag name="THINKCELLSHAPEDONOTDELETE" val="pFjvu8ySHCU2ZexQ_dxDtJg"/>
</p:tagLst>
</file>

<file path=ppt/tags/tag4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NcdvQ0Fp0Oeu_EEi0ADhQ"/>
</p:tagLst>
</file>

<file path=ppt/tags/tag50.xml><?xml version="1.0" encoding="utf-8"?>
<p:tagLst xmlns:a="http://schemas.openxmlformats.org/drawingml/2006/main" xmlns:r="http://schemas.openxmlformats.org/officeDocument/2006/relationships" xmlns:p="http://schemas.openxmlformats.org/presentationml/2006/main">
  <p:tag name="NAME" val="SingleBoatText"/>
</p:tagLst>
</file>

<file path=ppt/tags/tag51.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xml><?xml version="1.0" encoding="utf-8"?>
<p:tagLst xmlns:a="http://schemas.openxmlformats.org/drawingml/2006/main" xmlns:r="http://schemas.openxmlformats.org/officeDocument/2006/relationships" xmlns:p="http://schemas.openxmlformats.org/presentationml/2006/main">
  <p:tag name="NAME" val="SingleBoatText"/>
</p:tagLst>
</file>

<file path=ppt/tags/tag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xml><?xml version="1.0" encoding="utf-8"?>
<p:tagLst xmlns:a="http://schemas.openxmlformats.org/drawingml/2006/main" xmlns:r="http://schemas.openxmlformats.org/officeDocument/2006/relationships" xmlns:p="http://schemas.openxmlformats.org/presentationml/2006/main">
  <p:tag name="NAME" val="SingleBoatText"/>
</p:tagLst>
</file>

<file path=ppt/tags/tag55.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xml><?xml version="1.0" encoding="utf-8"?>
<p:tagLst xmlns:a="http://schemas.openxmlformats.org/drawingml/2006/main" xmlns:r="http://schemas.openxmlformats.org/officeDocument/2006/relationships" xmlns:p="http://schemas.openxmlformats.org/presentationml/2006/main">
  <p:tag name="NAME" val="SingleBoatText"/>
</p:tagLst>
</file>

<file path=ppt/tags/tag57.xml><?xml version="1.0" encoding="utf-8"?>
<p:tagLst xmlns:a="http://schemas.openxmlformats.org/drawingml/2006/main" xmlns:r="http://schemas.openxmlformats.org/officeDocument/2006/relationships" xmlns:p="http://schemas.openxmlformats.org/presentationml/2006/main">
  <p:tag name="NAME" val="SingleBoatShape"/>
</p:tagLst>
</file>

<file path=ppt/tags/tag58.xml><?xml version="1.0" encoding="utf-8"?>
<p:tagLst xmlns:a="http://schemas.openxmlformats.org/drawingml/2006/main" xmlns:r="http://schemas.openxmlformats.org/officeDocument/2006/relationships" xmlns:p="http://schemas.openxmlformats.org/presentationml/2006/main">
  <p:tag name="NAME" val="SingleBoatText"/>
</p:tagLst>
</file>

<file path=ppt/tags/tag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_Ge9Uv6fUuDUZVdz8g0ZQ"/>
</p:tagLst>
</file>

<file path=ppt/tags/tag60.xml><?xml version="1.0" encoding="utf-8"?>
<p:tagLst xmlns:a="http://schemas.openxmlformats.org/drawingml/2006/main" xmlns:r="http://schemas.openxmlformats.org/officeDocument/2006/relationships" xmlns:p="http://schemas.openxmlformats.org/presentationml/2006/main">
  <p:tag name="NAME" val="SingleBoatText"/>
</p:tagLst>
</file>

<file path=ppt/tags/tag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62.xml><?xml version="1.0" encoding="utf-8"?>
<p:tagLst xmlns:a="http://schemas.openxmlformats.org/drawingml/2006/main" xmlns:r="http://schemas.openxmlformats.org/officeDocument/2006/relationships" xmlns:p="http://schemas.openxmlformats.org/presentationml/2006/main">
  <p:tag name="NAME" val="SingleBoatText"/>
</p:tagLst>
</file>

<file path=ppt/tags/tag63.xml><?xml version="1.0" encoding="utf-8"?>
<p:tagLst xmlns:a="http://schemas.openxmlformats.org/drawingml/2006/main" xmlns:r="http://schemas.openxmlformats.org/officeDocument/2006/relationships" xmlns:p="http://schemas.openxmlformats.org/presentationml/2006/main">
  <p:tag name="RESIZE" val="Yes"/>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gvwknHllPEKb8LK6HDLBR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Q01KwfV3nECJ3g72DtxC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XGF27RKQyU.YbP8pfq827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GCch7W0iXEeVfiAFB_Uda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12CkclhVZUa7DEQLdcIP9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9_D6b0xgR02mGNSh8HEQ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stAQZXZ2ECOEBfhXXqfp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8w86xLneuk.Lvo_thN71aw"/>
</p:tagLst>
</file>

<file path=ppt/tags/tag71.xml><?xml version="1.0" encoding="utf-8"?>
<p:tagLst xmlns:a="http://schemas.openxmlformats.org/drawingml/2006/main" xmlns:r="http://schemas.openxmlformats.org/officeDocument/2006/relationships" xmlns:p="http://schemas.openxmlformats.org/presentationml/2006/main">
  <p:tag name="RESIZE" val="Yes"/>
  <p:tag name="THINKCELLSHAPEDONOTDELETE" val="nebcXTanj0OG8zodRuJZd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I6ahhk3i60W6OA8kQaE3W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mwWfyn55BE6F540Hpq5bg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URY5ON7geEilJNWFUCTY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dMjEuUm22E2vA594KKqhV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UHssqpixd0O3mapPvhmrq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oZbhMOIHEmrk_ieBQZbJ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WC5xqhmuF029wm8SGsmp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x6t_7TMsS0q7xOwPPEbc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lMTIq3M9EWgQz1LjeQt1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4UEABm575k.jVno8_RChh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mXcV6t0kqUSbAz.r3X.0R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sV7byzD9_Umh4udndeyNK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kg_jdFb4NEOOZ374jGeR.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AowVaFwRQ0eEcSDlC7K42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NtQWiKREqU.om4c2SpTQo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LuWl_PzCGU6KBtd9Jm.l.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Bd5fbocOJUGQX0p8MeFlf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iqUoS1AZfE.9JXe7BtIV6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GXAAdIJSc0ykZD.ASlC2s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eWrqlTjf0G5TtHaqB6wA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5VmKjSFpxEWlFworx5RW3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qmijBbsbGkKNsQ625Thai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rmQGkA_eHkGcP0LVYd0gu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vG0ms97S8EOY_D6jHNcct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JHWEsed.mUWOkxF.aR4W_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2DGNto2HHUu63SZk.BAzb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e.fiZGx22kaLkgK1pKgLr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bhczg1o0a0a01WHsTuJk.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28L1c5hT8UGLGzWQUEZc0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ZdXoMbueqkOSdrKUsUnI5w"/>
</p:tagLst>
</file>

<file path=ppt/theme/theme1.xml><?xml version="1.0" encoding="utf-8"?>
<a:theme xmlns:a="http://schemas.openxmlformats.org/drawingml/2006/main" name="Tittel og undertitte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undertitte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undertit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tel og punkttegn – 2 kolonn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punkttegn – 2 kolonn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punkttegn – 2 kolo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tel og punkttegn – venstr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punkttegn – venstr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punkttegn – vens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tel, punkttegn og bild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punkttegn og bild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punkttegn og bil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unktteg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unktteg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unktte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ilde – vertikal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ilde – vertikal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ilde – vertik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om – mø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om – mø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om – mø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tel og punktteg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punktteg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punktte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tel – øverst – mø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 øverst – mø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 øverst – mø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TQM1">
  <a:themeElements>
    <a:clrScheme name="">
      <a:dk1>
        <a:srgbClr val="00005F"/>
      </a:dk1>
      <a:lt1>
        <a:srgbClr val="FFFFFF"/>
      </a:lt1>
      <a:dk2>
        <a:srgbClr val="000000"/>
      </a:dk2>
      <a:lt2>
        <a:srgbClr val="808080"/>
      </a:lt2>
      <a:accent1>
        <a:srgbClr val="002060"/>
      </a:accent1>
      <a:accent2>
        <a:srgbClr val="333399"/>
      </a:accent2>
      <a:accent3>
        <a:srgbClr val="FFFFFF"/>
      </a:accent3>
      <a:accent4>
        <a:srgbClr val="000050"/>
      </a:accent4>
      <a:accent5>
        <a:srgbClr val="AAABB6"/>
      </a:accent5>
      <a:accent6>
        <a:srgbClr val="2D2D8A"/>
      </a:accent6>
      <a:hlink>
        <a:srgbClr val="009999"/>
      </a:hlink>
      <a:folHlink>
        <a:srgbClr val="99CC00"/>
      </a:folHlink>
    </a:clrScheme>
    <a:fontScheme name="1_TQM1">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1_TQM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tel – øverst">
  <a:themeElements>
    <a:clrScheme name="">
      <a:dk1>
        <a:srgbClr val="414141"/>
      </a:dk1>
      <a:lt1>
        <a:srgbClr val="FFFFFF"/>
      </a:lt1>
      <a:dk2>
        <a:srgbClr val="000000"/>
      </a:dk2>
      <a:lt2>
        <a:srgbClr val="FFFFFF"/>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 øvers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 øver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lde – vertikalt – mørk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ilde – vertikalt – mørk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ilde – vertikalt – mørk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tel – sentrer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 sentrer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 sentr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ilde – horisontal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ilde – horisontal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ilde – horisonta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ilde – horisontalt – mørk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ilde – horisontalt – mørk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ilde – horisontalt – mørk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tel og undertittel – bild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undertittel – bild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undertittel – bil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tel og undertittel – bilde – mørk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undertittel – bilde – mørk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undertittel – bilde – mørk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tel og punkttegn – høyr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tel og punkttegn – høyr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tel og punkttegn – høy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505</TotalTime>
  <Pages>0</Pages>
  <Words>3636</Words>
  <Characters>0</Characters>
  <Application>Microsoft Macintosh PowerPoint</Application>
  <PresentationFormat>Egendefinert</PresentationFormat>
  <Lines>0</Lines>
  <Paragraphs>883</Paragraphs>
  <Slides>36</Slides>
  <Notes>20</Notes>
  <HiddenSlides>0</HiddenSlides>
  <MMClips>0</MMClips>
  <ScaleCrop>false</ScaleCrop>
  <HeadingPairs>
    <vt:vector size="8" baseType="variant">
      <vt:variant>
        <vt:lpstr>Brukte skrifter</vt:lpstr>
      </vt:variant>
      <vt:variant>
        <vt:i4>14</vt:i4>
      </vt:variant>
      <vt:variant>
        <vt:lpstr>Tema</vt:lpstr>
      </vt:variant>
      <vt:variant>
        <vt:i4>18</vt:i4>
      </vt:variant>
      <vt:variant>
        <vt:lpstr>Innebygde OLE-servere</vt:lpstr>
      </vt:variant>
      <vt:variant>
        <vt:i4>1</vt:i4>
      </vt:variant>
      <vt:variant>
        <vt:lpstr>Lysbildetitler</vt:lpstr>
      </vt:variant>
      <vt:variant>
        <vt:i4>36</vt:i4>
      </vt:variant>
    </vt:vector>
  </HeadingPairs>
  <TitlesOfParts>
    <vt:vector size="69" baseType="lpstr">
      <vt:lpstr>Gill Sans Light</vt:lpstr>
      <vt:lpstr>ヒラギノ角ゴ ProN W3</vt:lpstr>
      <vt:lpstr>Arial</vt:lpstr>
      <vt:lpstr>Calibri</vt:lpstr>
      <vt:lpstr>ＭＳ Ｐゴシック</vt:lpstr>
      <vt:lpstr>Arial Bold</vt:lpstr>
      <vt:lpstr>ヒラギノ角ゴ ProN W6</vt:lpstr>
      <vt:lpstr>ＭＳ Ｐゴシック</vt:lpstr>
      <vt:lpstr>Verdana</vt:lpstr>
      <vt:lpstr>Times New Roman</vt:lpstr>
      <vt:lpstr>Wingdings</vt:lpstr>
      <vt:lpstr>Garamond</vt:lpstr>
      <vt:lpstr>Times New Roman Bold</vt:lpstr>
      <vt:lpstr>Symbol</vt:lpstr>
      <vt:lpstr>Tittel og undertittel</vt:lpstr>
      <vt:lpstr>Tittel – øverst</vt:lpstr>
      <vt:lpstr>Bilde – vertikalt – mørkt</vt:lpstr>
      <vt:lpstr>Tittel – sentrert</vt:lpstr>
      <vt:lpstr>Bilde – horisontalt</vt:lpstr>
      <vt:lpstr>Bilde – horisontalt – mørkt</vt:lpstr>
      <vt:lpstr>Tittel og undertittel – bilde</vt:lpstr>
      <vt:lpstr>Tittel og undertittel – bilde – mørkt</vt:lpstr>
      <vt:lpstr>Tittel og punkttegn – høyre</vt:lpstr>
      <vt:lpstr>Tittel og punkttegn – 2 kolonner</vt:lpstr>
      <vt:lpstr>Tittel og punkttegn – venstre</vt:lpstr>
      <vt:lpstr>Tittel, punkttegn og bilde</vt:lpstr>
      <vt:lpstr>Punkttegn</vt:lpstr>
      <vt:lpstr>Bilde – vertikalt</vt:lpstr>
      <vt:lpstr>Tom – mørk</vt:lpstr>
      <vt:lpstr>Tittel og punkttegn</vt:lpstr>
      <vt:lpstr>Tittel – øverst – mørk</vt:lpstr>
      <vt:lpstr>1_TQM1</vt:lpstr>
      <vt:lpstr>TCLayout.ActiveDocument</vt:lpstr>
      <vt:lpstr>Kapittel 6 Verdistrømsanalyse (VSM) </vt:lpstr>
      <vt:lpstr>verdiskapende</vt:lpstr>
      <vt:lpstr>Helhet</vt:lpstr>
      <vt:lpstr>sløsing - muda</vt:lpstr>
      <vt:lpstr>Framgangsmåte</vt:lpstr>
      <vt:lpstr>To typer forbedring</vt:lpstr>
      <vt:lpstr>Produktfamilie</vt:lpstr>
      <vt:lpstr>Symboler</vt:lpstr>
      <vt:lpstr>Kartlegg nåsituation</vt:lpstr>
      <vt:lpstr>Begynn med å kartlegge hvordan den valgte flyten ser ut idag</vt:lpstr>
      <vt:lpstr>Hva kreves rent praktisk?</vt:lpstr>
      <vt:lpstr>Symboler – VSM skaper et felles språk for å beskrive prosesser. Deretter kan forbedringsmuligheter diskuteres </vt:lpstr>
      <vt:lpstr>symboler</vt:lpstr>
      <vt:lpstr>PowerPoint-presentasjon</vt:lpstr>
      <vt:lpstr>Forklaring </vt:lpstr>
      <vt:lpstr>En VSM over nåsituasjonen gjøres i 7 trinn </vt:lpstr>
      <vt:lpstr>sammenheng mellom enheter</vt:lpstr>
      <vt:lpstr>Eksempel!</vt:lpstr>
      <vt:lpstr>Fire grunnprinsipp for å sikre en bra VSM  </vt:lpstr>
      <vt:lpstr>Ta frem en Nåtidskart</vt:lpstr>
      <vt:lpstr>Retningslinje 1 – produser til takt tid</vt:lpstr>
      <vt:lpstr>Retningslinje 2  – utvikle en kontinuerlig flyt hvor det er mulig</vt:lpstr>
      <vt:lpstr>Flytskjema og spaghettidiagram</vt:lpstr>
      <vt:lpstr>Retningslinje 3 – bruk supermarked for å kontrollere produksjon hvor kontinuerlig flyt ikke går oppstrøms</vt:lpstr>
      <vt:lpstr>Hvor kan vi ha kontinuerlig flyt og supermarked?</vt:lpstr>
      <vt:lpstr>Førstegangsbilde på fremtidig tilstandskart som viser takt tid, sveis/monteringsstasjon, og ferdige varer til supermarked</vt:lpstr>
      <vt:lpstr>Retningslinje 4 – prøv å sende kundeplanen til bare 1 produksjonsprosess</vt:lpstr>
      <vt:lpstr>Retningslinje 5 – distribuer produksjon av ulike produkter jevnt over tid i pacemaker prosessen</vt:lpstr>
      <vt:lpstr>Retningslinje 6 – sett ”pitch” i pacemaker prosessen ved å etablere en pull av små, konsistente økninger av arbeid</vt:lpstr>
      <vt:lpstr>En punkt for planlegging, utjevning og “pitch” </vt:lpstr>
      <vt:lpstr>Retningslinje 7 – Utvikle muligheten til å produsere “hver produkt hver dag” oppover i flyten fra “pacemaker”</vt:lpstr>
      <vt:lpstr>Fullstendig bilde på fremtidig tilstandskart</vt:lpstr>
      <vt:lpstr>Retningslinje 7 – Utvikle muligheten til å produsere “hver produkt hver dag” oppover i flyten fra “pacemaker”</vt:lpstr>
      <vt:lpstr>Fullstendig bilde på fremtidig tilstandskart</vt:lpstr>
      <vt:lpstr>Følg retningslinjer fra disse spørsmål</vt:lpstr>
      <vt:lpstr>Å utvikle et “ideelt” fremtidig tilstandskart kan være et nyttig visjonært verktøy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Verdistrømanalyse </dc:title>
  <dc:subject/>
  <dc:creator/>
  <cp:keywords/>
  <dc:description/>
  <cp:lastModifiedBy>Bjarne Berg Wig</cp:lastModifiedBy>
  <cp:revision>18</cp:revision>
  <dcterms:modified xsi:type="dcterms:W3CDTF">2023-09-09T14:44:51Z</dcterms:modified>
</cp:coreProperties>
</file>