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handoutMasterIdLst>
    <p:handoutMasterId r:id="rId54"/>
  </p:handoutMasterIdLst>
  <p:sldIdLst>
    <p:sldId id="256" r:id="rId2"/>
    <p:sldId id="653" r:id="rId3"/>
    <p:sldId id="349" r:id="rId4"/>
    <p:sldId id="257" r:id="rId5"/>
    <p:sldId id="645" r:id="rId6"/>
    <p:sldId id="642" r:id="rId7"/>
    <p:sldId id="646" r:id="rId8"/>
    <p:sldId id="650" r:id="rId9"/>
    <p:sldId id="2652" r:id="rId10"/>
    <p:sldId id="2651" r:id="rId11"/>
    <p:sldId id="631" r:id="rId12"/>
    <p:sldId id="2650" r:id="rId13"/>
    <p:sldId id="2640" r:id="rId14"/>
    <p:sldId id="2656" r:id="rId15"/>
    <p:sldId id="2636" r:id="rId16"/>
    <p:sldId id="2657" r:id="rId17"/>
    <p:sldId id="2658" r:id="rId18"/>
    <p:sldId id="690" r:id="rId19"/>
    <p:sldId id="2648" r:id="rId20"/>
    <p:sldId id="2637" r:id="rId21"/>
    <p:sldId id="2649" r:id="rId22"/>
    <p:sldId id="691" r:id="rId23"/>
    <p:sldId id="2638" r:id="rId24"/>
    <p:sldId id="684" r:id="rId25"/>
    <p:sldId id="2653" r:id="rId26"/>
    <p:sldId id="2629" r:id="rId27"/>
    <p:sldId id="2631" r:id="rId28"/>
    <p:sldId id="2630" r:id="rId29"/>
    <p:sldId id="351" r:id="rId30"/>
    <p:sldId id="262" r:id="rId31"/>
    <p:sldId id="259" r:id="rId32"/>
    <p:sldId id="651" r:id="rId33"/>
    <p:sldId id="636" r:id="rId34"/>
    <p:sldId id="658" r:id="rId35"/>
    <p:sldId id="654" r:id="rId36"/>
    <p:sldId id="655" r:id="rId37"/>
    <p:sldId id="2634" r:id="rId38"/>
    <p:sldId id="358" r:id="rId39"/>
    <p:sldId id="657" r:id="rId40"/>
    <p:sldId id="2627" r:id="rId41"/>
    <p:sldId id="263" r:id="rId42"/>
    <p:sldId id="264" r:id="rId43"/>
    <p:sldId id="2655" r:id="rId44"/>
    <p:sldId id="2654" r:id="rId45"/>
    <p:sldId id="402" r:id="rId46"/>
    <p:sldId id="2633" r:id="rId47"/>
    <p:sldId id="270" r:id="rId48"/>
    <p:sldId id="2635" r:id="rId49"/>
    <p:sldId id="275" r:id="rId50"/>
    <p:sldId id="2659" r:id="rId51"/>
    <p:sldId id="2660" r:id="rId5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446"/>
    <a:srgbClr val="005F9F"/>
    <a:srgbClr val="83334A"/>
    <a:srgbClr val="649D35"/>
    <a:srgbClr val="CFE7A6"/>
    <a:srgbClr val="D7E6BD"/>
    <a:srgbClr val="FFFBEE"/>
    <a:srgbClr val="FFF3DA"/>
    <a:srgbClr val="FFFDF4"/>
    <a:srgbClr val="FFF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741"/>
    <p:restoredTop sz="94659"/>
  </p:normalViewPr>
  <p:slideViewPr>
    <p:cSldViewPr snapToGrid="0" snapToObjects="1">
      <p:cViewPr varScale="1">
        <p:scale>
          <a:sx n="87" d="100"/>
          <a:sy n="87" d="100"/>
        </p:scale>
        <p:origin x="208" y="116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8" d="100"/>
          <a:sy n="88" d="100"/>
        </p:scale>
        <p:origin x="380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8E660-DB0C-8347-AA2E-F553E1DBC9F0}" type="datetimeFigureOut">
              <a:rPr lang="en-US" smtClean="0"/>
              <a:t>3/1/21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F81786-386C-A748-BFA4-2D4BDAB42C33}" type="slidenum">
              <a:rPr lang="en-US" smtClean="0"/>
              <a:t>‹#›</a:t>
            </a:fld>
            <a:endParaRPr lang="en-US"/>
          </a:p>
        </p:txBody>
      </p:sp>
    </p:spTree>
    <p:extLst>
      <p:ext uri="{BB962C8B-B14F-4D97-AF65-F5344CB8AC3E}">
        <p14:creationId xmlns:p14="http://schemas.microsoft.com/office/powerpoint/2010/main" val="1018400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714DA-781C-C34F-A388-6DC0117BB319}" type="datetimeFigureOut">
              <a:rPr lang="nb-NO" smtClean="0"/>
              <a:t>01.03.2021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56B96-2294-6D44-8ED8-8079920F55DA}" type="slidenum">
              <a:rPr lang="nb-NO" smtClean="0"/>
              <a:t>‹#›</a:t>
            </a:fld>
            <a:endParaRPr lang="nb-NO"/>
          </a:p>
        </p:txBody>
      </p:sp>
    </p:spTree>
    <p:extLst>
      <p:ext uri="{BB962C8B-B14F-4D97-AF65-F5344CB8AC3E}">
        <p14:creationId xmlns:p14="http://schemas.microsoft.com/office/powerpoint/2010/main" val="44035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3</a:t>
            </a:fld>
            <a:endParaRPr lang="nb-NO"/>
          </a:p>
        </p:txBody>
      </p:sp>
    </p:spTree>
    <p:extLst>
      <p:ext uri="{BB962C8B-B14F-4D97-AF65-F5344CB8AC3E}">
        <p14:creationId xmlns:p14="http://schemas.microsoft.com/office/powerpoint/2010/main" val="1179751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 </a:t>
            </a:r>
            <a:endParaRPr lang="en-US" noProof="0" dirty="0"/>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22</a:t>
            </a:fld>
            <a:endParaRPr lang="nb-NO"/>
          </a:p>
        </p:txBody>
      </p:sp>
    </p:spTree>
    <p:extLst>
      <p:ext uri="{BB962C8B-B14F-4D97-AF65-F5344CB8AC3E}">
        <p14:creationId xmlns:p14="http://schemas.microsoft.com/office/powerpoint/2010/main" val="426732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 </a:t>
            </a:r>
            <a:endParaRPr lang="en-US" noProof="0" dirty="0"/>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23</a:t>
            </a:fld>
            <a:endParaRPr lang="nb-NO"/>
          </a:p>
        </p:txBody>
      </p:sp>
    </p:spTree>
    <p:extLst>
      <p:ext uri="{BB962C8B-B14F-4D97-AF65-F5344CB8AC3E}">
        <p14:creationId xmlns:p14="http://schemas.microsoft.com/office/powerpoint/2010/main" val="258238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 </a:t>
            </a:r>
            <a:endParaRPr lang="en-US" noProof="0" dirty="0"/>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24</a:t>
            </a:fld>
            <a:endParaRPr lang="nb-NO"/>
          </a:p>
        </p:txBody>
      </p:sp>
    </p:spTree>
    <p:extLst>
      <p:ext uri="{BB962C8B-B14F-4D97-AF65-F5344CB8AC3E}">
        <p14:creationId xmlns:p14="http://schemas.microsoft.com/office/powerpoint/2010/main" val="275269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41261" y="9409147"/>
            <a:ext cx="2938939" cy="495218"/>
          </a:xfrm>
          <a:prstGeom prst="rect">
            <a:avLst/>
          </a:prstGeom>
          <a:ln/>
        </p:spPr>
        <p:txBody>
          <a:bodyPr lIns="93315" tIns="46657" rIns="93315" bIns="46657"/>
          <a:lstStyle/>
          <a:p>
            <a:fld id="{90E79C1C-6407-644C-9EA6-09D27F7E8E78}" type="slidenum">
              <a:rPr lang="en-GB"/>
              <a:pPr/>
              <a:t>29</a:t>
            </a:fld>
            <a:endParaRPr lang="en-GB"/>
          </a:p>
        </p:txBody>
      </p:sp>
      <p:sp>
        <p:nvSpPr>
          <p:cNvPr id="63490" name="Rectangle 2"/>
          <p:cNvSpPr>
            <a:spLocks noChangeArrowheads="1"/>
          </p:cNvSpPr>
          <p:nvPr/>
        </p:nvSpPr>
        <p:spPr bwMode="auto">
          <a:xfrm>
            <a:off x="3841261" y="0"/>
            <a:ext cx="2940540" cy="44128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315" tIns="46657" rIns="93315" bIns="46657" anchor="ctr"/>
          <a:lstStyle/>
          <a:p>
            <a:endParaRPr lang="nb-NO"/>
          </a:p>
        </p:txBody>
      </p:sp>
      <p:sp>
        <p:nvSpPr>
          <p:cNvPr id="63491" name="Rectangle 3"/>
          <p:cNvSpPr>
            <a:spLocks noChangeArrowheads="1"/>
          </p:cNvSpPr>
          <p:nvPr/>
        </p:nvSpPr>
        <p:spPr bwMode="auto">
          <a:xfrm>
            <a:off x="3841261" y="9355212"/>
            <a:ext cx="2940540" cy="5507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9110" tIns="0" rIns="19110" bIns="0" anchor="b"/>
          <a:lstStyle/>
          <a:p>
            <a:pPr algn="r" defTabSz="764661" eaLnBrk="0" hangingPunct="0"/>
            <a:r>
              <a:rPr lang="en-GB" sz="1000" i="1"/>
              <a:t>1</a:t>
            </a:r>
          </a:p>
        </p:txBody>
      </p:sp>
      <p:sp>
        <p:nvSpPr>
          <p:cNvPr id="63492" name="Rectangle 4"/>
          <p:cNvSpPr>
            <a:spLocks noChangeArrowheads="1"/>
          </p:cNvSpPr>
          <p:nvPr/>
        </p:nvSpPr>
        <p:spPr bwMode="auto">
          <a:xfrm>
            <a:off x="0" y="9355212"/>
            <a:ext cx="2937340" cy="5507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315" tIns="46657" rIns="93315" bIns="46657" anchor="ctr"/>
          <a:lstStyle/>
          <a:p>
            <a:endParaRPr lang="nb-NO"/>
          </a:p>
        </p:txBody>
      </p:sp>
      <p:sp>
        <p:nvSpPr>
          <p:cNvPr id="63493" name="Rectangle 5"/>
          <p:cNvSpPr>
            <a:spLocks noChangeArrowheads="1"/>
          </p:cNvSpPr>
          <p:nvPr/>
        </p:nvSpPr>
        <p:spPr bwMode="auto">
          <a:xfrm>
            <a:off x="0" y="0"/>
            <a:ext cx="2937340" cy="44128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3315" tIns="46657" rIns="93315" bIns="46657" anchor="ctr"/>
          <a:lstStyle/>
          <a:p>
            <a:endParaRPr lang="nb-NO"/>
          </a:p>
        </p:txBody>
      </p:sp>
      <p:sp>
        <p:nvSpPr>
          <p:cNvPr id="63494" name="Rectangle 6"/>
          <p:cNvSpPr>
            <a:spLocks noGrp="1" noChangeArrowheads="1"/>
          </p:cNvSpPr>
          <p:nvPr>
            <p:ph type="body" idx="1"/>
          </p:nvPr>
        </p:nvSpPr>
        <p:spPr bwMode="auto">
          <a:xfrm>
            <a:off x="902320" y="4708660"/>
            <a:ext cx="4973960" cy="41693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90773" tIns="44590" rIns="90773" bIns="44590"/>
          <a:lstStyle/>
          <a:p>
            <a:r>
              <a:rPr lang="nb-NO" dirty="0"/>
              <a:t>Hoshin kanri er en</a:t>
            </a:r>
            <a:r>
              <a:rPr lang="nb-NO" baseline="0" dirty="0"/>
              <a:t> strategiprosess bygget på aktiv bruk av PDSA, faktabaserte beslutninger, involvering i alle ledd,  og visuell ledelse og ved hjelp av A3 og forbedringstavler.</a:t>
            </a:r>
            <a:endParaRPr lang="nb-NO" dirty="0"/>
          </a:p>
        </p:txBody>
      </p:sp>
      <p:sp>
        <p:nvSpPr>
          <p:cNvPr id="63495" name="Rectangle 7"/>
          <p:cNvSpPr>
            <a:spLocks noGrp="1" noRot="1" noChangeAspect="1" noChangeArrowheads="1" noTextEdit="1"/>
          </p:cNvSpPr>
          <p:nvPr>
            <p:ph type="sldImg"/>
          </p:nvPr>
        </p:nvSpPr>
        <p:spPr bwMode="auto">
          <a:xfrm>
            <a:off x="314325" y="868363"/>
            <a:ext cx="6153150" cy="3462337"/>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140156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3841750" y="-1588"/>
            <a:ext cx="2940050" cy="495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01763" name="Rectangle 3"/>
          <p:cNvSpPr>
            <a:spLocks noChangeArrowheads="1"/>
          </p:cNvSpPr>
          <p:nvPr/>
        </p:nvSpPr>
        <p:spPr bwMode="auto">
          <a:xfrm>
            <a:off x="3841750" y="9409113"/>
            <a:ext cx="294005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9271" tIns="0" rIns="19271" bIns="0" anchor="b"/>
          <a:lstStyle/>
          <a:p>
            <a:pPr algn="r" defTabSz="771525" eaLnBrk="0" hangingPunct="0"/>
            <a:r>
              <a:rPr lang="nb-NO" sz="1000" i="1">
                <a:latin typeface="Times New Roman" charset="0"/>
              </a:rPr>
              <a:t>4</a:t>
            </a:r>
          </a:p>
        </p:txBody>
      </p:sp>
      <p:sp>
        <p:nvSpPr>
          <p:cNvPr id="501764" name="Rectangle 4"/>
          <p:cNvSpPr>
            <a:spLocks noChangeArrowheads="1"/>
          </p:cNvSpPr>
          <p:nvPr/>
        </p:nvSpPr>
        <p:spPr bwMode="auto">
          <a:xfrm>
            <a:off x="0" y="9409113"/>
            <a:ext cx="294005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01765" name="Rectangle 5"/>
          <p:cNvSpPr>
            <a:spLocks noChangeArrowheads="1"/>
          </p:cNvSpPr>
          <p:nvPr/>
        </p:nvSpPr>
        <p:spPr bwMode="auto">
          <a:xfrm>
            <a:off x="0" y="-1588"/>
            <a:ext cx="2940050" cy="495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501766" name="Rectangle 6"/>
          <p:cNvSpPr>
            <a:spLocks noGrp="1" noRot="1" noChangeAspect="1" noChangeArrowheads="1" noTextEdit="1"/>
          </p:cNvSpPr>
          <p:nvPr>
            <p:ph type="sldImg"/>
          </p:nvPr>
        </p:nvSpPr>
        <p:spPr>
          <a:xfrm>
            <a:off x="314325" y="868363"/>
            <a:ext cx="6153150" cy="3462337"/>
          </a:xfrm>
          <a:ln cap="flat"/>
          <a:extLst>
            <a:ext uri="{FAA26D3D-D897-4be2-8F04-BA451C77F1D7}">
              <ma14:placeholderFlag xmlns="" xmlns:ma14="http://schemas.microsoft.com/office/mac/drawingml/2011/main" val="1"/>
            </a:ext>
          </a:extLst>
        </p:spPr>
      </p:sp>
      <p:sp>
        <p:nvSpPr>
          <p:cNvPr id="501767" name="Rectangle 7"/>
          <p:cNvSpPr>
            <a:spLocks noGrp="1" noChangeArrowheads="1"/>
          </p:cNvSpPr>
          <p:nvPr>
            <p:ph type="body" idx="1"/>
          </p:nvPr>
        </p:nvSpPr>
        <p:spPr>
          <a:xfrm>
            <a:off x="904875" y="4706938"/>
            <a:ext cx="4972050" cy="4168775"/>
          </a:xfrm>
          <a:ln/>
        </p:spPr>
        <p:txBody>
          <a:bodyPr lIns="91538" tIns="44966" rIns="91538" bIns="44966"/>
          <a:lstStyle/>
          <a:p>
            <a:endParaRPr lang="nb-NO"/>
          </a:p>
        </p:txBody>
      </p:sp>
    </p:spTree>
    <p:extLst>
      <p:ext uri="{BB962C8B-B14F-4D97-AF65-F5344CB8AC3E}">
        <p14:creationId xmlns:p14="http://schemas.microsoft.com/office/powerpoint/2010/main" val="169341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F88971BA-9EE4-C14C-A2B6-386BFFFDBC71}"/>
              </a:ext>
            </a:extLst>
          </p:cNvPr>
          <p:cNvSpPr>
            <a:spLocks noChangeArrowheads="1"/>
          </p:cNvSpPr>
          <p:nvPr/>
        </p:nvSpPr>
        <p:spPr bwMode="auto">
          <a:xfrm>
            <a:off x="3884613" y="-1588"/>
            <a:ext cx="2973387"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800"/>
          </a:p>
        </p:txBody>
      </p:sp>
      <p:sp>
        <p:nvSpPr>
          <p:cNvPr id="47106" name="Rectangle 3">
            <a:extLst>
              <a:ext uri="{FF2B5EF4-FFF2-40B4-BE49-F238E27FC236}">
                <a16:creationId xmlns:a16="http://schemas.microsoft.com/office/drawing/2014/main" id="{BACF4750-3BAE-6942-980A-63CD0A84D949}"/>
              </a:ext>
            </a:extLst>
          </p:cNvPr>
          <p:cNvSpPr>
            <a:spLocks noChangeArrowheads="1"/>
          </p:cNvSpPr>
          <p:nvPr/>
        </p:nvSpPr>
        <p:spPr bwMode="auto">
          <a:xfrm>
            <a:off x="3884613" y="8685213"/>
            <a:ext cx="2973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71" tIns="0" rIns="19271" bIns="0" anchor="b"/>
          <a:lstStyle>
            <a:lvl1pPr defTabSz="77152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77152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77152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77152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77152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7715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7715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7715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7715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nb-NO" altLang="nb-NO" sz="1000" i="1">
                <a:latin typeface="Times New Roman" panose="02020603050405020304" pitchFamily="18" charset="0"/>
              </a:rPr>
              <a:t>4</a:t>
            </a:r>
          </a:p>
        </p:txBody>
      </p:sp>
      <p:sp>
        <p:nvSpPr>
          <p:cNvPr id="47107" name="Rectangle 4">
            <a:extLst>
              <a:ext uri="{FF2B5EF4-FFF2-40B4-BE49-F238E27FC236}">
                <a16:creationId xmlns:a16="http://schemas.microsoft.com/office/drawing/2014/main" id="{0677573D-1514-9B45-9807-06B4070F663E}"/>
              </a:ext>
            </a:extLst>
          </p:cNvPr>
          <p:cNvSpPr>
            <a:spLocks noChangeArrowheads="1"/>
          </p:cNvSpPr>
          <p:nvPr/>
        </p:nvSpPr>
        <p:spPr bwMode="auto">
          <a:xfrm>
            <a:off x="0" y="8685213"/>
            <a:ext cx="2973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800"/>
          </a:p>
        </p:txBody>
      </p:sp>
      <p:sp>
        <p:nvSpPr>
          <p:cNvPr id="47108" name="Rectangle 5">
            <a:extLst>
              <a:ext uri="{FF2B5EF4-FFF2-40B4-BE49-F238E27FC236}">
                <a16:creationId xmlns:a16="http://schemas.microsoft.com/office/drawing/2014/main" id="{F9E65C15-AC58-3C49-A2F4-26538E9829EA}"/>
              </a:ext>
            </a:extLst>
          </p:cNvPr>
          <p:cNvSpPr>
            <a:spLocks noChangeArrowheads="1"/>
          </p:cNvSpPr>
          <p:nvPr/>
        </p:nvSpPr>
        <p:spPr bwMode="auto">
          <a:xfrm>
            <a:off x="0" y="-1588"/>
            <a:ext cx="2973388"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800"/>
          </a:p>
        </p:txBody>
      </p:sp>
      <p:sp>
        <p:nvSpPr>
          <p:cNvPr id="47109" name="Rectangle 6">
            <a:extLst>
              <a:ext uri="{FF2B5EF4-FFF2-40B4-BE49-F238E27FC236}">
                <a16:creationId xmlns:a16="http://schemas.microsoft.com/office/drawing/2014/main" id="{4B4C2561-35D0-8E42-BFA5-669B318AB4C2}"/>
              </a:ext>
            </a:extLst>
          </p:cNvPr>
          <p:cNvSpPr>
            <a:spLocks noGrp="1" noRot="1" noChangeAspect="1" noChangeArrowheads="1" noTextEdit="1"/>
          </p:cNvSpPr>
          <p:nvPr>
            <p:ph type="sldImg"/>
          </p:nvPr>
        </p:nvSpPr>
        <p:spPr bwMode="auto">
          <a:xfrm>
            <a:off x="588963" y="801688"/>
            <a:ext cx="5680075" cy="319563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0" name="Rectangle 7">
            <a:extLst>
              <a:ext uri="{FF2B5EF4-FFF2-40B4-BE49-F238E27FC236}">
                <a16:creationId xmlns:a16="http://schemas.microsoft.com/office/drawing/2014/main" id="{D1AE76BE-5B10-DD47-9829-2AD48D09DE92}"/>
              </a:ext>
            </a:extLst>
          </p:cNvPr>
          <p:cNvSpPr>
            <a:spLocks noGrp="1" noChangeArrowheads="1"/>
          </p:cNvSpPr>
          <p:nvPr>
            <p:ph type="body" idx="1"/>
          </p:nvPr>
        </p:nvSpPr>
        <p:spPr bwMode="auto">
          <a:xfrm>
            <a:off x="914400" y="4344988"/>
            <a:ext cx="50292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38" tIns="44966" rIns="91538" bIns="44966" numCol="1" anchor="t" anchorCtr="0" compatLnSpc="1">
            <a:prstTxWarp prst="textNoShape">
              <a:avLst/>
            </a:prstTxWarp>
          </a:bodyPr>
          <a:lstStyle/>
          <a:p>
            <a:endParaRPr lang="en-US" altLang="nb-NO">
              <a:ea typeface="ＭＳ Ｐゴシック" panose="020B0600070205080204" pitchFamily="34" charset="-128"/>
            </a:endParaRPr>
          </a:p>
        </p:txBody>
      </p:sp>
    </p:spTree>
    <p:extLst>
      <p:ext uri="{BB962C8B-B14F-4D97-AF65-F5344CB8AC3E}">
        <p14:creationId xmlns:p14="http://schemas.microsoft.com/office/powerpoint/2010/main" val="165552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45</a:t>
            </a:fld>
            <a:endParaRPr lang="nb-NO"/>
          </a:p>
        </p:txBody>
      </p:sp>
    </p:spTree>
    <p:extLst>
      <p:ext uri="{BB962C8B-B14F-4D97-AF65-F5344CB8AC3E}">
        <p14:creationId xmlns:p14="http://schemas.microsoft.com/office/powerpoint/2010/main" val="293000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90DC946-34FF-4CE0-B622-5FC0D76594AA}" type="slidenum">
              <a:rPr lang="nb-NO" smtClean="0"/>
              <a:t>47</a:t>
            </a:fld>
            <a:endParaRPr lang="nb-NO"/>
          </a:p>
        </p:txBody>
      </p:sp>
    </p:spTree>
    <p:extLst>
      <p:ext uri="{BB962C8B-B14F-4D97-AF65-F5344CB8AC3E}">
        <p14:creationId xmlns:p14="http://schemas.microsoft.com/office/powerpoint/2010/main" val="337488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ssholder for lysbilde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b-NO">
                <a:latin typeface="Calibri" charset="0"/>
              </a:rPr>
              <a:t>Differansen mellom prestasjoner i en klasse for seg og nå-tilstanden kan vi betrakte som tap. Disse tapene deler vi inn i tre hovedkategorier.</a:t>
            </a:r>
          </a:p>
        </p:txBody>
      </p:sp>
      <p:sp>
        <p:nvSpPr>
          <p:cNvPr id="44035"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6D7C12F5-D636-1348-B8C8-27CB9A4EE4A2}" type="slidenum">
              <a:rPr lang="nb-NO" sz="1200"/>
              <a:pPr eaLnBrk="1" hangingPunct="1"/>
              <a:t>5</a:t>
            </a:fld>
            <a:endParaRPr lang="nb-NO" sz="1200"/>
          </a:p>
        </p:txBody>
      </p:sp>
    </p:spTree>
    <p:extLst>
      <p:ext uri="{BB962C8B-B14F-4D97-AF65-F5344CB8AC3E}">
        <p14:creationId xmlns:p14="http://schemas.microsoft.com/office/powerpoint/2010/main" val="110238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ssholder for lysbilde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b-NO">
                <a:latin typeface="Calibri" charset="0"/>
              </a:rPr>
              <a:t>Differansen mellom prestasjoner i en klasse for seg og nå-tilstanden kan vi betrakte som tap. Disse tapene deler vi inn i tre hovedkategorier.</a:t>
            </a:r>
          </a:p>
        </p:txBody>
      </p:sp>
      <p:sp>
        <p:nvSpPr>
          <p:cNvPr id="44035"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6D7C12F5-D636-1348-B8C8-27CB9A4EE4A2}" type="slidenum">
              <a:rPr lang="nb-NO" sz="1200"/>
              <a:pPr eaLnBrk="1" hangingPunct="1"/>
              <a:t>6</a:t>
            </a:fld>
            <a:endParaRPr lang="nb-NO" sz="1200"/>
          </a:p>
        </p:txBody>
      </p:sp>
    </p:spTree>
    <p:extLst>
      <p:ext uri="{BB962C8B-B14F-4D97-AF65-F5344CB8AC3E}">
        <p14:creationId xmlns:p14="http://schemas.microsoft.com/office/powerpoint/2010/main" val="15067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ssholder for lysbilde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b-NO">
                <a:latin typeface="Calibri" charset="0"/>
              </a:rPr>
              <a:t>Differansen mellom prestasjoner i en klasse for seg og nå-tilstanden kan vi betrakte som tap. Disse tapene deler vi inn i tre hovedkategorier.</a:t>
            </a:r>
          </a:p>
        </p:txBody>
      </p:sp>
      <p:sp>
        <p:nvSpPr>
          <p:cNvPr id="44035"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algn="ctr"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6D7C12F5-D636-1348-B8C8-27CB9A4EE4A2}" type="slidenum">
              <a:rPr lang="nb-NO" sz="1200"/>
              <a:pPr eaLnBrk="1" hangingPunct="1"/>
              <a:t>7</a:t>
            </a:fld>
            <a:endParaRPr lang="nb-NO" sz="1200"/>
          </a:p>
        </p:txBody>
      </p:sp>
    </p:spTree>
    <p:extLst>
      <p:ext uri="{BB962C8B-B14F-4D97-AF65-F5344CB8AC3E}">
        <p14:creationId xmlns:p14="http://schemas.microsoft.com/office/powerpoint/2010/main" val="324320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018D2FE-E392-CF47-AB36-3058A2638B8B}" type="slidenum">
              <a:rPr lang="nb-NO" smtClean="0"/>
              <a:t>8</a:t>
            </a:fld>
            <a:endParaRPr lang="nb-NO"/>
          </a:p>
        </p:txBody>
      </p:sp>
    </p:spTree>
    <p:extLst>
      <p:ext uri="{BB962C8B-B14F-4D97-AF65-F5344CB8AC3E}">
        <p14:creationId xmlns:p14="http://schemas.microsoft.com/office/powerpoint/2010/main" val="222382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 </a:t>
            </a:r>
            <a:endParaRPr lang="en-US" noProof="0" dirty="0"/>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15</a:t>
            </a:fld>
            <a:endParaRPr lang="nb-NO"/>
          </a:p>
        </p:txBody>
      </p:sp>
    </p:spTree>
    <p:extLst>
      <p:ext uri="{BB962C8B-B14F-4D97-AF65-F5344CB8AC3E}">
        <p14:creationId xmlns:p14="http://schemas.microsoft.com/office/powerpoint/2010/main" val="390467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b-NO">
              <a:latin typeface="Calibri" charset="0"/>
            </a:endParaRPr>
          </a:p>
        </p:txBody>
      </p:sp>
      <p:sp>
        <p:nvSpPr>
          <p:cNvPr id="17411"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489530" indent="-188281">
              <a:defRPr sz="1600">
                <a:solidFill>
                  <a:schemeClr val="tx1"/>
                </a:solidFill>
                <a:latin typeface="Arial" charset="0"/>
                <a:ea typeface="ＭＳ Ｐゴシック" charset="0"/>
              </a:defRPr>
            </a:lvl2pPr>
            <a:lvl3pPr marL="753123" indent="-150625">
              <a:defRPr sz="1600">
                <a:solidFill>
                  <a:schemeClr val="tx1"/>
                </a:solidFill>
                <a:latin typeface="Arial" charset="0"/>
                <a:ea typeface="ＭＳ Ｐゴシック" charset="0"/>
              </a:defRPr>
            </a:lvl3pPr>
            <a:lvl4pPr marL="1054372" indent="-150625">
              <a:defRPr sz="1600">
                <a:solidFill>
                  <a:schemeClr val="tx1"/>
                </a:solidFill>
                <a:latin typeface="Arial" charset="0"/>
                <a:ea typeface="ＭＳ Ｐゴシック" charset="0"/>
              </a:defRPr>
            </a:lvl4pPr>
            <a:lvl5pPr marL="1355621" indent="-150625">
              <a:defRPr sz="1600">
                <a:solidFill>
                  <a:schemeClr val="tx1"/>
                </a:solidFill>
                <a:latin typeface="Arial" charset="0"/>
                <a:ea typeface="ＭＳ Ｐゴシック" charset="0"/>
              </a:defRPr>
            </a:lvl5pPr>
            <a:lvl6pPr marL="1656870" indent="-150625" eaLnBrk="0" fontAlgn="base" hangingPunct="0">
              <a:spcBef>
                <a:spcPct val="0"/>
              </a:spcBef>
              <a:spcAft>
                <a:spcPct val="0"/>
              </a:spcAft>
              <a:defRPr sz="1600">
                <a:solidFill>
                  <a:schemeClr val="tx1"/>
                </a:solidFill>
                <a:latin typeface="Arial" charset="0"/>
                <a:ea typeface="ＭＳ Ｐゴシック" charset="0"/>
              </a:defRPr>
            </a:lvl6pPr>
            <a:lvl7pPr marL="1958119" indent="-150625" eaLnBrk="0" fontAlgn="base" hangingPunct="0">
              <a:spcBef>
                <a:spcPct val="0"/>
              </a:spcBef>
              <a:spcAft>
                <a:spcPct val="0"/>
              </a:spcAft>
              <a:defRPr sz="1600">
                <a:solidFill>
                  <a:schemeClr val="tx1"/>
                </a:solidFill>
                <a:latin typeface="Arial" charset="0"/>
                <a:ea typeface="ＭＳ Ｐゴシック" charset="0"/>
              </a:defRPr>
            </a:lvl7pPr>
            <a:lvl8pPr marL="2259368" indent="-150625" eaLnBrk="0" fontAlgn="base" hangingPunct="0">
              <a:spcBef>
                <a:spcPct val="0"/>
              </a:spcBef>
              <a:spcAft>
                <a:spcPct val="0"/>
              </a:spcAft>
              <a:defRPr sz="1600">
                <a:solidFill>
                  <a:schemeClr val="tx1"/>
                </a:solidFill>
                <a:latin typeface="Arial" charset="0"/>
                <a:ea typeface="ＭＳ Ｐゴシック" charset="0"/>
              </a:defRPr>
            </a:lvl8pPr>
            <a:lvl9pPr marL="2560617" indent="-150625" eaLnBrk="0" fontAlgn="base" hangingPunct="0">
              <a:spcBef>
                <a:spcPct val="0"/>
              </a:spcBef>
              <a:spcAft>
                <a:spcPct val="0"/>
              </a:spcAft>
              <a:defRPr sz="1600">
                <a:solidFill>
                  <a:schemeClr val="tx1"/>
                </a:solidFill>
                <a:latin typeface="Arial" charset="0"/>
                <a:ea typeface="ＭＳ Ｐゴシック" charset="0"/>
              </a:defRPr>
            </a:lvl9pPr>
          </a:lstStyle>
          <a:p>
            <a:fld id="{1F427D11-4454-6142-BF72-B85B99534BA5}" type="slidenum">
              <a:rPr lang="nb-NO" sz="800">
                <a:cs typeface="Arial" charset="0"/>
              </a:rPr>
              <a:pPr/>
              <a:t>17</a:t>
            </a:fld>
            <a:endParaRPr lang="nb-NO" sz="800">
              <a:cs typeface="Arial" charset="0"/>
            </a:endParaRPr>
          </a:p>
        </p:txBody>
      </p:sp>
    </p:spTree>
    <p:extLst>
      <p:ext uri="{BB962C8B-B14F-4D97-AF65-F5344CB8AC3E}">
        <p14:creationId xmlns:p14="http://schemas.microsoft.com/office/powerpoint/2010/main" val="90160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 </a:t>
            </a:r>
            <a:endParaRPr lang="en-US" noProof="0" dirty="0"/>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18</a:t>
            </a:fld>
            <a:endParaRPr lang="nb-NO"/>
          </a:p>
        </p:txBody>
      </p:sp>
    </p:spTree>
    <p:extLst>
      <p:ext uri="{BB962C8B-B14F-4D97-AF65-F5344CB8AC3E}">
        <p14:creationId xmlns:p14="http://schemas.microsoft.com/office/powerpoint/2010/main" val="238466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 </a:t>
            </a:r>
            <a:endParaRPr lang="en-US" noProof="0" dirty="0"/>
          </a:p>
        </p:txBody>
      </p:sp>
      <p:sp>
        <p:nvSpPr>
          <p:cNvPr id="4" name="Plassholder for topptekst 3"/>
          <p:cNvSpPr>
            <a:spLocks noGrp="1"/>
          </p:cNvSpPr>
          <p:nvPr>
            <p:ph type="hdr" sz="quarter"/>
          </p:nvPr>
        </p:nvSpPr>
        <p:spPr/>
        <p:txBody>
          <a:bodyPr/>
          <a:lstStyle/>
          <a:p>
            <a:r>
              <a:rPr lang="nb-NO"/>
              <a:t>ILO</a:t>
            </a:r>
          </a:p>
        </p:txBody>
      </p:sp>
      <p:sp>
        <p:nvSpPr>
          <p:cNvPr id="5" name="Plassholder for lysbildenummer 4"/>
          <p:cNvSpPr>
            <a:spLocks noGrp="1"/>
          </p:cNvSpPr>
          <p:nvPr>
            <p:ph type="sldNum" sz="quarter" idx="5"/>
          </p:nvPr>
        </p:nvSpPr>
        <p:spPr/>
        <p:txBody>
          <a:bodyPr/>
          <a:lstStyle/>
          <a:p>
            <a:fld id="{0018D2FE-E392-CF47-AB36-3058A2638B8B}" type="slidenum">
              <a:rPr lang="nb-NO" smtClean="0"/>
              <a:t>20</a:t>
            </a:fld>
            <a:endParaRPr lang="nb-NO"/>
          </a:p>
        </p:txBody>
      </p:sp>
    </p:spTree>
    <p:extLst>
      <p:ext uri="{BB962C8B-B14F-4D97-AF65-F5344CB8AC3E}">
        <p14:creationId xmlns:p14="http://schemas.microsoft.com/office/powerpoint/2010/main" val="3381152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FFFBE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b="1">
                <a:solidFill>
                  <a:srgbClr val="649D35"/>
                </a:solidFill>
              </a:defRPr>
            </a:lvl1pPr>
          </a:lstStyle>
          <a:p>
            <a:r>
              <a:rPr lang="nb-NO"/>
              <a:t>Klikk for å redigere tittelstil</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433" y="154715"/>
            <a:ext cx="2793134" cy="618002"/>
          </a:xfrm>
          <a:prstGeom prst="rect">
            <a:avLst/>
          </a:prstGeom>
        </p:spPr>
      </p:pic>
    </p:spTree>
    <p:extLst>
      <p:ext uri="{BB962C8B-B14F-4D97-AF65-F5344CB8AC3E}">
        <p14:creationId xmlns:p14="http://schemas.microsoft.com/office/powerpoint/2010/main" val="37105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rgbClr val="FFFC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4514"/>
            <a:ext cx="7886700" cy="994172"/>
          </a:xfrm>
        </p:spPr>
        <p:txBody>
          <a:bodyPr/>
          <a:lstStyle>
            <a:lvl1pPr>
              <a:defRPr b="1">
                <a:solidFill>
                  <a:srgbClr val="649D35"/>
                </a:solidFill>
              </a:defRPr>
            </a:lvl1pPr>
          </a:lstStyle>
          <a:p>
            <a:r>
              <a:rPr lang="nb-NO"/>
              <a:t>Klikk for å redigere tittelstil</a:t>
            </a:r>
            <a:endParaRPr lang="en-US" dirty="0"/>
          </a:p>
        </p:txBody>
      </p:sp>
      <p:sp>
        <p:nvSpPr>
          <p:cNvPr id="3" name="Content Placeholder 2"/>
          <p:cNvSpPr>
            <a:spLocks noGrp="1"/>
          </p:cNvSpPr>
          <p:nvPr>
            <p:ph idx="1"/>
          </p:nvPr>
        </p:nvSpPr>
        <p:spPr/>
        <p:txBody>
          <a:bodyPr/>
          <a:lstStyle>
            <a:lvl1pPr>
              <a:defRPr>
                <a:solidFill>
                  <a:srgbClr val="3B4446"/>
                </a:solidFill>
              </a:defRPr>
            </a:lvl1pPr>
            <a:lvl2pPr>
              <a:defRPr>
                <a:solidFill>
                  <a:srgbClr val="3B4446"/>
                </a:solidFill>
              </a:defRPr>
            </a:lvl2pPr>
            <a:lvl3pPr>
              <a:defRPr>
                <a:solidFill>
                  <a:srgbClr val="3B4446"/>
                </a:solidFill>
              </a:defRPr>
            </a:lvl3pPr>
            <a:lvl4pPr>
              <a:defRPr>
                <a:solidFill>
                  <a:srgbClr val="3B4446"/>
                </a:solidFill>
              </a:defRPr>
            </a:lvl4pPr>
            <a:lvl5pPr>
              <a:defRPr>
                <a:solidFill>
                  <a:srgbClr val="3B4446"/>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42897"/>
            <a:ext cx="1664910" cy="368373"/>
          </a:xfrm>
          <a:prstGeom prst="rect">
            <a:avLst/>
          </a:prstGeom>
        </p:spPr>
      </p:pic>
    </p:spTree>
    <p:extLst>
      <p:ext uri="{BB962C8B-B14F-4D97-AF65-F5344CB8AC3E}">
        <p14:creationId xmlns:p14="http://schemas.microsoft.com/office/powerpoint/2010/main" val="7790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bg>
      <p:bgPr>
        <a:solidFill>
          <a:srgbClr val="FFF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612571"/>
            <a:ext cx="7886700" cy="831058"/>
          </a:xfrm>
        </p:spPr>
        <p:txBody>
          <a:bodyPr anchor="b"/>
          <a:lstStyle>
            <a:lvl1pPr>
              <a:defRPr sz="4500" b="1">
                <a:solidFill>
                  <a:srgbClr val="649D35"/>
                </a:solidFill>
              </a:defRPr>
            </a:lvl1pPr>
          </a:lstStyle>
          <a:p>
            <a:r>
              <a:rPr lang="nb-NO"/>
              <a:t>Klikk for å redigere tittelstil</a:t>
            </a:r>
            <a:endParaRPr lang="en-US" dirty="0"/>
          </a:p>
        </p:txBody>
      </p:sp>
    </p:spTree>
    <p:extLst>
      <p:ext uri="{BB962C8B-B14F-4D97-AF65-F5344CB8AC3E}">
        <p14:creationId xmlns:p14="http://schemas.microsoft.com/office/powerpoint/2010/main" val="144996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bg>
      <p:bgPr>
        <a:solidFill>
          <a:srgbClr val="FFFC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4757"/>
            <a:ext cx="7886700" cy="994172"/>
          </a:xfrm>
        </p:spPr>
        <p:txBody>
          <a:bodyPr/>
          <a:lstStyle>
            <a:lvl1pPr>
              <a:defRPr b="1">
                <a:solidFill>
                  <a:srgbClr val="649D35"/>
                </a:solidFill>
              </a:defRPr>
            </a:lvl1pPr>
          </a:lstStyle>
          <a:p>
            <a:r>
              <a:rPr lang="nb-NO"/>
              <a:t>Klikk for å redigere tittelstil</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642897"/>
            <a:ext cx="1664910" cy="368373"/>
          </a:xfrm>
          <a:prstGeom prst="rect">
            <a:avLst/>
          </a:prstGeom>
        </p:spPr>
      </p:pic>
    </p:spTree>
    <p:extLst>
      <p:ext uri="{BB962C8B-B14F-4D97-AF65-F5344CB8AC3E}">
        <p14:creationId xmlns:p14="http://schemas.microsoft.com/office/powerpoint/2010/main" val="19924415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bg>
      <p:bgPr>
        <a:solidFill>
          <a:srgbClr val="FFFC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615" y="4669792"/>
            <a:ext cx="1664910" cy="368373"/>
          </a:xfrm>
          <a:prstGeom prst="rect">
            <a:avLst/>
          </a:prstGeom>
        </p:spPr>
      </p:pic>
    </p:spTree>
    <p:extLst>
      <p:ext uri="{BB962C8B-B14F-4D97-AF65-F5344CB8AC3E}">
        <p14:creationId xmlns:p14="http://schemas.microsoft.com/office/powerpoint/2010/main" val="77310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2938" y="321475"/>
            <a:ext cx="7972425" cy="741760"/>
          </a:xfrm>
          <a:prstGeom prst="rect">
            <a:avLst/>
          </a:prstGeom>
        </p:spPr>
        <p:txBody>
          <a:bodyPr lIns="91384" tIns="45692" rIns="91384" bIns="45692"/>
          <a:lstStyle/>
          <a:p>
            <a:r>
              <a:rPr lang="nb-NO"/>
              <a:t>Klikk for å redigere tittelstil</a:t>
            </a:r>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r>
              <a:rPr lang="nb-NO"/>
              <a:t> </a:t>
            </a:r>
          </a:p>
        </p:txBody>
      </p:sp>
      <p:sp>
        <p:nvSpPr>
          <p:cNvPr id="5" name="Rectangle 6"/>
          <p:cNvSpPr>
            <a:spLocks noGrp="1" noChangeArrowheads="1"/>
          </p:cNvSpPr>
          <p:nvPr>
            <p:ph type="sldNum" sz="quarter" idx="12"/>
          </p:nvPr>
        </p:nvSpPr>
        <p:spPr>
          <a:ln/>
        </p:spPr>
        <p:txBody>
          <a:bodyPr/>
          <a:lstStyle>
            <a:lvl1pPr>
              <a:defRPr/>
            </a:lvl1pPr>
          </a:lstStyle>
          <a:p>
            <a:pPr>
              <a:defRPr/>
            </a:pPr>
            <a:fld id="{746D2E2D-1728-F04D-8516-D076B8026AA5}" type="slidenum">
              <a:rPr lang="nb-NO"/>
              <a:pPr>
                <a:defRPr/>
              </a:pPr>
              <a:t>‹#›</a:t>
            </a:fld>
            <a:endParaRPr lang="nb-NO"/>
          </a:p>
        </p:txBody>
      </p:sp>
    </p:spTree>
    <p:extLst>
      <p:ext uri="{BB962C8B-B14F-4D97-AF65-F5344CB8AC3E}">
        <p14:creationId xmlns:p14="http://schemas.microsoft.com/office/powerpoint/2010/main" val="70599814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A76BE8B-E59F-224B-8754-0F35DE0F1633}"/>
              </a:ext>
            </a:extLst>
          </p:cNvPr>
          <p:cNvSpPr>
            <a:spLocks noGrp="1"/>
          </p:cNvSpPr>
          <p:nvPr>
            <p:ph type="dt" sz="half" idx="10"/>
          </p:nvPr>
        </p:nvSpPr>
        <p:spPr/>
        <p:txBody>
          <a:bodyPr/>
          <a:lstStyle/>
          <a:p>
            <a:fld id="{FE7062CB-77DF-704F-873C-3EF9459C115A}" type="datetime1">
              <a:rPr lang="nb-NO" smtClean="0"/>
              <a:t>01.03.2021</a:t>
            </a:fld>
            <a:endParaRPr lang="nb-NO"/>
          </a:p>
        </p:txBody>
      </p:sp>
      <p:sp>
        <p:nvSpPr>
          <p:cNvPr id="3" name="Plassholder for bunntekst 2">
            <a:extLst>
              <a:ext uri="{FF2B5EF4-FFF2-40B4-BE49-F238E27FC236}">
                <a16:creationId xmlns:a16="http://schemas.microsoft.com/office/drawing/2014/main" id="{B07824F2-5648-A546-9268-0F0C5E2C3333}"/>
              </a:ext>
            </a:extLst>
          </p:cNvPr>
          <p:cNvSpPr>
            <a:spLocks noGrp="1"/>
          </p:cNvSpPr>
          <p:nvPr>
            <p:ph type="ftr" sz="quarter" idx="11"/>
          </p:nvPr>
        </p:nvSpPr>
        <p:spPr/>
        <p:txBody>
          <a:bodyPr/>
          <a:lstStyle/>
          <a:p>
            <a:r>
              <a:rPr lang="nb-NO"/>
              <a:t>Institute for Learning Organizations </a:t>
            </a:r>
          </a:p>
        </p:txBody>
      </p:sp>
      <p:sp>
        <p:nvSpPr>
          <p:cNvPr id="4" name="Plassholder for lysbildenummer 3">
            <a:extLst>
              <a:ext uri="{FF2B5EF4-FFF2-40B4-BE49-F238E27FC236}">
                <a16:creationId xmlns:a16="http://schemas.microsoft.com/office/drawing/2014/main" id="{CFD48E18-D3FE-D647-AE9A-556E8D91DA0E}"/>
              </a:ext>
            </a:extLst>
          </p:cNvPr>
          <p:cNvSpPr>
            <a:spLocks noGrp="1"/>
          </p:cNvSpPr>
          <p:nvPr>
            <p:ph type="sldNum" sz="quarter" idx="12"/>
          </p:nvPr>
        </p:nvSpPr>
        <p:spPr/>
        <p:txBody>
          <a:bodyPr/>
          <a:lstStyle/>
          <a:p>
            <a:fld id="{756F0024-AF77-004F-8740-BA1006AED81F}" type="slidenum">
              <a:rPr lang="nb-NO" smtClean="0"/>
              <a:t>‹#›</a:t>
            </a:fld>
            <a:endParaRPr lang="nb-NO"/>
          </a:p>
        </p:txBody>
      </p:sp>
    </p:spTree>
    <p:extLst>
      <p:ext uri="{BB962C8B-B14F-4D97-AF65-F5344CB8AC3E}">
        <p14:creationId xmlns:p14="http://schemas.microsoft.com/office/powerpoint/2010/main" val="408088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B3ADB-1630-1347-A782-D77B40DBD307}"/>
              </a:ext>
            </a:extLst>
          </p:cNvPr>
          <p:cNvSpPr>
            <a:spLocks noGrp="1"/>
          </p:cNvSpPr>
          <p:nvPr>
            <p:ph type="title"/>
          </p:nvPr>
        </p:nvSpPr>
        <p:spPr>
          <a:xfrm>
            <a:off x="629841" y="342900"/>
            <a:ext cx="2949178" cy="120015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59289255-7006-BA44-A6ED-F7793E019E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nb-NO"/>
              <a:t>Klikk for å redigere tekststiler i malen
Andre nivå
Tredje nivå
Fjerde nivå
Femte nivå</a:t>
            </a:r>
          </a:p>
        </p:txBody>
      </p:sp>
      <p:sp>
        <p:nvSpPr>
          <p:cNvPr id="4" name="Plassholder for tekst 3">
            <a:extLst>
              <a:ext uri="{FF2B5EF4-FFF2-40B4-BE49-F238E27FC236}">
                <a16:creationId xmlns:a16="http://schemas.microsoft.com/office/drawing/2014/main" id="{4AED1BF4-F4F3-9F4F-ABFD-ACBBAEF719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nb-NO"/>
              <a:t>Klikk for å redigere tekststiler i malen
Andre nivå
Tredje nivå
Fjerde nivå
Femte nivå</a:t>
            </a:r>
          </a:p>
        </p:txBody>
      </p:sp>
      <p:sp>
        <p:nvSpPr>
          <p:cNvPr id="5" name="Plassholder for dato 4">
            <a:extLst>
              <a:ext uri="{FF2B5EF4-FFF2-40B4-BE49-F238E27FC236}">
                <a16:creationId xmlns:a16="http://schemas.microsoft.com/office/drawing/2014/main" id="{D5C2BACA-18DA-3D45-BAB8-3FAC47665FB5}"/>
              </a:ext>
            </a:extLst>
          </p:cNvPr>
          <p:cNvSpPr>
            <a:spLocks noGrp="1"/>
          </p:cNvSpPr>
          <p:nvPr>
            <p:ph type="dt" sz="half" idx="10"/>
          </p:nvPr>
        </p:nvSpPr>
        <p:spPr/>
        <p:txBody>
          <a:bodyPr/>
          <a:lstStyle/>
          <a:p>
            <a:fld id="{2B190B3A-CE68-D64C-82C1-ADA402A8BEEB}" type="datetime1">
              <a:rPr lang="nb-NO" smtClean="0"/>
              <a:t>01.03.2021</a:t>
            </a:fld>
            <a:endParaRPr lang="nb-NO"/>
          </a:p>
        </p:txBody>
      </p:sp>
      <p:sp>
        <p:nvSpPr>
          <p:cNvPr id="6" name="Plassholder for bunntekst 5">
            <a:extLst>
              <a:ext uri="{FF2B5EF4-FFF2-40B4-BE49-F238E27FC236}">
                <a16:creationId xmlns:a16="http://schemas.microsoft.com/office/drawing/2014/main" id="{DB3D4DC6-B8E7-7243-A522-8F3D26AB9B7C}"/>
              </a:ext>
            </a:extLst>
          </p:cNvPr>
          <p:cNvSpPr>
            <a:spLocks noGrp="1"/>
          </p:cNvSpPr>
          <p:nvPr>
            <p:ph type="ftr" sz="quarter" idx="11"/>
          </p:nvPr>
        </p:nvSpPr>
        <p:spPr/>
        <p:txBody>
          <a:bodyPr/>
          <a:lstStyle/>
          <a:p>
            <a:r>
              <a:rPr lang="nb-NO"/>
              <a:t>Institute for Learning Organizations </a:t>
            </a:r>
          </a:p>
        </p:txBody>
      </p:sp>
      <p:sp>
        <p:nvSpPr>
          <p:cNvPr id="7" name="Plassholder for lysbildenummer 6">
            <a:extLst>
              <a:ext uri="{FF2B5EF4-FFF2-40B4-BE49-F238E27FC236}">
                <a16:creationId xmlns:a16="http://schemas.microsoft.com/office/drawing/2014/main" id="{DB55A967-0465-3A45-AD24-3278D1A02634}"/>
              </a:ext>
            </a:extLst>
          </p:cNvPr>
          <p:cNvSpPr>
            <a:spLocks noGrp="1"/>
          </p:cNvSpPr>
          <p:nvPr>
            <p:ph type="sldNum" sz="quarter" idx="12"/>
          </p:nvPr>
        </p:nvSpPr>
        <p:spPr/>
        <p:txBody>
          <a:bodyPr/>
          <a:lstStyle/>
          <a:p>
            <a:fld id="{756F0024-AF77-004F-8740-BA1006AED81F}" type="slidenum">
              <a:rPr lang="nb-NO" smtClean="0"/>
              <a:t>‹#›</a:t>
            </a:fld>
            <a:endParaRPr lang="nb-NO"/>
          </a:p>
        </p:txBody>
      </p:sp>
    </p:spTree>
    <p:extLst>
      <p:ext uri="{BB962C8B-B14F-4D97-AF65-F5344CB8AC3E}">
        <p14:creationId xmlns:p14="http://schemas.microsoft.com/office/powerpoint/2010/main" val="187030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043034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B444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B4446"/>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B4446"/>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B4446"/>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B444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377728" y="-527512"/>
            <a:ext cx="4304855" cy="4304855"/>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93977" y="2278071"/>
            <a:ext cx="947057" cy="881745"/>
          </a:xfrm>
          <a:prstGeom prst="rect">
            <a:avLst/>
          </a:prstGeom>
          <a:solidFill>
            <a:srgbClr val="FFF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04650" y="2808418"/>
            <a:ext cx="4824205" cy="1086700"/>
          </a:xfrm>
        </p:spPr>
        <p:txBody>
          <a:bodyPr>
            <a:normAutofit fontScale="90000"/>
          </a:bodyPr>
          <a:lstStyle/>
          <a:p>
            <a:br>
              <a:rPr lang="nb-NO" sz="3600" b="1" dirty="0">
                <a:solidFill>
                  <a:srgbClr val="005F9F"/>
                </a:solidFill>
              </a:rPr>
            </a:br>
            <a:br>
              <a:rPr lang="nb-NO" sz="3600" b="1" dirty="0">
                <a:solidFill>
                  <a:srgbClr val="005F9F"/>
                </a:solidFill>
              </a:rPr>
            </a:br>
            <a:br>
              <a:rPr lang="nb-NO" sz="3600" b="1" dirty="0">
                <a:solidFill>
                  <a:srgbClr val="005F9F"/>
                </a:solidFill>
              </a:rPr>
            </a:br>
            <a:br>
              <a:rPr lang="nb-NO" sz="3600" b="1" dirty="0">
                <a:solidFill>
                  <a:srgbClr val="005F9F"/>
                </a:solidFill>
              </a:rPr>
            </a:br>
            <a:br>
              <a:rPr lang="nb-NO" sz="3600" b="1" dirty="0">
                <a:solidFill>
                  <a:srgbClr val="005F9F"/>
                </a:solidFill>
              </a:rPr>
            </a:br>
            <a:br>
              <a:rPr lang="nb-NO" sz="3600" b="1" dirty="0">
                <a:solidFill>
                  <a:srgbClr val="005F9F"/>
                </a:solidFill>
              </a:rPr>
            </a:br>
            <a:br>
              <a:rPr lang="nb-NO" sz="3600" b="1" dirty="0">
                <a:solidFill>
                  <a:srgbClr val="005F9F"/>
                </a:solidFill>
              </a:rPr>
            </a:br>
            <a:r>
              <a:rPr lang="nb-NO" sz="2200" b="1" dirty="0">
                <a:solidFill>
                  <a:srgbClr val="005F9F"/>
                </a:solidFill>
              </a:rPr>
              <a:t>Bjarne Berg Wig</a:t>
            </a:r>
            <a:br>
              <a:rPr lang="nb-NO" sz="2200" b="1" dirty="0">
                <a:solidFill>
                  <a:srgbClr val="005F9F"/>
                </a:solidFill>
              </a:rPr>
            </a:br>
            <a:br>
              <a:rPr lang="nb-NO" sz="2200" b="1" dirty="0">
                <a:solidFill>
                  <a:srgbClr val="005F9F"/>
                </a:solidFill>
              </a:rPr>
            </a:br>
            <a:r>
              <a:rPr lang="nb-NO" sz="3600" dirty="0">
                <a:solidFill>
                  <a:srgbClr val="005F9F"/>
                </a:solidFill>
              </a:rPr>
              <a:t>Komplekse tilpasningssystemer, VMCL, Hoshin og Obeya</a:t>
            </a:r>
            <a:endParaRPr lang="nb-NO" sz="3600" b="1" dirty="0">
              <a:solidFill>
                <a:srgbClr val="005F9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19042" y="497115"/>
            <a:ext cx="84101" cy="4390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300" y="2170819"/>
            <a:ext cx="146816" cy="13715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10" y="3958657"/>
            <a:ext cx="9690820" cy="22309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7065" y="544285"/>
            <a:ext cx="275935" cy="1440543"/>
          </a:xfrm>
          <a:prstGeom prst="rect">
            <a:avLst/>
          </a:prstGeom>
        </p:spPr>
      </p:pic>
      <p:sp>
        <p:nvSpPr>
          <p:cNvPr id="11" name="Oval 10"/>
          <p:cNvSpPr/>
          <p:nvPr/>
        </p:nvSpPr>
        <p:spPr>
          <a:xfrm>
            <a:off x="1915884" y="1119869"/>
            <a:ext cx="240846" cy="240846"/>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55603" y="2374643"/>
            <a:ext cx="664029" cy="66402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49671" y="324757"/>
            <a:ext cx="84101" cy="439056"/>
          </a:xfrm>
          <a:prstGeom prst="rect">
            <a:avLst/>
          </a:prstGeom>
        </p:spPr>
      </p:pic>
    </p:spTree>
    <p:extLst>
      <p:ext uri="{BB962C8B-B14F-4D97-AF65-F5344CB8AC3E}">
        <p14:creationId xmlns:p14="http://schemas.microsoft.com/office/powerpoint/2010/main" val="213798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tel 19">
            <a:extLst>
              <a:ext uri="{FF2B5EF4-FFF2-40B4-BE49-F238E27FC236}">
                <a16:creationId xmlns:a16="http://schemas.microsoft.com/office/drawing/2014/main" id="{AAED233F-4929-D243-A351-0BF72F695338}"/>
              </a:ext>
            </a:extLst>
          </p:cNvPr>
          <p:cNvSpPr>
            <a:spLocks noGrp="1"/>
          </p:cNvSpPr>
          <p:nvPr>
            <p:ph type="title"/>
          </p:nvPr>
        </p:nvSpPr>
        <p:spPr>
          <a:xfrm>
            <a:off x="585788" y="73021"/>
            <a:ext cx="7972425" cy="741760"/>
          </a:xfrm>
        </p:spPr>
        <p:txBody>
          <a:bodyPr>
            <a:normAutofit/>
          </a:bodyPr>
          <a:lstStyle/>
          <a:p>
            <a:r>
              <a:rPr lang="en-AU" sz="3000" b="1" dirty="0">
                <a:solidFill>
                  <a:srgbClr val="0070C0"/>
                </a:solidFill>
              </a:rPr>
              <a:t>The tools</a:t>
            </a:r>
          </a:p>
        </p:txBody>
      </p:sp>
      <p:sp>
        <p:nvSpPr>
          <p:cNvPr id="3" name="Plassholder for bunntekst 2">
            <a:extLst>
              <a:ext uri="{FF2B5EF4-FFF2-40B4-BE49-F238E27FC236}">
                <a16:creationId xmlns:a16="http://schemas.microsoft.com/office/drawing/2014/main" id="{2B141ABE-FF66-5447-95C5-7675C90CFF29}"/>
              </a:ext>
            </a:extLst>
          </p:cNvPr>
          <p:cNvSpPr>
            <a:spLocks noGrp="1"/>
          </p:cNvSpPr>
          <p:nvPr>
            <p:ph type="ftr" sz="quarter" idx="11"/>
          </p:nvPr>
        </p:nvSpPr>
        <p:spPr/>
        <p:txBody>
          <a:bodyPr/>
          <a:lstStyle/>
          <a:p>
            <a:r>
              <a:rPr lang="nb-NO" dirty="0"/>
              <a:t>Institute for Learning Organizations </a:t>
            </a:r>
          </a:p>
        </p:txBody>
      </p:sp>
      <p:sp>
        <p:nvSpPr>
          <p:cNvPr id="4" name="Plassholder for lysbildenummer 3">
            <a:extLst>
              <a:ext uri="{FF2B5EF4-FFF2-40B4-BE49-F238E27FC236}">
                <a16:creationId xmlns:a16="http://schemas.microsoft.com/office/drawing/2014/main" id="{54FC52A2-341B-EB46-A001-30A9C56CC260}"/>
              </a:ext>
            </a:extLst>
          </p:cNvPr>
          <p:cNvSpPr>
            <a:spLocks noGrp="1"/>
          </p:cNvSpPr>
          <p:nvPr>
            <p:ph type="sldNum" sz="quarter" idx="12"/>
          </p:nvPr>
        </p:nvSpPr>
        <p:spPr/>
        <p:txBody>
          <a:bodyPr/>
          <a:lstStyle/>
          <a:p>
            <a:fld id="{756F0024-AF77-004F-8740-BA1006AED81F}" type="slidenum">
              <a:rPr lang="nb-NO" smtClean="0"/>
              <a:t>10</a:t>
            </a:fld>
            <a:endParaRPr lang="nb-NO"/>
          </a:p>
        </p:txBody>
      </p:sp>
      <p:sp>
        <p:nvSpPr>
          <p:cNvPr id="2" name="Avrundet rektangel 1">
            <a:extLst>
              <a:ext uri="{FF2B5EF4-FFF2-40B4-BE49-F238E27FC236}">
                <a16:creationId xmlns:a16="http://schemas.microsoft.com/office/drawing/2014/main" id="{E7D2A39B-7820-A642-AA22-556610989104}"/>
              </a:ext>
            </a:extLst>
          </p:cNvPr>
          <p:cNvSpPr/>
          <p:nvPr/>
        </p:nvSpPr>
        <p:spPr>
          <a:xfrm>
            <a:off x="882968" y="737235"/>
            <a:ext cx="2640330"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a:p>
        </p:txBody>
      </p:sp>
      <p:sp>
        <p:nvSpPr>
          <p:cNvPr id="6" name="Avrundet rektangel 5">
            <a:extLst>
              <a:ext uri="{FF2B5EF4-FFF2-40B4-BE49-F238E27FC236}">
                <a16:creationId xmlns:a16="http://schemas.microsoft.com/office/drawing/2014/main" id="{CCFBCA5A-020C-D140-9494-8EAD9A853202}"/>
              </a:ext>
            </a:extLst>
          </p:cNvPr>
          <p:cNvSpPr/>
          <p:nvPr/>
        </p:nvSpPr>
        <p:spPr>
          <a:xfrm>
            <a:off x="3693319" y="722948"/>
            <a:ext cx="2640330"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a:p>
        </p:txBody>
      </p:sp>
      <p:sp>
        <p:nvSpPr>
          <p:cNvPr id="7" name="Avrundet rektangel 6">
            <a:extLst>
              <a:ext uri="{FF2B5EF4-FFF2-40B4-BE49-F238E27FC236}">
                <a16:creationId xmlns:a16="http://schemas.microsoft.com/office/drawing/2014/main" id="{5254819B-713E-8248-9D09-1E55B12A1895}"/>
              </a:ext>
            </a:extLst>
          </p:cNvPr>
          <p:cNvSpPr/>
          <p:nvPr/>
        </p:nvSpPr>
        <p:spPr>
          <a:xfrm>
            <a:off x="6455807" y="722948"/>
            <a:ext cx="1805226"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a:p>
        </p:txBody>
      </p:sp>
      <p:sp>
        <p:nvSpPr>
          <p:cNvPr id="5" name="Rektangel 4">
            <a:extLst>
              <a:ext uri="{FF2B5EF4-FFF2-40B4-BE49-F238E27FC236}">
                <a16:creationId xmlns:a16="http://schemas.microsoft.com/office/drawing/2014/main" id="{FE14CA82-1534-AF4C-BBFB-BBD2C9557431}"/>
              </a:ext>
            </a:extLst>
          </p:cNvPr>
          <p:cNvSpPr/>
          <p:nvPr/>
        </p:nvSpPr>
        <p:spPr>
          <a:xfrm>
            <a:off x="2931795" y="2340292"/>
            <a:ext cx="1723073" cy="2083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a:p>
        </p:txBody>
      </p:sp>
      <p:sp>
        <p:nvSpPr>
          <p:cNvPr id="9" name="TekstSylinder 8">
            <a:extLst>
              <a:ext uri="{FF2B5EF4-FFF2-40B4-BE49-F238E27FC236}">
                <a16:creationId xmlns:a16="http://schemas.microsoft.com/office/drawing/2014/main" id="{63179456-2108-A54C-A2BE-8110A7EA239B}"/>
              </a:ext>
            </a:extLst>
          </p:cNvPr>
          <p:cNvSpPr txBox="1"/>
          <p:nvPr/>
        </p:nvSpPr>
        <p:spPr>
          <a:xfrm>
            <a:off x="1236982" y="777753"/>
            <a:ext cx="1932302" cy="1015663"/>
          </a:xfrm>
          <a:prstGeom prst="rect">
            <a:avLst/>
          </a:prstGeom>
          <a:noFill/>
        </p:spPr>
        <p:txBody>
          <a:bodyPr wrap="square" rtlCol="0">
            <a:spAutoFit/>
          </a:bodyPr>
          <a:lstStyle/>
          <a:p>
            <a:pPr algn="ctr"/>
            <a:r>
              <a:rPr lang="en-US" sz="1500" b="1" dirty="0">
                <a:solidFill>
                  <a:srgbClr val="0070C0"/>
                </a:solidFill>
              </a:rPr>
              <a:t>2.</a:t>
            </a:r>
          </a:p>
          <a:p>
            <a:pPr algn="ctr"/>
            <a:r>
              <a:rPr lang="en-US" sz="1500" b="1" dirty="0">
                <a:solidFill>
                  <a:srgbClr val="0070C0"/>
                </a:solidFill>
              </a:rPr>
              <a:t>How are we doing?</a:t>
            </a:r>
          </a:p>
          <a:p>
            <a:pPr algn="ctr"/>
            <a:r>
              <a:rPr lang="en-US" sz="1500" b="1" dirty="0">
                <a:solidFill>
                  <a:srgbClr val="0070C0"/>
                </a:solidFill>
              </a:rPr>
              <a:t>Strengths and weaknesses</a:t>
            </a:r>
          </a:p>
        </p:txBody>
      </p:sp>
      <p:sp>
        <p:nvSpPr>
          <p:cNvPr id="10" name="TekstSylinder 9">
            <a:extLst>
              <a:ext uri="{FF2B5EF4-FFF2-40B4-BE49-F238E27FC236}">
                <a16:creationId xmlns:a16="http://schemas.microsoft.com/office/drawing/2014/main" id="{15474F53-307B-514C-A3CE-C7A7001D67C8}"/>
              </a:ext>
            </a:extLst>
          </p:cNvPr>
          <p:cNvSpPr txBox="1"/>
          <p:nvPr/>
        </p:nvSpPr>
        <p:spPr>
          <a:xfrm>
            <a:off x="4038004" y="753553"/>
            <a:ext cx="1932302" cy="1015663"/>
          </a:xfrm>
          <a:prstGeom prst="rect">
            <a:avLst/>
          </a:prstGeom>
          <a:noFill/>
        </p:spPr>
        <p:txBody>
          <a:bodyPr wrap="square" rtlCol="0">
            <a:spAutoFit/>
          </a:bodyPr>
          <a:lstStyle/>
          <a:p>
            <a:pPr algn="ctr"/>
            <a:r>
              <a:rPr lang="en-US" sz="1500" b="1" dirty="0">
                <a:solidFill>
                  <a:srgbClr val="0070C0"/>
                </a:solidFill>
              </a:rPr>
              <a:t>3.</a:t>
            </a:r>
          </a:p>
          <a:p>
            <a:pPr algn="ctr"/>
            <a:r>
              <a:rPr lang="en-US" sz="1500" b="1" dirty="0">
                <a:solidFill>
                  <a:srgbClr val="0070C0"/>
                </a:solidFill>
              </a:rPr>
              <a:t>What to do?</a:t>
            </a:r>
          </a:p>
          <a:p>
            <a:pPr algn="ctr"/>
            <a:r>
              <a:rPr lang="en-US" sz="1500" b="1" dirty="0">
                <a:solidFill>
                  <a:srgbClr val="0070C0"/>
                </a:solidFill>
              </a:rPr>
              <a:t>Most effective actions.</a:t>
            </a:r>
          </a:p>
        </p:txBody>
      </p:sp>
      <p:sp>
        <p:nvSpPr>
          <p:cNvPr id="11" name="TekstSylinder 10">
            <a:extLst>
              <a:ext uri="{FF2B5EF4-FFF2-40B4-BE49-F238E27FC236}">
                <a16:creationId xmlns:a16="http://schemas.microsoft.com/office/drawing/2014/main" id="{8190D4A2-AC5A-5C4F-96DD-E09159981F24}"/>
              </a:ext>
            </a:extLst>
          </p:cNvPr>
          <p:cNvSpPr txBox="1"/>
          <p:nvPr/>
        </p:nvSpPr>
        <p:spPr>
          <a:xfrm>
            <a:off x="6520499" y="879283"/>
            <a:ext cx="1640522" cy="553998"/>
          </a:xfrm>
          <a:prstGeom prst="rect">
            <a:avLst/>
          </a:prstGeom>
          <a:noFill/>
        </p:spPr>
        <p:txBody>
          <a:bodyPr wrap="square" rtlCol="0">
            <a:spAutoFit/>
          </a:bodyPr>
          <a:lstStyle/>
          <a:p>
            <a:pPr algn="ctr"/>
            <a:r>
              <a:rPr lang="en-US" sz="1500" b="1" dirty="0">
                <a:solidFill>
                  <a:srgbClr val="0070C0"/>
                </a:solidFill>
              </a:rPr>
              <a:t>4.</a:t>
            </a:r>
          </a:p>
          <a:p>
            <a:pPr algn="ctr"/>
            <a:r>
              <a:rPr lang="en-US" sz="1500" b="1" dirty="0">
                <a:solidFill>
                  <a:srgbClr val="0070C0"/>
                </a:solidFill>
              </a:rPr>
              <a:t>How to follow up?</a:t>
            </a:r>
          </a:p>
        </p:txBody>
      </p:sp>
      <p:sp>
        <p:nvSpPr>
          <p:cNvPr id="12" name="Avrundet rektangel 11">
            <a:extLst>
              <a:ext uri="{FF2B5EF4-FFF2-40B4-BE49-F238E27FC236}">
                <a16:creationId xmlns:a16="http://schemas.microsoft.com/office/drawing/2014/main" id="{4C525235-71B5-7248-9C8D-E9C7E36F5B45}"/>
              </a:ext>
            </a:extLst>
          </p:cNvPr>
          <p:cNvSpPr/>
          <p:nvPr/>
        </p:nvSpPr>
        <p:spPr>
          <a:xfrm>
            <a:off x="882967" y="2336006"/>
            <a:ext cx="2323148" cy="221599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a:p>
        </p:txBody>
      </p:sp>
      <p:sp>
        <p:nvSpPr>
          <p:cNvPr id="13" name="Rektangel 12">
            <a:extLst>
              <a:ext uri="{FF2B5EF4-FFF2-40B4-BE49-F238E27FC236}">
                <a16:creationId xmlns:a16="http://schemas.microsoft.com/office/drawing/2014/main" id="{B0A61093-7DDD-3A4D-A872-9BAD4117AF60}"/>
              </a:ext>
            </a:extLst>
          </p:cNvPr>
          <p:cNvSpPr/>
          <p:nvPr/>
        </p:nvSpPr>
        <p:spPr>
          <a:xfrm>
            <a:off x="1044417" y="2695611"/>
            <a:ext cx="1887379" cy="559961"/>
          </a:xfrm>
          <a:prstGeom prst="rect">
            <a:avLst/>
          </a:prstGeom>
        </p:spPr>
        <p:txBody>
          <a:bodyPr wrap="square">
            <a:spAutoFit/>
          </a:bodyPr>
          <a:lstStyle/>
          <a:p>
            <a:pPr algn="ctr"/>
            <a:r>
              <a:rPr lang="en-US" sz="1013" b="1" dirty="0">
                <a:solidFill>
                  <a:srgbClr val="0070C0"/>
                </a:solidFill>
              </a:rPr>
              <a:t>1.</a:t>
            </a:r>
          </a:p>
          <a:p>
            <a:pPr algn="ctr"/>
            <a:r>
              <a:rPr lang="en-US" sz="1013" b="1" dirty="0">
                <a:solidFill>
                  <a:srgbClr val="0070C0"/>
                </a:solidFill>
              </a:rPr>
              <a:t>What frames a strong learning culture?</a:t>
            </a:r>
          </a:p>
        </p:txBody>
      </p:sp>
      <p:sp>
        <p:nvSpPr>
          <p:cNvPr id="14" name="Pil opp 13">
            <a:extLst>
              <a:ext uri="{FF2B5EF4-FFF2-40B4-BE49-F238E27FC236}">
                <a16:creationId xmlns:a16="http://schemas.microsoft.com/office/drawing/2014/main" id="{C5F395A1-FEFE-0140-974C-57031335FC3C}"/>
              </a:ext>
            </a:extLst>
          </p:cNvPr>
          <p:cNvSpPr/>
          <p:nvPr/>
        </p:nvSpPr>
        <p:spPr>
          <a:xfrm>
            <a:off x="1988105" y="1872217"/>
            <a:ext cx="274320" cy="41576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dirty="0"/>
          </a:p>
        </p:txBody>
      </p:sp>
      <p:sp>
        <p:nvSpPr>
          <p:cNvPr id="15" name="Pil opp 14">
            <a:extLst>
              <a:ext uri="{FF2B5EF4-FFF2-40B4-BE49-F238E27FC236}">
                <a16:creationId xmlns:a16="http://schemas.microsoft.com/office/drawing/2014/main" id="{61E1093C-4C3F-D84D-94C6-53252717E4E8}"/>
              </a:ext>
            </a:extLst>
          </p:cNvPr>
          <p:cNvSpPr/>
          <p:nvPr/>
        </p:nvSpPr>
        <p:spPr>
          <a:xfrm rot="5400000">
            <a:off x="3418999" y="1066159"/>
            <a:ext cx="274320" cy="41576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dirty="0"/>
          </a:p>
        </p:txBody>
      </p:sp>
      <p:sp>
        <p:nvSpPr>
          <p:cNvPr id="16" name="Pil opp 15">
            <a:extLst>
              <a:ext uri="{FF2B5EF4-FFF2-40B4-BE49-F238E27FC236}">
                <a16:creationId xmlns:a16="http://schemas.microsoft.com/office/drawing/2014/main" id="{38C4C97F-4FD3-0040-9F3C-24E9C015A1AB}"/>
              </a:ext>
            </a:extLst>
          </p:cNvPr>
          <p:cNvSpPr/>
          <p:nvPr/>
        </p:nvSpPr>
        <p:spPr>
          <a:xfrm rot="5400000">
            <a:off x="6173849" y="1065155"/>
            <a:ext cx="274320" cy="41576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b="1" dirty="0"/>
          </a:p>
        </p:txBody>
      </p:sp>
      <p:sp>
        <p:nvSpPr>
          <p:cNvPr id="18" name="Rektangel 17">
            <a:extLst>
              <a:ext uri="{FF2B5EF4-FFF2-40B4-BE49-F238E27FC236}">
                <a16:creationId xmlns:a16="http://schemas.microsoft.com/office/drawing/2014/main" id="{685D873C-6325-594F-9569-436461190917}"/>
              </a:ext>
            </a:extLst>
          </p:cNvPr>
          <p:cNvSpPr/>
          <p:nvPr/>
        </p:nvSpPr>
        <p:spPr>
          <a:xfrm>
            <a:off x="4913143" y="5072497"/>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8" name="Bildeforklaring med linje 1 (ramme og loddrett strek) 7">
            <a:extLst>
              <a:ext uri="{FF2B5EF4-FFF2-40B4-BE49-F238E27FC236}">
                <a16:creationId xmlns:a16="http://schemas.microsoft.com/office/drawing/2014/main" id="{CE8BC44D-14C4-7A4E-B8BC-55FC94CC8137}"/>
              </a:ext>
            </a:extLst>
          </p:cNvPr>
          <p:cNvSpPr/>
          <p:nvPr/>
        </p:nvSpPr>
        <p:spPr>
          <a:xfrm>
            <a:off x="3464334" y="3408956"/>
            <a:ext cx="1974770" cy="1045844"/>
          </a:xfrm>
          <a:prstGeom prst="accentBorderCallout1">
            <a:avLst>
              <a:gd name="adj1" fmla="val 18750"/>
              <a:gd name="adj2" fmla="val -8333"/>
              <a:gd name="adj3" fmla="val -1393"/>
              <a:gd name="adj4" fmla="val -36533"/>
            </a:avLst>
          </a:prstGeom>
          <a:ln w="38100">
            <a:solidFill>
              <a:srgbClr val="3A444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nb-NO" sz="1013" dirty="0"/>
              <a:t>The </a:t>
            </a:r>
            <a:r>
              <a:rPr lang="en-AU" sz="1013" dirty="0"/>
              <a:t>scaffolding</a:t>
            </a:r>
          </a:p>
        </p:txBody>
      </p:sp>
      <p:sp>
        <p:nvSpPr>
          <p:cNvPr id="21" name="Bildeforklaring med linje 1 (ramme og loddrett strek) 20">
            <a:extLst>
              <a:ext uri="{FF2B5EF4-FFF2-40B4-BE49-F238E27FC236}">
                <a16:creationId xmlns:a16="http://schemas.microsoft.com/office/drawing/2014/main" id="{392CA2F0-0309-F443-9BCC-6B98CFF313A2}"/>
              </a:ext>
            </a:extLst>
          </p:cNvPr>
          <p:cNvSpPr/>
          <p:nvPr/>
        </p:nvSpPr>
        <p:spPr>
          <a:xfrm>
            <a:off x="3452410" y="1996441"/>
            <a:ext cx="1986694" cy="1045844"/>
          </a:xfrm>
          <a:prstGeom prst="accentBorderCallout1">
            <a:avLst>
              <a:gd name="adj1" fmla="val 18750"/>
              <a:gd name="adj2" fmla="val -8333"/>
              <a:gd name="adj3" fmla="val -62445"/>
              <a:gd name="adj4" fmla="val -25827"/>
            </a:avLst>
          </a:prstGeom>
          <a:ln w="38100">
            <a:solidFill>
              <a:srgbClr val="3A444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1013"/>
              <a:t>The battery of </a:t>
            </a:r>
          </a:p>
          <a:p>
            <a:pPr algn="ctr"/>
            <a:r>
              <a:rPr lang="en-AU" sz="1013"/>
              <a:t>assessment criterias</a:t>
            </a:r>
          </a:p>
        </p:txBody>
      </p:sp>
      <p:sp>
        <p:nvSpPr>
          <p:cNvPr id="22" name="Bildeforklaring med linje 1 (ramme og loddrett strek) 21">
            <a:extLst>
              <a:ext uri="{FF2B5EF4-FFF2-40B4-BE49-F238E27FC236}">
                <a16:creationId xmlns:a16="http://schemas.microsoft.com/office/drawing/2014/main" id="{0CB80896-DEA7-104B-AD29-D8E5C18F2E0B}"/>
              </a:ext>
            </a:extLst>
          </p:cNvPr>
          <p:cNvSpPr/>
          <p:nvPr/>
        </p:nvSpPr>
        <p:spPr>
          <a:xfrm>
            <a:off x="5844852" y="1970391"/>
            <a:ext cx="1986694" cy="1045844"/>
          </a:xfrm>
          <a:prstGeom prst="accentBorderCallout1">
            <a:avLst>
              <a:gd name="adj1" fmla="val 18750"/>
              <a:gd name="adj2" fmla="val -8333"/>
              <a:gd name="adj3" fmla="val -47747"/>
              <a:gd name="adj4" fmla="val -22256"/>
            </a:avLst>
          </a:prstGeom>
          <a:ln w="38100">
            <a:solidFill>
              <a:srgbClr val="3A444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1013" dirty="0"/>
              <a:t>Impact and Easiness</a:t>
            </a:r>
          </a:p>
          <a:p>
            <a:pPr algn="ctr"/>
            <a:r>
              <a:rPr lang="en-AU" sz="1013" dirty="0"/>
              <a:t>assessment </a:t>
            </a:r>
          </a:p>
        </p:txBody>
      </p:sp>
      <p:sp>
        <p:nvSpPr>
          <p:cNvPr id="23" name="Bildeforklaring med linje 1 (ramme og loddrett strek) 22">
            <a:extLst>
              <a:ext uri="{FF2B5EF4-FFF2-40B4-BE49-F238E27FC236}">
                <a16:creationId xmlns:a16="http://schemas.microsoft.com/office/drawing/2014/main" id="{DB93479C-FDBF-7845-B47E-1C7ADEFE15D3}"/>
              </a:ext>
            </a:extLst>
          </p:cNvPr>
          <p:cNvSpPr/>
          <p:nvPr/>
        </p:nvSpPr>
        <p:spPr>
          <a:xfrm flipH="1">
            <a:off x="6752987" y="3290329"/>
            <a:ext cx="1805226" cy="1045844"/>
          </a:xfrm>
          <a:prstGeom prst="accentBorderCallout1">
            <a:avLst>
              <a:gd name="adj1" fmla="val 18750"/>
              <a:gd name="adj2" fmla="val -8333"/>
              <a:gd name="adj3" fmla="val -181156"/>
              <a:gd name="adj4" fmla="val 50930"/>
            </a:avLst>
          </a:prstGeom>
          <a:ln w="38100">
            <a:solidFill>
              <a:srgbClr val="3A444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1013" dirty="0"/>
              <a:t>The A3 and kata follow up tools</a:t>
            </a:r>
          </a:p>
        </p:txBody>
      </p:sp>
    </p:spTree>
    <p:extLst>
      <p:ext uri="{BB962C8B-B14F-4D97-AF65-F5344CB8AC3E}">
        <p14:creationId xmlns:p14="http://schemas.microsoft.com/office/powerpoint/2010/main" val="36768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31" y="162355"/>
            <a:ext cx="5952782" cy="5143500"/>
          </a:xfrm>
          <a:prstGeom prst="rect">
            <a:avLst/>
          </a:prstGeom>
        </p:spPr>
      </p:pic>
      <p:sp>
        <p:nvSpPr>
          <p:cNvPr id="5" name="Title 1"/>
          <p:cNvSpPr txBox="1">
            <a:spLocks/>
          </p:cNvSpPr>
          <p:nvPr/>
        </p:nvSpPr>
        <p:spPr>
          <a:xfrm>
            <a:off x="226714" y="162355"/>
            <a:ext cx="2863312" cy="994172"/>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pPr lvl="1"/>
            <a:r>
              <a:rPr lang="nb-NO" sz="3200" b="1" dirty="0">
                <a:solidFill>
                  <a:srgbClr val="005F9F"/>
                </a:solidFill>
              </a:rPr>
              <a:t>Få opp stillaset!</a:t>
            </a:r>
          </a:p>
        </p:txBody>
      </p:sp>
      <p:sp>
        <p:nvSpPr>
          <p:cNvPr id="9" name="Content Placeholder 2"/>
          <p:cNvSpPr>
            <a:spLocks noGrp="1"/>
          </p:cNvSpPr>
          <p:nvPr>
            <p:ph sz="half" idx="1"/>
          </p:nvPr>
        </p:nvSpPr>
        <p:spPr>
          <a:xfrm>
            <a:off x="3006566" y="944973"/>
            <a:ext cx="1903413" cy="769938"/>
          </a:xfrm>
        </p:spPr>
        <p:txBody>
          <a:bodyPr>
            <a:noAutofit/>
          </a:bodyPr>
          <a:lstStyle/>
          <a:p>
            <a:pPr marL="914217" lvl="1" indent="0" algn="ctr">
              <a:lnSpc>
                <a:spcPct val="100000"/>
              </a:lnSpc>
              <a:buNone/>
            </a:pPr>
            <a:r>
              <a:rPr lang="nb-NO" sz="1200" b="1" dirty="0"/>
              <a:t> Finnes et felles nyttig formål?</a:t>
            </a:r>
          </a:p>
        </p:txBody>
      </p:sp>
      <p:sp>
        <p:nvSpPr>
          <p:cNvPr id="11" name="Content Placeholder 2"/>
          <p:cNvSpPr>
            <a:spLocks noGrp="1"/>
          </p:cNvSpPr>
          <p:nvPr>
            <p:ph sz="half" idx="1"/>
          </p:nvPr>
        </p:nvSpPr>
        <p:spPr>
          <a:xfrm>
            <a:off x="4245869" y="4006606"/>
            <a:ext cx="2245488" cy="770133"/>
          </a:xfrm>
        </p:spPr>
        <p:txBody>
          <a:bodyPr>
            <a:noAutofit/>
          </a:bodyPr>
          <a:lstStyle/>
          <a:p>
            <a:pPr marL="914217" lvl="1" indent="0" algn="ctr">
              <a:buNone/>
            </a:pPr>
            <a:r>
              <a:rPr lang="nb-NO" sz="1200" b="1"/>
              <a:t>Har vi selvgående team?</a:t>
            </a:r>
          </a:p>
        </p:txBody>
      </p:sp>
      <p:sp>
        <p:nvSpPr>
          <p:cNvPr id="12" name="Content Placeholder 2"/>
          <p:cNvSpPr>
            <a:spLocks noGrp="1"/>
          </p:cNvSpPr>
          <p:nvPr>
            <p:ph sz="half" idx="1"/>
          </p:nvPr>
        </p:nvSpPr>
        <p:spPr>
          <a:xfrm>
            <a:off x="1369721" y="4030492"/>
            <a:ext cx="2245488" cy="770133"/>
          </a:xfrm>
        </p:spPr>
        <p:txBody>
          <a:bodyPr>
            <a:noAutofit/>
          </a:bodyPr>
          <a:lstStyle/>
          <a:p>
            <a:pPr marL="914217" lvl="1" indent="0" algn="ctr">
              <a:buNone/>
            </a:pPr>
            <a:r>
              <a:rPr lang="nb-NO" sz="1200" b="1"/>
              <a:t>Blir vi bedre hver dag?</a:t>
            </a:r>
          </a:p>
        </p:txBody>
      </p:sp>
      <p:sp>
        <p:nvSpPr>
          <p:cNvPr id="10" name="Content Placeholder 2"/>
          <p:cNvSpPr>
            <a:spLocks noGrp="1"/>
          </p:cNvSpPr>
          <p:nvPr>
            <p:ph sz="half" idx="1"/>
          </p:nvPr>
        </p:nvSpPr>
        <p:spPr>
          <a:xfrm>
            <a:off x="4534002" y="2076473"/>
            <a:ext cx="2245488" cy="770133"/>
          </a:xfrm>
        </p:spPr>
        <p:txBody>
          <a:bodyPr>
            <a:noAutofit/>
          </a:bodyPr>
          <a:lstStyle/>
          <a:p>
            <a:pPr marL="914217" lvl="1" indent="0" algn="ctr">
              <a:buNone/>
            </a:pPr>
            <a:r>
              <a:rPr lang="nb-NO" sz="1200" b="1"/>
              <a:t>Følger vi den beste metoden?</a:t>
            </a:r>
          </a:p>
        </p:txBody>
      </p:sp>
      <p:sp>
        <p:nvSpPr>
          <p:cNvPr id="13" name="Content Placeholder 2"/>
          <p:cNvSpPr>
            <a:spLocks noGrp="1"/>
          </p:cNvSpPr>
          <p:nvPr>
            <p:ph sz="half" idx="1"/>
          </p:nvPr>
        </p:nvSpPr>
        <p:spPr>
          <a:xfrm>
            <a:off x="1082720" y="2091147"/>
            <a:ext cx="2245488" cy="770133"/>
          </a:xfrm>
        </p:spPr>
        <p:txBody>
          <a:bodyPr wrap="square" anchor="t">
            <a:noAutofit/>
          </a:bodyPr>
          <a:lstStyle/>
          <a:p>
            <a:pPr marL="914217" lvl="1" indent="0" algn="ctr">
              <a:buNone/>
            </a:pPr>
            <a:r>
              <a:rPr lang="nb-NO" sz="1200" b="1"/>
              <a:t>Deler vi hva vi lærer?</a:t>
            </a:r>
          </a:p>
        </p:txBody>
      </p:sp>
      <p:sp>
        <p:nvSpPr>
          <p:cNvPr id="14" name="Content Placeholder 2"/>
          <p:cNvSpPr>
            <a:spLocks noGrp="1"/>
          </p:cNvSpPr>
          <p:nvPr>
            <p:ph sz="half" idx="1"/>
          </p:nvPr>
        </p:nvSpPr>
        <p:spPr>
          <a:xfrm>
            <a:off x="2635147" y="3065686"/>
            <a:ext cx="2932975" cy="770133"/>
          </a:xfrm>
        </p:spPr>
        <p:txBody>
          <a:bodyPr>
            <a:noAutofit/>
          </a:bodyPr>
          <a:lstStyle/>
          <a:p>
            <a:pPr marL="914217" lvl="1" indent="0" algn="ctr">
              <a:buNone/>
            </a:pPr>
            <a:r>
              <a:rPr lang="nb-NO" sz="1400" b="1"/>
              <a:t>Har vi et trygt og støttende læringsmiljø?</a:t>
            </a:r>
          </a:p>
        </p:txBody>
      </p:sp>
      <p:sp>
        <p:nvSpPr>
          <p:cNvPr id="23" name="TextBox 22"/>
          <p:cNvSpPr txBox="1"/>
          <p:nvPr/>
        </p:nvSpPr>
        <p:spPr>
          <a:xfrm>
            <a:off x="4336008" y="2781607"/>
            <a:ext cx="360996" cy="300082"/>
          </a:xfrm>
          <a:prstGeom prst="rect">
            <a:avLst/>
          </a:prstGeom>
          <a:noFill/>
        </p:spPr>
        <p:txBody>
          <a:bodyPr wrap="none" rtlCol="0">
            <a:spAutoFit/>
          </a:bodyPr>
          <a:lstStyle/>
          <a:p>
            <a:r>
              <a:rPr lang="en-US" b="1" dirty="0">
                <a:solidFill>
                  <a:srgbClr val="3B4446"/>
                </a:solidFill>
              </a:rPr>
              <a:t>01</a:t>
            </a:r>
          </a:p>
        </p:txBody>
      </p:sp>
      <p:sp>
        <p:nvSpPr>
          <p:cNvPr id="24" name="TextBox 23"/>
          <p:cNvSpPr txBox="1"/>
          <p:nvPr/>
        </p:nvSpPr>
        <p:spPr>
          <a:xfrm>
            <a:off x="4199326" y="726346"/>
            <a:ext cx="360996" cy="300082"/>
          </a:xfrm>
          <a:prstGeom prst="rect">
            <a:avLst/>
          </a:prstGeom>
          <a:noFill/>
        </p:spPr>
        <p:txBody>
          <a:bodyPr wrap="none" rtlCol="0">
            <a:spAutoFit/>
          </a:bodyPr>
          <a:lstStyle/>
          <a:p>
            <a:r>
              <a:rPr lang="en-US" b="1" dirty="0">
                <a:solidFill>
                  <a:srgbClr val="005F9F"/>
                </a:solidFill>
              </a:rPr>
              <a:t>02</a:t>
            </a:r>
          </a:p>
        </p:txBody>
      </p:sp>
      <p:sp>
        <p:nvSpPr>
          <p:cNvPr id="25" name="TextBox 24"/>
          <p:cNvSpPr txBox="1"/>
          <p:nvPr/>
        </p:nvSpPr>
        <p:spPr>
          <a:xfrm>
            <a:off x="5909004" y="1848514"/>
            <a:ext cx="360996" cy="300082"/>
          </a:xfrm>
          <a:prstGeom prst="rect">
            <a:avLst/>
          </a:prstGeom>
          <a:noFill/>
        </p:spPr>
        <p:txBody>
          <a:bodyPr wrap="none" rtlCol="0">
            <a:spAutoFit/>
          </a:bodyPr>
          <a:lstStyle/>
          <a:p>
            <a:r>
              <a:rPr lang="en-US" b="1" dirty="0">
                <a:solidFill>
                  <a:srgbClr val="649D35"/>
                </a:solidFill>
              </a:rPr>
              <a:t>03</a:t>
            </a:r>
          </a:p>
        </p:txBody>
      </p:sp>
      <p:sp>
        <p:nvSpPr>
          <p:cNvPr id="26" name="TextBox 25"/>
          <p:cNvSpPr txBox="1"/>
          <p:nvPr/>
        </p:nvSpPr>
        <p:spPr>
          <a:xfrm>
            <a:off x="5656746" y="3813225"/>
            <a:ext cx="360996" cy="300082"/>
          </a:xfrm>
          <a:prstGeom prst="rect">
            <a:avLst/>
          </a:prstGeom>
          <a:noFill/>
        </p:spPr>
        <p:txBody>
          <a:bodyPr wrap="none" rtlCol="0">
            <a:spAutoFit/>
          </a:bodyPr>
          <a:lstStyle/>
          <a:p>
            <a:r>
              <a:rPr lang="en-US" b="1" dirty="0">
                <a:solidFill>
                  <a:srgbClr val="649D35"/>
                </a:solidFill>
              </a:rPr>
              <a:t>04</a:t>
            </a:r>
          </a:p>
        </p:txBody>
      </p:sp>
      <p:sp>
        <p:nvSpPr>
          <p:cNvPr id="27" name="TextBox 26"/>
          <p:cNvSpPr txBox="1"/>
          <p:nvPr/>
        </p:nvSpPr>
        <p:spPr>
          <a:xfrm>
            <a:off x="2670313" y="3804260"/>
            <a:ext cx="360996" cy="300082"/>
          </a:xfrm>
          <a:prstGeom prst="rect">
            <a:avLst/>
          </a:prstGeom>
          <a:noFill/>
        </p:spPr>
        <p:txBody>
          <a:bodyPr wrap="none" rtlCol="0">
            <a:spAutoFit/>
          </a:bodyPr>
          <a:lstStyle/>
          <a:p>
            <a:r>
              <a:rPr lang="en-US" b="1" dirty="0">
                <a:solidFill>
                  <a:srgbClr val="83334A"/>
                </a:solidFill>
              </a:rPr>
              <a:t>05</a:t>
            </a:r>
          </a:p>
        </p:txBody>
      </p:sp>
      <p:sp>
        <p:nvSpPr>
          <p:cNvPr id="28" name="TextBox 27"/>
          <p:cNvSpPr txBox="1"/>
          <p:nvPr/>
        </p:nvSpPr>
        <p:spPr>
          <a:xfrm>
            <a:off x="2472145" y="1848514"/>
            <a:ext cx="360996" cy="300082"/>
          </a:xfrm>
          <a:prstGeom prst="rect">
            <a:avLst/>
          </a:prstGeom>
          <a:noFill/>
        </p:spPr>
        <p:txBody>
          <a:bodyPr wrap="none" rtlCol="0">
            <a:spAutoFit/>
          </a:bodyPr>
          <a:lstStyle/>
          <a:p>
            <a:r>
              <a:rPr lang="en-US" b="1" dirty="0">
                <a:solidFill>
                  <a:srgbClr val="3B4446"/>
                </a:solidFill>
              </a:rPr>
              <a:t>06</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8351" y="2937293"/>
            <a:ext cx="275935" cy="144054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600" y="2387323"/>
            <a:ext cx="129210" cy="67455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200" y="2050095"/>
            <a:ext cx="129210" cy="674551"/>
          </a:xfrm>
          <a:prstGeom prst="rect">
            <a:avLst/>
          </a:prstGeom>
        </p:spPr>
      </p:pic>
      <p:sp>
        <p:nvSpPr>
          <p:cNvPr id="22" name="Oval 21"/>
          <p:cNvSpPr/>
          <p:nvPr/>
        </p:nvSpPr>
        <p:spPr>
          <a:xfrm>
            <a:off x="725447" y="1944582"/>
            <a:ext cx="240846" cy="240846"/>
          </a:xfrm>
          <a:prstGeom prst="ellipse">
            <a:avLst/>
          </a:prstGeom>
          <a:solidFill>
            <a:srgbClr val="FFF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
            <a:extLst>
              <a:ext uri="{FF2B5EF4-FFF2-40B4-BE49-F238E27FC236}">
                <a16:creationId xmlns:a16="http://schemas.microsoft.com/office/drawing/2014/main" id="{AA14E0B9-F9C5-7A4A-A12B-464804C99BCE}"/>
              </a:ext>
            </a:extLst>
          </p:cNvPr>
          <p:cNvSpPr/>
          <p:nvPr/>
        </p:nvSpPr>
        <p:spPr>
          <a:xfrm flipV="1">
            <a:off x="0" y="1026427"/>
            <a:ext cx="2372810" cy="4874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125ED1-81E5-45FE-84A9-B5C991883ED2}"/>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331034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BD41ED8-1824-3946-A481-D5DF5EF9F14E}"/>
              </a:ext>
            </a:extLst>
          </p:cNvPr>
          <p:cNvPicPr>
            <a:picLocks noChangeAspect="1"/>
          </p:cNvPicPr>
          <p:nvPr/>
        </p:nvPicPr>
        <p:blipFill>
          <a:blip r:embed="rId2"/>
          <a:stretch>
            <a:fillRect/>
          </a:stretch>
        </p:blipFill>
        <p:spPr>
          <a:xfrm>
            <a:off x="2743200" y="1422400"/>
            <a:ext cx="3657600" cy="2298700"/>
          </a:xfrm>
          <a:prstGeom prst="rect">
            <a:avLst/>
          </a:prstGeom>
        </p:spPr>
      </p:pic>
      <p:sp>
        <p:nvSpPr>
          <p:cNvPr id="2" name="Tittel 1">
            <a:extLst>
              <a:ext uri="{FF2B5EF4-FFF2-40B4-BE49-F238E27FC236}">
                <a16:creationId xmlns:a16="http://schemas.microsoft.com/office/drawing/2014/main" id="{B096871D-334C-0B42-8553-87F86941739C}"/>
              </a:ext>
            </a:extLst>
          </p:cNvPr>
          <p:cNvSpPr>
            <a:spLocks noGrp="1"/>
          </p:cNvSpPr>
          <p:nvPr>
            <p:ph type="title"/>
          </p:nvPr>
        </p:nvSpPr>
        <p:spPr/>
        <p:txBody>
          <a:bodyPr/>
          <a:lstStyle/>
          <a:p>
            <a:r>
              <a:rPr lang="nb-NO">
                <a:solidFill>
                  <a:srgbClr val="005F9F"/>
                </a:solidFill>
              </a:rPr>
              <a:t>Vårt skeive bilde av virkelig verden</a:t>
            </a:r>
          </a:p>
        </p:txBody>
      </p:sp>
    </p:spTree>
    <p:extLst>
      <p:ext uri="{BB962C8B-B14F-4D97-AF65-F5344CB8AC3E}">
        <p14:creationId xmlns:p14="http://schemas.microsoft.com/office/powerpoint/2010/main" val="405478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31" y="162355"/>
            <a:ext cx="5952782" cy="5143500"/>
          </a:xfrm>
          <a:prstGeom prst="rect">
            <a:avLst/>
          </a:prstGeom>
        </p:spPr>
      </p:pic>
      <p:sp>
        <p:nvSpPr>
          <p:cNvPr id="5" name="Title 1"/>
          <p:cNvSpPr txBox="1">
            <a:spLocks/>
          </p:cNvSpPr>
          <p:nvPr/>
        </p:nvSpPr>
        <p:spPr>
          <a:xfrm>
            <a:off x="226714" y="162355"/>
            <a:ext cx="286331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pPr lvl="1"/>
            <a:r>
              <a:rPr lang="nb-NO" sz="2000" b="1" dirty="0">
                <a:solidFill>
                  <a:srgbClr val="005F9F"/>
                </a:solidFill>
              </a:rPr>
              <a:t>Læringskultur</a:t>
            </a:r>
          </a:p>
          <a:p>
            <a:pPr lvl="1"/>
            <a:r>
              <a:rPr lang="nb-NO" sz="2000" b="1" dirty="0">
                <a:solidFill>
                  <a:srgbClr val="005F9F"/>
                </a:solidFill>
              </a:rPr>
              <a:t>speilet (LC Mirror)</a:t>
            </a:r>
          </a:p>
        </p:txBody>
      </p:sp>
      <p:sp>
        <p:nvSpPr>
          <p:cNvPr id="9" name="Content Placeholder 2"/>
          <p:cNvSpPr>
            <a:spLocks noGrp="1"/>
          </p:cNvSpPr>
          <p:nvPr>
            <p:ph sz="half" idx="1"/>
          </p:nvPr>
        </p:nvSpPr>
        <p:spPr>
          <a:xfrm>
            <a:off x="3013638" y="942247"/>
            <a:ext cx="1902628" cy="770133"/>
          </a:xfrm>
        </p:spPr>
        <p:txBody>
          <a:bodyPr>
            <a:noAutofit/>
          </a:bodyPr>
          <a:lstStyle/>
          <a:p>
            <a:pPr marL="914217" lvl="1" indent="0" algn="ctr">
              <a:lnSpc>
                <a:spcPct val="100000"/>
              </a:lnSpc>
              <a:buNone/>
            </a:pPr>
            <a:r>
              <a:rPr lang="nb-NO" sz="1200" b="1" dirty="0"/>
              <a:t> Finnes et felles nyttig formål?</a:t>
            </a:r>
          </a:p>
        </p:txBody>
      </p:sp>
      <p:sp>
        <p:nvSpPr>
          <p:cNvPr id="10" name="Content Placeholder 2"/>
          <p:cNvSpPr>
            <a:spLocks noGrp="1"/>
          </p:cNvSpPr>
          <p:nvPr>
            <p:ph sz="half" idx="1"/>
          </p:nvPr>
        </p:nvSpPr>
        <p:spPr>
          <a:xfrm>
            <a:off x="4534002" y="2076473"/>
            <a:ext cx="2245488" cy="770133"/>
          </a:xfrm>
        </p:spPr>
        <p:txBody>
          <a:bodyPr>
            <a:noAutofit/>
          </a:bodyPr>
          <a:lstStyle/>
          <a:p>
            <a:pPr marL="914217" lvl="1" indent="0" algn="ctr">
              <a:buNone/>
            </a:pPr>
            <a:r>
              <a:rPr lang="nb-NO" sz="1200" b="1"/>
              <a:t>Følger vi den beste metoden?</a:t>
            </a:r>
          </a:p>
        </p:txBody>
      </p:sp>
      <p:sp>
        <p:nvSpPr>
          <p:cNvPr id="11" name="Content Placeholder 2"/>
          <p:cNvSpPr>
            <a:spLocks noGrp="1"/>
          </p:cNvSpPr>
          <p:nvPr>
            <p:ph sz="half" idx="1"/>
          </p:nvPr>
        </p:nvSpPr>
        <p:spPr>
          <a:xfrm>
            <a:off x="4245869" y="4006606"/>
            <a:ext cx="2245488" cy="770133"/>
          </a:xfrm>
        </p:spPr>
        <p:txBody>
          <a:bodyPr>
            <a:noAutofit/>
          </a:bodyPr>
          <a:lstStyle/>
          <a:p>
            <a:pPr marL="914217" lvl="1" indent="0" algn="ctr">
              <a:buNone/>
            </a:pPr>
            <a:r>
              <a:rPr lang="nb-NO" sz="1200" b="1"/>
              <a:t>Har vi selvgående team?</a:t>
            </a:r>
          </a:p>
        </p:txBody>
      </p:sp>
      <p:sp>
        <p:nvSpPr>
          <p:cNvPr id="12" name="Content Placeholder 2"/>
          <p:cNvSpPr>
            <a:spLocks noGrp="1"/>
          </p:cNvSpPr>
          <p:nvPr>
            <p:ph sz="half" idx="1"/>
          </p:nvPr>
        </p:nvSpPr>
        <p:spPr>
          <a:xfrm>
            <a:off x="1369721" y="4030492"/>
            <a:ext cx="2245488" cy="770133"/>
          </a:xfrm>
        </p:spPr>
        <p:txBody>
          <a:bodyPr>
            <a:noAutofit/>
          </a:bodyPr>
          <a:lstStyle/>
          <a:p>
            <a:pPr marL="914217" lvl="1" indent="0" algn="ctr">
              <a:buNone/>
            </a:pPr>
            <a:r>
              <a:rPr lang="nb-NO" sz="1200" b="1"/>
              <a:t>Blir vi bedre hver dag?</a:t>
            </a:r>
          </a:p>
        </p:txBody>
      </p:sp>
      <p:sp>
        <p:nvSpPr>
          <p:cNvPr id="13" name="Content Placeholder 2"/>
          <p:cNvSpPr>
            <a:spLocks noGrp="1"/>
          </p:cNvSpPr>
          <p:nvPr>
            <p:ph sz="half" idx="1"/>
          </p:nvPr>
        </p:nvSpPr>
        <p:spPr>
          <a:xfrm>
            <a:off x="1082720" y="2091147"/>
            <a:ext cx="2245488" cy="770133"/>
          </a:xfrm>
        </p:spPr>
        <p:txBody>
          <a:bodyPr wrap="square" anchor="t">
            <a:noAutofit/>
          </a:bodyPr>
          <a:lstStyle/>
          <a:p>
            <a:pPr marL="914217" lvl="1" indent="0" algn="ctr">
              <a:buNone/>
            </a:pPr>
            <a:r>
              <a:rPr lang="nb-NO" sz="1200" b="1"/>
              <a:t>Deler vi hva vi lærer?</a:t>
            </a:r>
          </a:p>
        </p:txBody>
      </p:sp>
      <p:sp>
        <p:nvSpPr>
          <p:cNvPr id="14" name="Content Placeholder 2"/>
          <p:cNvSpPr>
            <a:spLocks noGrp="1"/>
          </p:cNvSpPr>
          <p:nvPr>
            <p:ph sz="half" idx="1"/>
          </p:nvPr>
        </p:nvSpPr>
        <p:spPr>
          <a:xfrm>
            <a:off x="2635147" y="3065686"/>
            <a:ext cx="2932975" cy="770133"/>
          </a:xfrm>
        </p:spPr>
        <p:txBody>
          <a:bodyPr>
            <a:noAutofit/>
          </a:bodyPr>
          <a:lstStyle/>
          <a:p>
            <a:pPr marL="914217" lvl="1" indent="0" algn="ctr">
              <a:buNone/>
            </a:pPr>
            <a:r>
              <a:rPr lang="nb-NO" sz="1400" b="1"/>
              <a:t>Har vi et trygt og støttende læringsmiljø?</a:t>
            </a:r>
          </a:p>
        </p:txBody>
      </p:sp>
      <p:sp>
        <p:nvSpPr>
          <p:cNvPr id="23" name="TextBox 22"/>
          <p:cNvSpPr txBox="1"/>
          <p:nvPr/>
        </p:nvSpPr>
        <p:spPr>
          <a:xfrm>
            <a:off x="4336008" y="2781607"/>
            <a:ext cx="360996" cy="300082"/>
          </a:xfrm>
          <a:prstGeom prst="rect">
            <a:avLst/>
          </a:prstGeom>
          <a:noFill/>
        </p:spPr>
        <p:txBody>
          <a:bodyPr wrap="none" rtlCol="0">
            <a:spAutoFit/>
          </a:bodyPr>
          <a:lstStyle/>
          <a:p>
            <a:r>
              <a:rPr lang="en-US" b="1" dirty="0">
                <a:solidFill>
                  <a:srgbClr val="3B4446"/>
                </a:solidFill>
              </a:rPr>
              <a:t>01</a:t>
            </a:r>
          </a:p>
        </p:txBody>
      </p:sp>
      <p:sp>
        <p:nvSpPr>
          <p:cNvPr id="24" name="TextBox 23"/>
          <p:cNvSpPr txBox="1"/>
          <p:nvPr/>
        </p:nvSpPr>
        <p:spPr>
          <a:xfrm>
            <a:off x="4199326" y="726346"/>
            <a:ext cx="360996" cy="300082"/>
          </a:xfrm>
          <a:prstGeom prst="rect">
            <a:avLst/>
          </a:prstGeom>
          <a:noFill/>
        </p:spPr>
        <p:txBody>
          <a:bodyPr wrap="none" rtlCol="0">
            <a:spAutoFit/>
          </a:bodyPr>
          <a:lstStyle/>
          <a:p>
            <a:r>
              <a:rPr lang="en-US" b="1" dirty="0">
                <a:solidFill>
                  <a:srgbClr val="005F9F"/>
                </a:solidFill>
              </a:rPr>
              <a:t>02</a:t>
            </a:r>
          </a:p>
        </p:txBody>
      </p:sp>
      <p:sp>
        <p:nvSpPr>
          <p:cNvPr id="25" name="TextBox 24"/>
          <p:cNvSpPr txBox="1"/>
          <p:nvPr/>
        </p:nvSpPr>
        <p:spPr>
          <a:xfrm>
            <a:off x="5909004" y="1848514"/>
            <a:ext cx="360996" cy="300082"/>
          </a:xfrm>
          <a:prstGeom prst="rect">
            <a:avLst/>
          </a:prstGeom>
          <a:noFill/>
        </p:spPr>
        <p:txBody>
          <a:bodyPr wrap="none" rtlCol="0">
            <a:spAutoFit/>
          </a:bodyPr>
          <a:lstStyle/>
          <a:p>
            <a:r>
              <a:rPr lang="en-US" b="1" dirty="0">
                <a:solidFill>
                  <a:srgbClr val="649D35"/>
                </a:solidFill>
              </a:rPr>
              <a:t>03</a:t>
            </a:r>
          </a:p>
        </p:txBody>
      </p:sp>
      <p:sp>
        <p:nvSpPr>
          <p:cNvPr id="26" name="TextBox 25"/>
          <p:cNvSpPr txBox="1"/>
          <p:nvPr/>
        </p:nvSpPr>
        <p:spPr>
          <a:xfrm>
            <a:off x="5656746" y="3813225"/>
            <a:ext cx="360996" cy="300082"/>
          </a:xfrm>
          <a:prstGeom prst="rect">
            <a:avLst/>
          </a:prstGeom>
          <a:noFill/>
        </p:spPr>
        <p:txBody>
          <a:bodyPr wrap="none" rtlCol="0">
            <a:spAutoFit/>
          </a:bodyPr>
          <a:lstStyle/>
          <a:p>
            <a:r>
              <a:rPr lang="en-US" b="1" dirty="0">
                <a:solidFill>
                  <a:srgbClr val="649D35"/>
                </a:solidFill>
              </a:rPr>
              <a:t>04</a:t>
            </a:r>
          </a:p>
        </p:txBody>
      </p:sp>
      <p:sp>
        <p:nvSpPr>
          <p:cNvPr id="27" name="TextBox 26"/>
          <p:cNvSpPr txBox="1"/>
          <p:nvPr/>
        </p:nvSpPr>
        <p:spPr>
          <a:xfrm>
            <a:off x="2670313" y="3804260"/>
            <a:ext cx="360996" cy="300082"/>
          </a:xfrm>
          <a:prstGeom prst="rect">
            <a:avLst/>
          </a:prstGeom>
          <a:noFill/>
        </p:spPr>
        <p:txBody>
          <a:bodyPr wrap="none" rtlCol="0">
            <a:spAutoFit/>
          </a:bodyPr>
          <a:lstStyle/>
          <a:p>
            <a:r>
              <a:rPr lang="en-US" b="1" dirty="0">
                <a:solidFill>
                  <a:srgbClr val="83334A"/>
                </a:solidFill>
              </a:rPr>
              <a:t>05</a:t>
            </a:r>
          </a:p>
        </p:txBody>
      </p:sp>
      <p:sp>
        <p:nvSpPr>
          <p:cNvPr id="28" name="TextBox 27"/>
          <p:cNvSpPr txBox="1"/>
          <p:nvPr/>
        </p:nvSpPr>
        <p:spPr>
          <a:xfrm>
            <a:off x="2472145" y="1848514"/>
            <a:ext cx="360996" cy="300082"/>
          </a:xfrm>
          <a:prstGeom prst="rect">
            <a:avLst/>
          </a:prstGeom>
          <a:noFill/>
        </p:spPr>
        <p:txBody>
          <a:bodyPr wrap="none" rtlCol="0">
            <a:spAutoFit/>
          </a:bodyPr>
          <a:lstStyle/>
          <a:p>
            <a:r>
              <a:rPr lang="en-US" b="1" dirty="0">
                <a:solidFill>
                  <a:srgbClr val="3B4446"/>
                </a:solidFill>
              </a:rPr>
              <a:t>06</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8351" y="2937293"/>
            <a:ext cx="275935" cy="144054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600" y="2387323"/>
            <a:ext cx="129210" cy="67455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200" y="2050095"/>
            <a:ext cx="129210" cy="674551"/>
          </a:xfrm>
          <a:prstGeom prst="rect">
            <a:avLst/>
          </a:prstGeom>
        </p:spPr>
      </p:pic>
      <p:sp>
        <p:nvSpPr>
          <p:cNvPr id="22" name="Oval 21"/>
          <p:cNvSpPr/>
          <p:nvPr/>
        </p:nvSpPr>
        <p:spPr>
          <a:xfrm>
            <a:off x="725447" y="1944582"/>
            <a:ext cx="240846" cy="240846"/>
          </a:xfrm>
          <a:prstGeom prst="ellipse">
            <a:avLst/>
          </a:prstGeom>
          <a:solidFill>
            <a:srgbClr val="FFF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vrundet rektangel 19">
            <a:extLst>
              <a:ext uri="{FF2B5EF4-FFF2-40B4-BE49-F238E27FC236}">
                <a16:creationId xmlns:a16="http://schemas.microsoft.com/office/drawing/2014/main" id="{D5C3E933-7AC6-3C41-8F73-2016C7227F60}"/>
              </a:ext>
            </a:extLst>
          </p:cNvPr>
          <p:cNvSpPr/>
          <p:nvPr/>
        </p:nvSpPr>
        <p:spPr>
          <a:xfrm>
            <a:off x="1165412" y="1179359"/>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VISJON</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21" name="Avrundet rektangel 20">
            <a:extLst>
              <a:ext uri="{FF2B5EF4-FFF2-40B4-BE49-F238E27FC236}">
                <a16:creationId xmlns:a16="http://schemas.microsoft.com/office/drawing/2014/main" id="{F96A4C01-AA29-9749-B0E4-FC716E488977}"/>
              </a:ext>
            </a:extLst>
          </p:cNvPr>
          <p:cNvSpPr/>
          <p:nvPr/>
        </p:nvSpPr>
        <p:spPr>
          <a:xfrm>
            <a:off x="3010374" y="1179360"/>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MISJON</a:t>
            </a:r>
          </a:p>
        </p:txBody>
      </p:sp>
      <p:sp>
        <p:nvSpPr>
          <p:cNvPr id="32" name="Avrundet rektangel 31">
            <a:extLst>
              <a:ext uri="{FF2B5EF4-FFF2-40B4-BE49-F238E27FC236}">
                <a16:creationId xmlns:a16="http://schemas.microsoft.com/office/drawing/2014/main" id="{AD32CED4-F351-784B-A9D0-F3B6CA87B8FC}"/>
              </a:ext>
            </a:extLst>
          </p:cNvPr>
          <p:cNvSpPr/>
          <p:nvPr/>
        </p:nvSpPr>
        <p:spPr>
          <a:xfrm>
            <a:off x="6782844" y="1175083"/>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
        <p:nvSpPr>
          <p:cNvPr id="33" name="Avrundet rektangel 32">
            <a:extLst>
              <a:ext uri="{FF2B5EF4-FFF2-40B4-BE49-F238E27FC236}">
                <a16:creationId xmlns:a16="http://schemas.microsoft.com/office/drawing/2014/main" id="{E42F54DF-5524-9D43-A1CA-B57892025E63}"/>
              </a:ext>
            </a:extLst>
          </p:cNvPr>
          <p:cNvSpPr/>
          <p:nvPr/>
        </p:nvSpPr>
        <p:spPr>
          <a:xfrm>
            <a:off x="4844962" y="119368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K (C)</a:t>
            </a:r>
          </a:p>
          <a:p>
            <a:pPr algn="ctr"/>
            <a:r>
              <a:rPr lang="nb-NO" sz="900" b="1" dirty="0">
                <a:solidFill>
                  <a:srgbClr val="000000"/>
                </a:solidFill>
              </a:rPr>
              <a:t>KAPASITET</a:t>
            </a:r>
          </a:p>
        </p:txBody>
      </p:sp>
    </p:spTree>
    <p:extLst>
      <p:ext uri="{BB962C8B-B14F-4D97-AF65-F5344CB8AC3E}">
        <p14:creationId xmlns:p14="http://schemas.microsoft.com/office/powerpoint/2010/main" val="13332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kstSylinder 52">
            <a:extLst>
              <a:ext uri="{FF2B5EF4-FFF2-40B4-BE49-F238E27FC236}">
                <a16:creationId xmlns:a16="http://schemas.microsoft.com/office/drawing/2014/main" id="{9231B3C1-7AA5-284B-9E71-595D249D1718}"/>
              </a:ext>
            </a:extLst>
          </p:cNvPr>
          <p:cNvSpPr txBox="1"/>
          <p:nvPr/>
        </p:nvSpPr>
        <p:spPr>
          <a:xfrm>
            <a:off x="5641879" y="3882256"/>
            <a:ext cx="2015296" cy="404085"/>
          </a:xfrm>
          <a:prstGeom prst="rect">
            <a:avLst/>
          </a:prstGeom>
          <a:solidFill>
            <a:srgbClr val="D7E6BD"/>
          </a:solidFill>
        </p:spPr>
        <p:txBody>
          <a:bodyPr wrap="none" rtlCol="0">
            <a:spAutoFit/>
          </a:bodyPr>
          <a:lstStyle/>
          <a:p>
            <a:pPr algn="ctr"/>
            <a:r>
              <a:rPr lang="nb-NO" sz="1013" dirty="0">
                <a:solidFill>
                  <a:srgbClr val="494446"/>
                </a:solidFill>
              </a:rPr>
              <a:t>Feedback om hva som faktisk skjer</a:t>
            </a:r>
          </a:p>
          <a:p>
            <a:pPr algn="ctr"/>
            <a:r>
              <a:rPr lang="nb-NO" sz="1013" dirty="0">
                <a:solidFill>
                  <a:srgbClr val="494446"/>
                </a:solidFill>
              </a:rPr>
              <a:t>(Mental modell 2)</a:t>
            </a:r>
          </a:p>
        </p:txBody>
      </p:sp>
      <p:sp>
        <p:nvSpPr>
          <p:cNvPr id="4" name="TekstSylinder 3">
            <a:extLst>
              <a:ext uri="{FF2B5EF4-FFF2-40B4-BE49-F238E27FC236}">
                <a16:creationId xmlns:a16="http://schemas.microsoft.com/office/drawing/2014/main" id="{20B58B9F-4994-534B-BF22-44D38F164EA7}"/>
              </a:ext>
            </a:extLst>
          </p:cNvPr>
          <p:cNvSpPr txBox="1"/>
          <p:nvPr/>
        </p:nvSpPr>
        <p:spPr>
          <a:xfrm>
            <a:off x="5724801" y="1213528"/>
            <a:ext cx="1813318" cy="404085"/>
          </a:xfrm>
          <a:prstGeom prst="rect">
            <a:avLst/>
          </a:prstGeom>
          <a:solidFill>
            <a:srgbClr val="D7E6BD"/>
          </a:solidFill>
        </p:spPr>
        <p:txBody>
          <a:bodyPr wrap="none" rtlCol="0">
            <a:spAutoFit/>
          </a:bodyPr>
          <a:lstStyle/>
          <a:p>
            <a:pPr algn="ctr"/>
            <a:r>
              <a:rPr lang="nb-NO" sz="1013" dirty="0">
                <a:solidFill>
                  <a:srgbClr val="494446"/>
                </a:solidFill>
              </a:rPr>
              <a:t>Hva vi tenker og tror og ønsker</a:t>
            </a:r>
          </a:p>
          <a:p>
            <a:pPr algn="ctr"/>
            <a:r>
              <a:rPr lang="nb-NO" sz="1013" dirty="0">
                <a:solidFill>
                  <a:srgbClr val="494446"/>
                </a:solidFill>
              </a:rPr>
              <a:t>skal skjer (Mental modell 1)</a:t>
            </a:r>
          </a:p>
        </p:txBody>
      </p:sp>
      <p:sp>
        <p:nvSpPr>
          <p:cNvPr id="8" name="Plassholder for tekst 7">
            <a:extLst>
              <a:ext uri="{FF2B5EF4-FFF2-40B4-BE49-F238E27FC236}">
                <a16:creationId xmlns:a16="http://schemas.microsoft.com/office/drawing/2014/main" id="{3DE46F46-3C56-604E-ACE2-CAAFBACD0F17}"/>
              </a:ext>
            </a:extLst>
          </p:cNvPr>
          <p:cNvSpPr>
            <a:spLocks noGrp="1"/>
          </p:cNvSpPr>
          <p:nvPr>
            <p:ph sz="half" idx="1"/>
          </p:nvPr>
        </p:nvSpPr>
        <p:spPr>
          <a:xfrm>
            <a:off x="628650" y="1633764"/>
            <a:ext cx="3886200" cy="3263504"/>
          </a:xfrm>
        </p:spPr>
        <p:txBody>
          <a:bodyPr>
            <a:noAutofit/>
          </a:bodyPr>
          <a:lstStyle/>
          <a:p>
            <a:pPr marL="0" indent="0">
              <a:buNone/>
            </a:pPr>
            <a:r>
              <a:rPr lang="nb-NO" b="1" dirty="0">
                <a:solidFill>
                  <a:srgbClr val="494446"/>
                </a:solidFill>
              </a:rPr>
              <a:t>Kritisk tenkning</a:t>
            </a:r>
            <a:br>
              <a:rPr lang="nb-NO" b="1" dirty="0">
                <a:solidFill>
                  <a:srgbClr val="494446"/>
                </a:solidFill>
              </a:rPr>
            </a:br>
            <a:endParaRPr lang="nb-NO" b="1" dirty="0">
              <a:solidFill>
                <a:srgbClr val="494446"/>
              </a:solidFill>
            </a:endParaRPr>
          </a:p>
          <a:p>
            <a:pPr marL="257175" indent="-257175"/>
            <a:r>
              <a:rPr lang="nb-NO" b="1" dirty="0">
                <a:solidFill>
                  <a:srgbClr val="494446"/>
                </a:solidFill>
              </a:rPr>
              <a:t> Våre mentale modeller</a:t>
            </a:r>
            <a:br>
              <a:rPr lang="nb-NO" b="1" dirty="0">
                <a:solidFill>
                  <a:srgbClr val="494446"/>
                </a:solidFill>
              </a:rPr>
            </a:br>
            <a:endParaRPr lang="nb-NO" b="1" dirty="0">
              <a:solidFill>
                <a:srgbClr val="494446"/>
              </a:solidFill>
            </a:endParaRPr>
          </a:p>
          <a:p>
            <a:pPr marL="257175" indent="-257175"/>
            <a:r>
              <a:rPr lang="nb-NO" b="1" dirty="0">
                <a:solidFill>
                  <a:srgbClr val="494446"/>
                </a:solidFill>
              </a:rPr>
              <a:t>og virkelig verden</a:t>
            </a:r>
          </a:p>
          <a:p>
            <a:pPr marL="257175" indent="-257175"/>
            <a:endParaRPr lang="nb-NO" b="1" dirty="0">
              <a:solidFill>
                <a:srgbClr val="494446"/>
              </a:solidFill>
            </a:endParaRPr>
          </a:p>
        </p:txBody>
      </p:sp>
      <p:sp>
        <p:nvSpPr>
          <p:cNvPr id="29" name="Avrundet rektangel 28">
            <a:extLst>
              <a:ext uri="{FF2B5EF4-FFF2-40B4-BE49-F238E27FC236}">
                <a16:creationId xmlns:a16="http://schemas.microsoft.com/office/drawing/2014/main" id="{8FA8E978-6396-EC48-AECC-BCCD62519D78}"/>
              </a:ext>
            </a:extLst>
          </p:cNvPr>
          <p:cNvSpPr/>
          <p:nvPr/>
        </p:nvSpPr>
        <p:spPr>
          <a:xfrm>
            <a:off x="5293186" y="2533486"/>
            <a:ext cx="774788" cy="782264"/>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13" b="1" dirty="0">
                <a:solidFill>
                  <a:srgbClr val="0070C0"/>
                </a:solidFill>
              </a:rPr>
              <a:t>Mental</a:t>
            </a:r>
          </a:p>
          <a:p>
            <a:pPr algn="ctr"/>
            <a:r>
              <a:rPr lang="en-GB" sz="1013" b="1" dirty="0">
                <a:solidFill>
                  <a:srgbClr val="0070C0"/>
                </a:solidFill>
              </a:rPr>
              <a:t>model</a:t>
            </a:r>
          </a:p>
        </p:txBody>
      </p:sp>
      <p:sp>
        <p:nvSpPr>
          <p:cNvPr id="43" name="Avrundet rektangel 42">
            <a:extLst>
              <a:ext uri="{FF2B5EF4-FFF2-40B4-BE49-F238E27FC236}">
                <a16:creationId xmlns:a16="http://schemas.microsoft.com/office/drawing/2014/main" id="{47F17B0F-9404-464A-AE25-3BD466CA3DF6}"/>
              </a:ext>
            </a:extLst>
          </p:cNvPr>
          <p:cNvSpPr/>
          <p:nvPr/>
        </p:nvSpPr>
        <p:spPr>
          <a:xfrm>
            <a:off x="7198064" y="2533488"/>
            <a:ext cx="774788" cy="782264"/>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013" b="1" dirty="0">
                <a:solidFill>
                  <a:srgbClr val="0070C0"/>
                </a:solidFill>
              </a:rPr>
              <a:t>Virkelig</a:t>
            </a:r>
          </a:p>
          <a:p>
            <a:pPr algn="ctr"/>
            <a:r>
              <a:rPr lang="nb-NO" sz="1013" b="1" dirty="0">
                <a:solidFill>
                  <a:srgbClr val="0070C0"/>
                </a:solidFill>
              </a:rPr>
              <a:t>verden</a:t>
            </a:r>
          </a:p>
        </p:txBody>
      </p:sp>
      <p:sp>
        <p:nvSpPr>
          <p:cNvPr id="44" name="Avrundet rektangel 43">
            <a:extLst>
              <a:ext uri="{FF2B5EF4-FFF2-40B4-BE49-F238E27FC236}">
                <a16:creationId xmlns:a16="http://schemas.microsoft.com/office/drawing/2014/main" id="{2FDDDADA-E4B7-3140-A986-C810A9B33E5B}"/>
              </a:ext>
            </a:extLst>
          </p:cNvPr>
          <p:cNvSpPr/>
          <p:nvPr/>
        </p:nvSpPr>
        <p:spPr>
          <a:xfrm>
            <a:off x="6365367" y="1946786"/>
            <a:ext cx="532177" cy="474353"/>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b="1"/>
          </a:p>
        </p:txBody>
      </p:sp>
      <p:sp>
        <p:nvSpPr>
          <p:cNvPr id="46" name="Avrundet rektangel 45">
            <a:extLst>
              <a:ext uri="{FF2B5EF4-FFF2-40B4-BE49-F238E27FC236}">
                <a16:creationId xmlns:a16="http://schemas.microsoft.com/office/drawing/2014/main" id="{4735A626-ED52-5542-9EA6-DF542B7414E5}"/>
              </a:ext>
            </a:extLst>
          </p:cNvPr>
          <p:cNvSpPr/>
          <p:nvPr/>
        </p:nvSpPr>
        <p:spPr>
          <a:xfrm>
            <a:off x="6365367" y="3381498"/>
            <a:ext cx="532177" cy="474353"/>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b="1"/>
          </a:p>
        </p:txBody>
      </p:sp>
      <p:cxnSp>
        <p:nvCxnSpPr>
          <p:cNvPr id="47" name="Buet linje 46">
            <a:extLst>
              <a:ext uri="{FF2B5EF4-FFF2-40B4-BE49-F238E27FC236}">
                <a16:creationId xmlns:a16="http://schemas.microsoft.com/office/drawing/2014/main" id="{B0097CC0-0448-FD48-8056-0BB47A8F7C2A}"/>
              </a:ext>
            </a:extLst>
          </p:cNvPr>
          <p:cNvCxnSpPr>
            <a:stCxn id="29" idx="0"/>
            <a:endCxn id="44" idx="1"/>
          </p:cNvCxnSpPr>
          <p:nvPr/>
        </p:nvCxnSpPr>
        <p:spPr>
          <a:xfrm rot="5400000" flipH="1" flipV="1">
            <a:off x="5848212" y="2016333"/>
            <a:ext cx="349523" cy="684787"/>
          </a:xfrm>
          <a:prstGeom prst="curvedConnector2">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Buet linje 47">
            <a:extLst>
              <a:ext uri="{FF2B5EF4-FFF2-40B4-BE49-F238E27FC236}">
                <a16:creationId xmlns:a16="http://schemas.microsoft.com/office/drawing/2014/main" id="{79AC1004-C347-334A-8117-B623ABD4878B}"/>
              </a:ext>
            </a:extLst>
          </p:cNvPr>
          <p:cNvCxnSpPr>
            <a:cxnSpLocks/>
          </p:cNvCxnSpPr>
          <p:nvPr/>
        </p:nvCxnSpPr>
        <p:spPr>
          <a:xfrm>
            <a:off x="6891728" y="2207107"/>
            <a:ext cx="687916" cy="349524"/>
          </a:xfrm>
          <a:prstGeom prst="curvedConnector2">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Buet linje 48">
            <a:extLst>
              <a:ext uri="{FF2B5EF4-FFF2-40B4-BE49-F238E27FC236}">
                <a16:creationId xmlns:a16="http://schemas.microsoft.com/office/drawing/2014/main" id="{6E7F9507-3CC4-7444-8E12-022C8536FDD4}"/>
              </a:ext>
            </a:extLst>
          </p:cNvPr>
          <p:cNvCxnSpPr>
            <a:stCxn id="43" idx="2"/>
            <a:endCxn id="46" idx="3"/>
          </p:cNvCxnSpPr>
          <p:nvPr/>
        </p:nvCxnSpPr>
        <p:spPr>
          <a:xfrm rot="5400000">
            <a:off x="7090039" y="3123255"/>
            <a:ext cx="302924" cy="687916"/>
          </a:xfrm>
          <a:prstGeom prst="curvedConnector2">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Buet linje 50">
            <a:extLst>
              <a:ext uri="{FF2B5EF4-FFF2-40B4-BE49-F238E27FC236}">
                <a16:creationId xmlns:a16="http://schemas.microsoft.com/office/drawing/2014/main" id="{BF94B97C-32A9-7543-8794-FFFDBD08E9CC}"/>
              </a:ext>
            </a:extLst>
          </p:cNvPr>
          <p:cNvCxnSpPr>
            <a:stCxn id="46" idx="1"/>
            <a:endCxn id="29" idx="2"/>
          </p:cNvCxnSpPr>
          <p:nvPr/>
        </p:nvCxnSpPr>
        <p:spPr>
          <a:xfrm rot="10800000">
            <a:off x="5680582" y="3315751"/>
            <a:ext cx="684787" cy="302924"/>
          </a:xfrm>
          <a:prstGeom prst="curvedConnector2">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55" name="Bilde 54" descr="kap3.jpg">
            <a:extLst>
              <a:ext uri="{FF2B5EF4-FFF2-40B4-BE49-F238E27FC236}">
                <a16:creationId xmlns:a16="http://schemas.microsoft.com/office/drawing/2014/main" id="{F7943AE5-8778-4E47-AB64-F840C7634AB6}"/>
              </a:ext>
            </a:extLst>
          </p:cNvPr>
          <p:cNvPicPr>
            <a:picLocks noChangeAspect="1"/>
          </p:cNvPicPr>
          <p:nvPr/>
        </p:nvPicPr>
        <p:blipFill rotWithShape="1">
          <a:blip r:embed="rId3">
            <a:extLst>
              <a:ext uri="{28A0092B-C50C-407E-A947-70E740481C1C}">
                <a14:useLocalDpi xmlns:a14="http://schemas.microsoft.com/office/drawing/2010/main" val="0"/>
              </a:ext>
            </a:extLst>
          </a:blip>
          <a:srcRect l="31365" t="6286" r="13628" b="42719"/>
          <a:stretch/>
        </p:blipFill>
        <p:spPr>
          <a:xfrm>
            <a:off x="3613940" y="300818"/>
            <a:ext cx="867489" cy="875064"/>
          </a:xfrm>
          <a:prstGeom prst="rect">
            <a:avLst/>
          </a:prstGeom>
          <a:ln>
            <a:noFill/>
          </a:ln>
          <a:effectLst>
            <a:softEdge rad="139700"/>
          </a:effectLst>
        </p:spPr>
      </p:pic>
      <p:sp>
        <p:nvSpPr>
          <p:cNvPr id="19" name="Tittel 1">
            <a:extLst>
              <a:ext uri="{FF2B5EF4-FFF2-40B4-BE49-F238E27FC236}">
                <a16:creationId xmlns:a16="http://schemas.microsoft.com/office/drawing/2014/main" id="{EAE3679F-CC9E-624B-AAFD-C29FAD75C2D1}"/>
              </a:ext>
            </a:extLst>
          </p:cNvPr>
          <p:cNvSpPr>
            <a:spLocks noGrp="1"/>
          </p:cNvSpPr>
          <p:nvPr>
            <p:ph type="title"/>
          </p:nvPr>
        </p:nvSpPr>
        <p:spPr>
          <a:xfrm>
            <a:off x="628650" y="425123"/>
            <a:ext cx="7886700" cy="994172"/>
          </a:xfrm>
        </p:spPr>
        <p:txBody>
          <a:bodyPr>
            <a:normAutofit fontScale="90000"/>
          </a:bodyPr>
          <a:lstStyle/>
          <a:p>
            <a:r>
              <a:rPr lang="nb-NO" sz="2700" dirty="0">
                <a:solidFill>
                  <a:srgbClr val="00599C"/>
                </a:solidFill>
              </a:rPr>
              <a:t>Dialog med </a:t>
            </a:r>
            <a:br>
              <a:rPr lang="nb-NO" sz="2700" dirty="0">
                <a:solidFill>
                  <a:srgbClr val="00599C"/>
                </a:solidFill>
              </a:rPr>
            </a:br>
            <a:r>
              <a:rPr lang="nb-NO" sz="2700" dirty="0">
                <a:solidFill>
                  <a:srgbClr val="00599C"/>
                </a:solidFill>
              </a:rPr>
              <a:t>systemtenkning</a:t>
            </a:r>
            <a:br>
              <a:rPr lang="nb-NO" sz="2700" dirty="0">
                <a:solidFill>
                  <a:srgbClr val="00599C"/>
                </a:solidFill>
              </a:rPr>
            </a:br>
            <a:r>
              <a:rPr lang="nb-NO" sz="2700" dirty="0">
                <a:solidFill>
                  <a:srgbClr val="00599C"/>
                </a:solidFill>
              </a:rPr>
              <a:t>DSRP</a:t>
            </a:r>
            <a:br>
              <a:rPr lang="nb-NO" sz="2700" dirty="0">
                <a:solidFill>
                  <a:srgbClr val="00599C"/>
                </a:solidFill>
              </a:rPr>
            </a:br>
            <a:endParaRPr lang="nb-NO" sz="2700" dirty="0">
              <a:solidFill>
                <a:srgbClr val="00599C"/>
              </a:solidFill>
            </a:endParaRPr>
          </a:p>
        </p:txBody>
      </p:sp>
    </p:spTree>
    <p:extLst>
      <p:ext uri="{BB962C8B-B14F-4D97-AF65-F5344CB8AC3E}">
        <p14:creationId xmlns:p14="http://schemas.microsoft.com/office/powerpoint/2010/main" val="37394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dissolve">
                                      <p:cBhvr>
                                        <p:cTn id="24" dur="500"/>
                                        <p:tgtEl>
                                          <p:spTgt spid="4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dissolve">
                                      <p:cBhvr>
                                        <p:cTn id="27" dur="500"/>
                                        <p:tgtEl>
                                          <p:spTgt spid="44"/>
                                        </p:tgtEl>
                                      </p:cBhvr>
                                    </p:animEffect>
                                  </p:childTnLst>
                                </p:cTn>
                              </p:par>
                              <p:par>
                                <p:cTn id="28" presetID="9"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dissolve">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dissolve">
                                      <p:cBhvr>
                                        <p:cTn id="39" dur="500"/>
                                        <p:tgtEl>
                                          <p:spTgt spid="43"/>
                                        </p:tgtEl>
                                      </p:cBhvr>
                                    </p:animEffect>
                                  </p:childTnLst>
                                </p:cTn>
                              </p:par>
                              <p:par>
                                <p:cTn id="40" presetID="9"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dissolve">
                                      <p:cBhvr>
                                        <p:cTn id="45" dur="500"/>
                                        <p:tgtEl>
                                          <p:spTgt spid="46"/>
                                        </p:tgtEl>
                                      </p:cBhvr>
                                    </p:animEffect>
                                  </p:childTnLst>
                                </p:cTn>
                              </p:par>
                              <p:par>
                                <p:cTn id="46" presetID="9"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animBg="1"/>
      <p:bldP spid="29" grpId="0" animBg="1"/>
      <p:bldP spid="43" grpId="0" animBg="1"/>
      <p:bldP spid="44"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2672497-3C81-C54A-83E3-6569D4AEE5B7}"/>
              </a:ext>
            </a:extLst>
          </p:cNvPr>
          <p:cNvSpPr>
            <a:spLocks noGrp="1"/>
          </p:cNvSpPr>
          <p:nvPr>
            <p:ph type="title"/>
          </p:nvPr>
        </p:nvSpPr>
        <p:spPr/>
        <p:txBody>
          <a:bodyPr/>
          <a:lstStyle/>
          <a:p>
            <a:r>
              <a:rPr lang="nb-NO" dirty="0">
                <a:solidFill>
                  <a:srgbClr val="005F9F"/>
                </a:solidFill>
              </a:rPr>
              <a:t>Organisasjon - Hvilke mentale modell?</a:t>
            </a:r>
          </a:p>
        </p:txBody>
      </p:sp>
      <p:pic>
        <p:nvPicPr>
          <p:cNvPr id="7" name="Bilde 6">
            <a:extLst>
              <a:ext uri="{FF2B5EF4-FFF2-40B4-BE49-F238E27FC236}">
                <a16:creationId xmlns:a16="http://schemas.microsoft.com/office/drawing/2014/main" id="{F283A474-56C5-464F-885E-83144D20659F}"/>
              </a:ext>
            </a:extLst>
          </p:cNvPr>
          <p:cNvPicPr>
            <a:picLocks noChangeAspect="1"/>
          </p:cNvPicPr>
          <p:nvPr/>
        </p:nvPicPr>
        <p:blipFill>
          <a:blip r:embed="rId2"/>
          <a:stretch>
            <a:fillRect/>
          </a:stretch>
        </p:blipFill>
        <p:spPr>
          <a:xfrm>
            <a:off x="628650" y="1532467"/>
            <a:ext cx="3835400" cy="2908300"/>
          </a:xfrm>
          <a:prstGeom prst="rect">
            <a:avLst/>
          </a:prstGeom>
        </p:spPr>
      </p:pic>
      <p:pic>
        <p:nvPicPr>
          <p:cNvPr id="9" name="Bilde 8">
            <a:extLst>
              <a:ext uri="{FF2B5EF4-FFF2-40B4-BE49-F238E27FC236}">
                <a16:creationId xmlns:a16="http://schemas.microsoft.com/office/drawing/2014/main" id="{A21C7F41-6737-814E-A652-B32744A9D9E2}"/>
              </a:ext>
            </a:extLst>
          </p:cNvPr>
          <p:cNvPicPr>
            <a:picLocks noChangeAspect="1"/>
          </p:cNvPicPr>
          <p:nvPr/>
        </p:nvPicPr>
        <p:blipFill>
          <a:blip r:embed="rId3"/>
          <a:stretch>
            <a:fillRect/>
          </a:stretch>
        </p:blipFill>
        <p:spPr>
          <a:xfrm>
            <a:off x="5058833" y="1532467"/>
            <a:ext cx="3456517" cy="2911362"/>
          </a:xfrm>
          <a:prstGeom prst="rect">
            <a:avLst/>
          </a:prstGeom>
        </p:spPr>
      </p:pic>
    </p:spTree>
    <p:extLst>
      <p:ext uri="{BB962C8B-B14F-4D97-AF65-F5344CB8AC3E}">
        <p14:creationId xmlns:p14="http://schemas.microsoft.com/office/powerpoint/2010/main" val="22249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kstSylinder 2"/>
          <p:cNvSpPr txBox="1">
            <a:spLocks noChangeArrowheads="1"/>
          </p:cNvSpPr>
          <p:nvPr/>
        </p:nvSpPr>
        <p:spPr bwMode="auto">
          <a:xfrm>
            <a:off x="5255759" y="648891"/>
            <a:ext cx="759449" cy="533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a:solidFill>
                  <a:srgbClr val="414141"/>
                </a:solidFill>
                <a:latin typeface="Gill Sans Light" charset="0"/>
                <a:ea typeface="ヒラギノ角ゴ ProN W3" charset="0"/>
                <a:cs typeface="ヒラギノ角ゴ ProN W3" charset="0"/>
                <a:sym typeface="Gill Sans Light" charset="0"/>
              </a:rPr>
              <a:t>0-stadiet:</a:t>
            </a:r>
          </a:p>
          <a:p>
            <a:pPr eaLnBrk="1" hangingPunct="1"/>
            <a:r>
              <a:rPr lang="nb-NO" sz="1050">
                <a:solidFill>
                  <a:srgbClr val="414141"/>
                </a:solidFill>
                <a:latin typeface="Gill Sans Light" charset="0"/>
                <a:ea typeface="ヒラギノ角ゴ ProN W3" charset="0"/>
                <a:cs typeface="ヒラギノ角ゴ ProN W3" charset="0"/>
                <a:sym typeface="Gill Sans Light" charset="0"/>
              </a:rPr>
              <a:t>Generering av ideer</a:t>
            </a:r>
          </a:p>
        </p:txBody>
      </p:sp>
      <p:sp>
        <p:nvSpPr>
          <p:cNvPr id="16386" name="TekstSylinder 3"/>
          <p:cNvSpPr txBox="1">
            <a:spLocks noChangeArrowheads="1"/>
          </p:cNvSpPr>
          <p:nvPr/>
        </p:nvSpPr>
        <p:spPr bwMode="auto">
          <a:xfrm>
            <a:off x="4003774" y="1434704"/>
            <a:ext cx="573458" cy="533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nb-NO" sz="1050">
                <a:solidFill>
                  <a:srgbClr val="414141"/>
                </a:solidFill>
                <a:latin typeface="Gill Sans Light" charset="0"/>
                <a:ea typeface="ヒラギノ角ゴ ProN W3" charset="0"/>
                <a:cs typeface="ヒラギノ角ゴ ProN W3" charset="0"/>
                <a:sym typeface="Gill Sans Light" charset="0"/>
              </a:rPr>
              <a:t>Design </a:t>
            </a:r>
          </a:p>
          <a:p>
            <a:pPr algn="ctr" eaLnBrk="1" hangingPunct="1"/>
            <a:r>
              <a:rPr lang="nb-NO" sz="1050">
                <a:solidFill>
                  <a:srgbClr val="414141"/>
                </a:solidFill>
                <a:latin typeface="Gill Sans Light" charset="0"/>
                <a:ea typeface="ヒラギノ角ゴ ProN W3" charset="0"/>
                <a:cs typeface="ヒラギノ角ゴ ProN W3" charset="0"/>
                <a:sym typeface="Gill Sans Light" charset="0"/>
              </a:rPr>
              <a:t>og </a:t>
            </a:r>
          </a:p>
          <a:p>
            <a:pPr algn="ctr" eaLnBrk="1" hangingPunct="1"/>
            <a:r>
              <a:rPr lang="nb-NO" sz="1050">
                <a:solidFill>
                  <a:srgbClr val="414141"/>
                </a:solidFill>
                <a:latin typeface="Gill Sans Light" charset="0"/>
                <a:ea typeface="ヒラギノ角ゴ ProN W3" charset="0"/>
                <a:cs typeface="ヒラギノ角ゴ ProN W3" charset="0"/>
                <a:sym typeface="Gill Sans Light" charset="0"/>
              </a:rPr>
              <a:t>re design</a:t>
            </a:r>
          </a:p>
        </p:txBody>
      </p:sp>
      <p:sp>
        <p:nvSpPr>
          <p:cNvPr id="16387" name="TekstSylinder 4"/>
          <p:cNvSpPr txBox="1">
            <a:spLocks noChangeArrowheads="1"/>
          </p:cNvSpPr>
          <p:nvPr/>
        </p:nvSpPr>
        <p:spPr bwMode="auto">
          <a:xfrm>
            <a:off x="1410891" y="1905000"/>
            <a:ext cx="1126494" cy="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a:solidFill>
                  <a:srgbClr val="414141"/>
                </a:solidFill>
                <a:latin typeface="Gill Sans Light" charset="0"/>
                <a:ea typeface="ヒラギノ角ゴ ProN W3" charset="0"/>
                <a:cs typeface="ヒラギノ角ゴ ProN W3" charset="0"/>
                <a:sym typeface="Gill Sans Light" charset="0"/>
              </a:rPr>
              <a:t>Leverandører av </a:t>
            </a:r>
          </a:p>
          <a:p>
            <a:pPr eaLnBrk="1" hangingPunct="1"/>
            <a:r>
              <a:rPr lang="nb-NO" sz="1050">
                <a:solidFill>
                  <a:srgbClr val="414141"/>
                </a:solidFill>
                <a:latin typeface="Gill Sans Light" charset="0"/>
                <a:ea typeface="ヒラギノ角ゴ ProN W3" charset="0"/>
                <a:cs typeface="ヒラギノ角ゴ ProN W3" charset="0"/>
                <a:sym typeface="Gill Sans Light" charset="0"/>
              </a:rPr>
              <a:t>materialer og utstyr</a:t>
            </a:r>
          </a:p>
        </p:txBody>
      </p:sp>
      <p:sp>
        <p:nvSpPr>
          <p:cNvPr id="16388" name="TekstSylinder 4"/>
          <p:cNvSpPr txBox="1">
            <a:spLocks noChangeArrowheads="1"/>
          </p:cNvSpPr>
          <p:nvPr/>
        </p:nvSpPr>
        <p:spPr bwMode="auto">
          <a:xfrm>
            <a:off x="2558143" y="2256235"/>
            <a:ext cx="870013" cy="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a:solidFill>
                  <a:srgbClr val="414141"/>
                </a:solidFill>
                <a:latin typeface="Gill Sans Light" charset="0"/>
                <a:ea typeface="ヒラギノ角ゴ ProN W3" charset="0"/>
                <a:cs typeface="ヒラギノ角ゴ ProN W3" charset="0"/>
                <a:sym typeface="Gill Sans Light" charset="0"/>
              </a:rPr>
              <a:t>Mottak og test</a:t>
            </a:r>
          </a:p>
          <a:p>
            <a:pPr eaLnBrk="1" hangingPunct="1"/>
            <a:r>
              <a:rPr lang="nb-NO" sz="1050">
                <a:solidFill>
                  <a:srgbClr val="414141"/>
                </a:solidFill>
                <a:latin typeface="Gill Sans Light" charset="0"/>
                <a:ea typeface="ヒラギノ角ゴ ProN W3" charset="0"/>
                <a:cs typeface="ヒラギノ角ゴ ProN W3" charset="0"/>
                <a:sym typeface="Gill Sans Light" charset="0"/>
              </a:rPr>
              <a:t>materialer</a:t>
            </a:r>
          </a:p>
        </p:txBody>
      </p:sp>
      <p:sp>
        <p:nvSpPr>
          <p:cNvPr id="16389" name="TekstSylinder 4"/>
          <p:cNvSpPr txBox="1">
            <a:spLocks noChangeArrowheads="1"/>
          </p:cNvSpPr>
          <p:nvPr/>
        </p:nvSpPr>
        <p:spPr bwMode="auto">
          <a:xfrm>
            <a:off x="2665299" y="3654368"/>
            <a:ext cx="1705178" cy="533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a:solidFill>
                  <a:srgbClr val="414141"/>
                </a:solidFill>
                <a:latin typeface="Gill Sans Light" charset="0"/>
                <a:ea typeface="ヒラギノ角ゴ ProN W3" charset="0"/>
                <a:cs typeface="ヒラギノ角ゴ ProN W3" charset="0"/>
                <a:sym typeface="Gill Sans Light" charset="0"/>
              </a:rPr>
              <a:t>Test av prosesser, </a:t>
            </a:r>
          </a:p>
          <a:p>
            <a:pPr eaLnBrk="1" hangingPunct="1"/>
            <a:r>
              <a:rPr lang="nb-NO" sz="1050">
                <a:solidFill>
                  <a:srgbClr val="414141"/>
                </a:solidFill>
                <a:latin typeface="Gill Sans Light" charset="0"/>
                <a:ea typeface="ヒラギノ角ゴ ProN W3" charset="0"/>
                <a:cs typeface="ヒラギノ角ゴ ProN W3" charset="0"/>
                <a:sym typeface="Gill Sans Light" charset="0"/>
              </a:rPr>
              <a:t> maskiner, metoder ,kostnader</a:t>
            </a:r>
          </a:p>
          <a:p>
            <a:pPr eaLnBrk="1" hangingPunct="1"/>
            <a:r>
              <a:rPr lang="nb-NO" sz="1050">
                <a:solidFill>
                  <a:srgbClr val="414141"/>
                </a:solidFill>
                <a:latin typeface="Gill Sans Light" charset="0"/>
                <a:ea typeface="ヒラギノ角ゴ ProN W3" charset="0"/>
                <a:cs typeface="ヒラギノ角ゴ ProN W3" charset="0"/>
                <a:sym typeface="Gill Sans Light" charset="0"/>
              </a:rPr>
              <a:t> </a:t>
            </a:r>
          </a:p>
        </p:txBody>
      </p:sp>
      <p:sp>
        <p:nvSpPr>
          <p:cNvPr id="16390" name="TekstSylinder 4"/>
          <p:cNvSpPr txBox="1">
            <a:spLocks noChangeArrowheads="1"/>
          </p:cNvSpPr>
          <p:nvPr/>
        </p:nvSpPr>
        <p:spPr bwMode="auto">
          <a:xfrm>
            <a:off x="3798439" y="2744716"/>
            <a:ext cx="829233" cy="325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800" dirty="0">
                <a:solidFill>
                  <a:srgbClr val="414141"/>
                </a:solidFill>
                <a:latin typeface="Gill Sans Light" charset="0"/>
                <a:ea typeface="ヒラギノ角ゴ ProN W3" charset="0"/>
                <a:cs typeface="ヒラギノ角ゴ ProN W3" charset="0"/>
                <a:sym typeface="Gill Sans Light" charset="0"/>
              </a:rPr>
              <a:t>Verdiflyt</a:t>
            </a:r>
          </a:p>
        </p:txBody>
      </p:sp>
      <p:sp>
        <p:nvSpPr>
          <p:cNvPr id="16391" name="TekstSylinder 4"/>
          <p:cNvSpPr txBox="1">
            <a:spLocks noChangeArrowheads="1"/>
          </p:cNvSpPr>
          <p:nvPr/>
        </p:nvSpPr>
        <p:spPr bwMode="auto">
          <a:xfrm>
            <a:off x="5677581" y="2501163"/>
            <a:ext cx="728949" cy="210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a:solidFill>
                  <a:srgbClr val="414141"/>
                </a:solidFill>
                <a:latin typeface="Gill Sans Light" charset="0"/>
                <a:ea typeface="ヒラギノ角ゴ ProN W3" charset="0"/>
                <a:cs typeface="ヒラギノ角ゴ ProN W3" charset="0"/>
                <a:sym typeface="Gill Sans Light" charset="0"/>
              </a:rPr>
              <a:t>Distribusjon</a:t>
            </a:r>
          </a:p>
        </p:txBody>
      </p:sp>
      <p:sp>
        <p:nvSpPr>
          <p:cNvPr id="16392" name="TekstSylinder 4"/>
          <p:cNvSpPr txBox="1">
            <a:spLocks noChangeArrowheads="1"/>
          </p:cNvSpPr>
          <p:nvPr/>
        </p:nvSpPr>
        <p:spPr bwMode="auto">
          <a:xfrm>
            <a:off x="6500813" y="2045323"/>
            <a:ext cx="685668" cy="210268"/>
          </a:xfrm>
          <a:prstGeom prst="rect">
            <a:avLst/>
          </a:prstGeom>
          <a:noFill/>
          <a:ln w="2857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b="1">
                <a:solidFill>
                  <a:srgbClr val="414141"/>
                </a:solidFill>
                <a:latin typeface="Gill Sans Light" charset="0"/>
                <a:ea typeface="ヒラギノ角ゴ ProN W3" charset="0"/>
                <a:cs typeface="ヒラギノ角ゴ ProN W3" charset="0"/>
                <a:sym typeface="Gill Sans Light" charset="0"/>
              </a:rPr>
              <a:t>Forbrukere</a:t>
            </a:r>
          </a:p>
        </p:txBody>
      </p:sp>
      <p:sp>
        <p:nvSpPr>
          <p:cNvPr id="16393" name="TekstSylinder 4"/>
          <p:cNvSpPr txBox="1">
            <a:spLocks noChangeArrowheads="1"/>
          </p:cNvSpPr>
          <p:nvPr/>
        </p:nvSpPr>
        <p:spPr bwMode="auto">
          <a:xfrm>
            <a:off x="6046675" y="1608195"/>
            <a:ext cx="602312" cy="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050">
                <a:solidFill>
                  <a:srgbClr val="414141"/>
                </a:solidFill>
                <a:latin typeface="Gill Sans Light" charset="0"/>
                <a:ea typeface="ヒラギノ角ゴ ProN W3" charset="0"/>
                <a:cs typeface="ヒラギノ角ゴ ProN W3" charset="0"/>
                <a:sym typeface="Gill Sans Light" charset="0"/>
              </a:rPr>
              <a:t>Forbruks-</a:t>
            </a:r>
          </a:p>
          <a:p>
            <a:pPr eaLnBrk="1" hangingPunct="1"/>
            <a:r>
              <a:rPr lang="nb-NO" sz="1050">
                <a:solidFill>
                  <a:srgbClr val="414141"/>
                </a:solidFill>
                <a:latin typeface="Gill Sans Light" charset="0"/>
                <a:ea typeface="ヒラギノ角ゴ ProN W3" charset="0"/>
                <a:cs typeface="ヒラギノ角ゴ ProN W3" charset="0"/>
                <a:sym typeface="Gill Sans Light" charset="0"/>
              </a:rPr>
              <a:t>forskning</a:t>
            </a:r>
          </a:p>
        </p:txBody>
      </p:sp>
      <p:cxnSp>
        <p:nvCxnSpPr>
          <p:cNvPr id="16394" name="Rett pil 3"/>
          <p:cNvCxnSpPr>
            <a:cxnSpLocks noChangeShapeType="1"/>
          </p:cNvCxnSpPr>
          <p:nvPr/>
        </p:nvCxnSpPr>
        <p:spPr bwMode="auto">
          <a:xfrm>
            <a:off x="8001000" y="0"/>
            <a:ext cx="482204" cy="482204"/>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cxnSp>
        <p:nvCxnSpPr>
          <p:cNvPr id="12" name="Rett pil 11"/>
          <p:cNvCxnSpPr>
            <a:cxnSpLocks noChangeShapeType="1"/>
          </p:cNvCxnSpPr>
          <p:nvPr/>
        </p:nvCxnSpPr>
        <p:spPr bwMode="auto">
          <a:xfrm flipH="1">
            <a:off x="4609420" y="982267"/>
            <a:ext cx="646340" cy="41756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 name="Rett pil 19"/>
          <p:cNvCxnSpPr>
            <a:cxnSpLocks noChangeShapeType="1"/>
          </p:cNvCxnSpPr>
          <p:nvPr/>
        </p:nvCxnSpPr>
        <p:spPr bwMode="auto">
          <a:xfrm flipH="1">
            <a:off x="2939143" y="1795293"/>
            <a:ext cx="949949" cy="34102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6397" name="TekstSylinder 23"/>
          <p:cNvSpPr txBox="1">
            <a:spLocks noChangeArrowheads="1"/>
          </p:cNvSpPr>
          <p:nvPr/>
        </p:nvSpPr>
        <p:spPr bwMode="auto">
          <a:xfrm>
            <a:off x="1682184" y="2424624"/>
            <a:ext cx="240033" cy="166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48212" tIns="24107" rIns="48212" bIns="24107">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500" b="1">
                <a:solidFill>
                  <a:srgbClr val="414141"/>
                </a:solidFill>
                <a:latin typeface="Gill Sans Light" charset="0"/>
                <a:ea typeface="ヒラギノ角ゴ ProN W3" charset="0"/>
                <a:cs typeface="ヒラギノ角ゴ ProN W3" charset="0"/>
                <a:sym typeface="Gill Sans Light" charset="0"/>
              </a:rPr>
              <a:t>A</a:t>
            </a:r>
            <a:br>
              <a:rPr lang="nb-NO" sz="1500" b="1">
                <a:solidFill>
                  <a:srgbClr val="414141"/>
                </a:solidFill>
                <a:latin typeface="Gill Sans Light" charset="0"/>
                <a:ea typeface="ヒラギノ角ゴ ProN W3" charset="0"/>
                <a:cs typeface="ヒラギノ角ゴ ProN W3" charset="0"/>
                <a:sym typeface="Gill Sans Light" charset="0"/>
              </a:rPr>
            </a:br>
            <a:endParaRPr lang="nb-NO" sz="1500" b="1">
              <a:solidFill>
                <a:srgbClr val="414141"/>
              </a:solidFill>
              <a:latin typeface="Gill Sans Light" charset="0"/>
              <a:ea typeface="ヒラギノ角ゴ ProN W3" charset="0"/>
              <a:cs typeface="ヒラギノ角ゴ ProN W3" charset="0"/>
              <a:sym typeface="Gill Sans Light" charset="0"/>
            </a:endParaRPr>
          </a:p>
          <a:p>
            <a:pPr eaLnBrk="1" hangingPunct="1"/>
            <a:r>
              <a:rPr lang="nb-NO" sz="1500" b="1">
                <a:solidFill>
                  <a:srgbClr val="414141"/>
                </a:solidFill>
                <a:latin typeface="Gill Sans Light" charset="0"/>
                <a:ea typeface="ヒラギノ角ゴ ProN W3" charset="0"/>
                <a:cs typeface="ヒラギノ角ゴ ProN W3" charset="0"/>
                <a:sym typeface="Gill Sans Light" charset="0"/>
              </a:rPr>
              <a:t>B</a:t>
            </a:r>
            <a:br>
              <a:rPr lang="nb-NO" sz="1500" b="1">
                <a:solidFill>
                  <a:srgbClr val="414141"/>
                </a:solidFill>
                <a:latin typeface="Gill Sans Light" charset="0"/>
                <a:ea typeface="ヒラギノ角ゴ ProN W3" charset="0"/>
                <a:cs typeface="ヒラギノ角ゴ ProN W3" charset="0"/>
                <a:sym typeface="Gill Sans Light" charset="0"/>
              </a:rPr>
            </a:br>
            <a:endParaRPr lang="nb-NO" sz="1500" b="1">
              <a:solidFill>
                <a:srgbClr val="414141"/>
              </a:solidFill>
              <a:latin typeface="Gill Sans Light" charset="0"/>
              <a:ea typeface="ヒラギノ角ゴ ProN W3" charset="0"/>
              <a:cs typeface="ヒラギノ角ゴ ProN W3" charset="0"/>
              <a:sym typeface="Gill Sans Light" charset="0"/>
            </a:endParaRPr>
          </a:p>
          <a:p>
            <a:pPr eaLnBrk="1" hangingPunct="1"/>
            <a:r>
              <a:rPr lang="nb-NO" sz="1500" b="1">
                <a:solidFill>
                  <a:srgbClr val="414141"/>
                </a:solidFill>
                <a:latin typeface="Gill Sans Light" charset="0"/>
                <a:ea typeface="ヒラギノ角ゴ ProN W3" charset="0"/>
                <a:cs typeface="ヒラギノ角ゴ ProN W3" charset="0"/>
                <a:sym typeface="Gill Sans Light" charset="0"/>
              </a:rPr>
              <a:t>C</a:t>
            </a:r>
            <a:br>
              <a:rPr lang="nb-NO" sz="1500" b="1">
                <a:solidFill>
                  <a:srgbClr val="414141"/>
                </a:solidFill>
                <a:latin typeface="Gill Sans Light" charset="0"/>
                <a:ea typeface="ヒラギノ角ゴ ProN W3" charset="0"/>
                <a:cs typeface="ヒラギノ角ゴ ProN W3" charset="0"/>
                <a:sym typeface="Gill Sans Light" charset="0"/>
              </a:rPr>
            </a:br>
            <a:r>
              <a:rPr lang="nb-NO" sz="1500" b="1">
                <a:solidFill>
                  <a:srgbClr val="414141"/>
                </a:solidFill>
                <a:latin typeface="Gill Sans Light" charset="0"/>
                <a:ea typeface="ヒラギノ角ゴ ProN W3" charset="0"/>
                <a:cs typeface="ヒラギノ角ゴ ProN W3" charset="0"/>
                <a:sym typeface="Gill Sans Light" charset="0"/>
              </a:rPr>
              <a:t> </a:t>
            </a:r>
          </a:p>
          <a:p>
            <a:pPr eaLnBrk="1" hangingPunct="1"/>
            <a:r>
              <a:rPr lang="nb-NO" sz="1500" b="1">
                <a:solidFill>
                  <a:srgbClr val="414141"/>
                </a:solidFill>
                <a:latin typeface="Gill Sans Light" charset="0"/>
                <a:ea typeface="ヒラギノ角ゴ ProN W3" charset="0"/>
                <a:cs typeface="ヒラギノ角ゴ ProN W3" charset="0"/>
                <a:sym typeface="Gill Sans Light" charset="0"/>
              </a:rPr>
              <a:t>D</a:t>
            </a:r>
          </a:p>
        </p:txBody>
      </p:sp>
      <p:cxnSp>
        <p:nvCxnSpPr>
          <p:cNvPr id="28" name="Rett pil 27"/>
          <p:cNvCxnSpPr>
            <a:cxnSpLocks noChangeShapeType="1"/>
          </p:cNvCxnSpPr>
          <p:nvPr/>
        </p:nvCxnSpPr>
        <p:spPr bwMode="auto">
          <a:xfrm>
            <a:off x="1951776" y="2614272"/>
            <a:ext cx="797719" cy="418420"/>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1" name="Rett pil 30"/>
          <p:cNvCxnSpPr>
            <a:cxnSpLocks noChangeShapeType="1"/>
          </p:cNvCxnSpPr>
          <p:nvPr/>
        </p:nvCxnSpPr>
        <p:spPr bwMode="auto">
          <a:xfrm>
            <a:off x="1914356" y="3032692"/>
            <a:ext cx="758598" cy="113960"/>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3" name="Rett pil 32"/>
          <p:cNvCxnSpPr>
            <a:cxnSpLocks noChangeShapeType="1"/>
          </p:cNvCxnSpPr>
          <p:nvPr/>
        </p:nvCxnSpPr>
        <p:spPr bwMode="auto">
          <a:xfrm flipV="1">
            <a:off x="1990045" y="3275920"/>
            <a:ext cx="796868" cy="15137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6" name="Rett pil 35"/>
          <p:cNvCxnSpPr>
            <a:cxnSpLocks noChangeShapeType="1"/>
          </p:cNvCxnSpPr>
          <p:nvPr/>
        </p:nvCxnSpPr>
        <p:spPr bwMode="auto">
          <a:xfrm flipV="1">
            <a:off x="2065735" y="3313339"/>
            <a:ext cx="1025639" cy="531530"/>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 name="Rett pil 38"/>
          <p:cNvCxnSpPr>
            <a:cxnSpLocks noChangeShapeType="1"/>
          </p:cNvCxnSpPr>
          <p:nvPr/>
        </p:nvCxnSpPr>
        <p:spPr bwMode="auto">
          <a:xfrm>
            <a:off x="2939143" y="3184072"/>
            <a:ext cx="987368" cy="0"/>
          </a:xfrm>
          <a:prstGeom prst="straightConnector1">
            <a:avLst/>
          </a:prstGeom>
          <a:noFill/>
          <a:ln w="76200" cmpd="sng">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8" name="Rett pil 47"/>
          <p:cNvCxnSpPr>
            <a:cxnSpLocks noChangeShapeType="1"/>
          </p:cNvCxnSpPr>
          <p:nvPr/>
        </p:nvCxnSpPr>
        <p:spPr bwMode="auto">
          <a:xfrm flipV="1">
            <a:off x="6129169" y="2842192"/>
            <a:ext cx="341879" cy="304460"/>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1" name="Rett pil 50"/>
          <p:cNvCxnSpPr>
            <a:cxnSpLocks noChangeShapeType="1"/>
          </p:cNvCxnSpPr>
          <p:nvPr/>
        </p:nvCxnSpPr>
        <p:spPr bwMode="auto">
          <a:xfrm flipV="1">
            <a:off x="6546737" y="2331925"/>
            <a:ext cx="300208" cy="39630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3" name="Rett pil 52"/>
          <p:cNvCxnSpPr>
            <a:cxnSpLocks noChangeShapeType="1"/>
          </p:cNvCxnSpPr>
          <p:nvPr/>
        </p:nvCxnSpPr>
        <p:spPr bwMode="auto">
          <a:xfrm flipV="1">
            <a:off x="6166587" y="3108382"/>
            <a:ext cx="489007" cy="80792"/>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6" name="Rett pil 55"/>
          <p:cNvCxnSpPr>
            <a:cxnSpLocks noChangeShapeType="1"/>
          </p:cNvCxnSpPr>
          <p:nvPr/>
        </p:nvCxnSpPr>
        <p:spPr bwMode="auto">
          <a:xfrm>
            <a:off x="6166587" y="3269116"/>
            <a:ext cx="451587" cy="143726"/>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8" name="Rett pil 57"/>
          <p:cNvCxnSpPr>
            <a:cxnSpLocks noChangeShapeType="1"/>
          </p:cNvCxnSpPr>
          <p:nvPr/>
        </p:nvCxnSpPr>
        <p:spPr bwMode="auto">
          <a:xfrm flipV="1">
            <a:off x="6627530" y="2501164"/>
            <a:ext cx="602116" cy="270442"/>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0" name="Rett pil 59"/>
          <p:cNvCxnSpPr>
            <a:cxnSpLocks noChangeShapeType="1"/>
          </p:cNvCxnSpPr>
          <p:nvPr/>
        </p:nvCxnSpPr>
        <p:spPr bwMode="auto">
          <a:xfrm flipV="1">
            <a:off x="6622426" y="2842193"/>
            <a:ext cx="646340" cy="39121"/>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2" name="Rett pil 61"/>
          <p:cNvCxnSpPr>
            <a:cxnSpLocks noChangeShapeType="1"/>
          </p:cNvCxnSpPr>
          <p:nvPr/>
        </p:nvCxnSpPr>
        <p:spPr bwMode="auto">
          <a:xfrm flipV="1">
            <a:off x="6774657" y="3108382"/>
            <a:ext cx="494110" cy="1700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4" name="Rett pil 63"/>
          <p:cNvCxnSpPr>
            <a:cxnSpLocks noChangeShapeType="1"/>
          </p:cNvCxnSpPr>
          <p:nvPr/>
        </p:nvCxnSpPr>
        <p:spPr bwMode="auto">
          <a:xfrm flipV="1">
            <a:off x="6774656" y="3259762"/>
            <a:ext cx="454989" cy="16923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6" name="Rett pil 65"/>
          <p:cNvCxnSpPr>
            <a:cxnSpLocks noChangeShapeType="1"/>
          </p:cNvCxnSpPr>
          <p:nvPr/>
        </p:nvCxnSpPr>
        <p:spPr bwMode="auto">
          <a:xfrm>
            <a:off x="6774656" y="3504690"/>
            <a:ext cx="531530" cy="96951"/>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9" name="Rett pil 68"/>
          <p:cNvCxnSpPr>
            <a:cxnSpLocks noChangeShapeType="1"/>
          </p:cNvCxnSpPr>
          <p:nvPr/>
        </p:nvCxnSpPr>
        <p:spPr bwMode="auto">
          <a:xfrm>
            <a:off x="6698116" y="3564221"/>
            <a:ext cx="531530" cy="30360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2" name="Rett pil 71"/>
          <p:cNvCxnSpPr>
            <a:cxnSpLocks noChangeShapeType="1"/>
          </p:cNvCxnSpPr>
          <p:nvPr/>
        </p:nvCxnSpPr>
        <p:spPr bwMode="auto">
          <a:xfrm flipH="1">
            <a:off x="4838191" y="1817405"/>
            <a:ext cx="987368" cy="0"/>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4" name="Rett pil 73"/>
          <p:cNvCxnSpPr>
            <a:cxnSpLocks noChangeShapeType="1"/>
          </p:cNvCxnSpPr>
          <p:nvPr/>
        </p:nvCxnSpPr>
        <p:spPr bwMode="auto">
          <a:xfrm flipV="1">
            <a:off x="3167062" y="3275920"/>
            <a:ext cx="455840" cy="37844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6" name="Rett pil 75"/>
          <p:cNvCxnSpPr>
            <a:cxnSpLocks noChangeShapeType="1"/>
          </p:cNvCxnSpPr>
          <p:nvPr/>
        </p:nvCxnSpPr>
        <p:spPr bwMode="auto">
          <a:xfrm flipV="1">
            <a:off x="3736862" y="3298883"/>
            <a:ext cx="986518" cy="45498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5" name="Rett pil 34"/>
          <p:cNvCxnSpPr>
            <a:cxnSpLocks noChangeShapeType="1"/>
          </p:cNvCxnSpPr>
          <p:nvPr/>
        </p:nvCxnSpPr>
        <p:spPr bwMode="auto">
          <a:xfrm flipH="1">
            <a:off x="3516597" y="2009606"/>
            <a:ext cx="410765" cy="41501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0" name="Rett pil 39"/>
          <p:cNvCxnSpPr>
            <a:cxnSpLocks noChangeShapeType="1"/>
          </p:cNvCxnSpPr>
          <p:nvPr/>
        </p:nvCxnSpPr>
        <p:spPr bwMode="auto">
          <a:xfrm flipH="1">
            <a:off x="3926512" y="2123565"/>
            <a:ext cx="114810" cy="41501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8" name="Rett pil 37"/>
          <p:cNvCxnSpPr>
            <a:cxnSpLocks noChangeShapeType="1"/>
          </p:cNvCxnSpPr>
          <p:nvPr/>
        </p:nvCxnSpPr>
        <p:spPr bwMode="auto">
          <a:xfrm>
            <a:off x="4267540" y="2118463"/>
            <a:ext cx="311264" cy="473699"/>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4" name="Rett pil 53"/>
          <p:cNvCxnSpPr>
            <a:cxnSpLocks noChangeShapeType="1"/>
          </p:cNvCxnSpPr>
          <p:nvPr/>
        </p:nvCxnSpPr>
        <p:spPr bwMode="auto">
          <a:xfrm flipH="1" flipV="1">
            <a:off x="5500687" y="4002201"/>
            <a:ext cx="219416" cy="386954"/>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7" name="Rett pil 56"/>
          <p:cNvCxnSpPr>
            <a:cxnSpLocks noChangeShapeType="1"/>
          </p:cNvCxnSpPr>
          <p:nvPr/>
        </p:nvCxnSpPr>
        <p:spPr bwMode="auto">
          <a:xfrm flipV="1">
            <a:off x="3861877" y="4099152"/>
            <a:ext cx="281498" cy="30020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1" name="Rett pil 60"/>
          <p:cNvCxnSpPr>
            <a:cxnSpLocks noChangeShapeType="1"/>
          </p:cNvCxnSpPr>
          <p:nvPr/>
        </p:nvCxnSpPr>
        <p:spPr bwMode="auto">
          <a:xfrm flipH="1" flipV="1">
            <a:off x="3167063" y="4088947"/>
            <a:ext cx="185397" cy="300208"/>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65" name="Rett pil 64"/>
          <p:cNvCxnSpPr>
            <a:cxnSpLocks noChangeShapeType="1"/>
          </p:cNvCxnSpPr>
          <p:nvPr/>
        </p:nvCxnSpPr>
        <p:spPr bwMode="auto">
          <a:xfrm flipV="1">
            <a:off x="6265240" y="4002201"/>
            <a:ext cx="205808" cy="386954"/>
          </a:xfrm>
          <a:prstGeom prst="straightConnector1">
            <a:avLst/>
          </a:prstGeom>
          <a:noFill/>
          <a:ln w="28575">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2" name="Rett pil 41"/>
          <p:cNvCxnSpPr>
            <a:cxnSpLocks noChangeShapeType="1"/>
          </p:cNvCxnSpPr>
          <p:nvPr/>
        </p:nvCxnSpPr>
        <p:spPr bwMode="auto">
          <a:xfrm>
            <a:off x="3959203" y="3184072"/>
            <a:ext cx="987368" cy="0"/>
          </a:xfrm>
          <a:prstGeom prst="straightConnector1">
            <a:avLst/>
          </a:prstGeom>
          <a:noFill/>
          <a:ln w="76200" cmpd="sng">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5" name="Rett pil 44"/>
          <p:cNvCxnSpPr>
            <a:cxnSpLocks noChangeShapeType="1"/>
          </p:cNvCxnSpPr>
          <p:nvPr/>
        </p:nvCxnSpPr>
        <p:spPr bwMode="auto">
          <a:xfrm>
            <a:off x="5007004" y="3184072"/>
            <a:ext cx="987368" cy="0"/>
          </a:xfrm>
          <a:prstGeom prst="straightConnector1">
            <a:avLst/>
          </a:prstGeom>
          <a:noFill/>
          <a:ln w="76200" cmpd="sng">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 name="Tittel 1"/>
          <p:cNvSpPr>
            <a:spLocks noGrp="1"/>
          </p:cNvSpPr>
          <p:nvPr>
            <p:ph type="title"/>
          </p:nvPr>
        </p:nvSpPr>
        <p:spPr/>
        <p:txBody>
          <a:bodyPr>
            <a:normAutofit/>
          </a:bodyPr>
          <a:lstStyle/>
          <a:p>
            <a:r>
              <a:rPr lang="nb-NO" dirty="0">
                <a:solidFill>
                  <a:srgbClr val="005F9F"/>
                </a:solidFill>
              </a:rPr>
              <a:t>Virksomheten som system,</a:t>
            </a:r>
          </a:p>
        </p:txBody>
      </p:sp>
    </p:spTree>
    <p:extLst>
      <p:ext uri="{BB962C8B-B14F-4D97-AF65-F5344CB8AC3E}">
        <p14:creationId xmlns:p14="http://schemas.microsoft.com/office/powerpoint/2010/main" val="22365835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3DE46F46-3C56-604E-ACE2-CAAFBACD0F17}"/>
              </a:ext>
            </a:extLst>
          </p:cNvPr>
          <p:cNvSpPr>
            <a:spLocks noGrp="1"/>
          </p:cNvSpPr>
          <p:nvPr>
            <p:ph sz="half" idx="1"/>
          </p:nvPr>
        </p:nvSpPr>
        <p:spPr>
          <a:xfrm>
            <a:off x="628650" y="1421974"/>
            <a:ext cx="3886200" cy="3263504"/>
          </a:xfrm>
        </p:spPr>
        <p:txBody>
          <a:bodyPr>
            <a:noAutofit/>
          </a:bodyPr>
          <a:lstStyle/>
          <a:p>
            <a:pPr marL="0" indent="0">
              <a:buNone/>
            </a:pPr>
            <a:r>
              <a:rPr lang="nb-NO" b="1" u="sng" dirty="0">
                <a:solidFill>
                  <a:srgbClr val="494446"/>
                </a:solidFill>
              </a:rPr>
              <a:t>D</a:t>
            </a:r>
            <a:r>
              <a:rPr lang="nb-NO" b="1" dirty="0">
                <a:solidFill>
                  <a:srgbClr val="494446"/>
                </a:solidFill>
              </a:rPr>
              <a:t>SRP</a:t>
            </a:r>
            <a:br>
              <a:rPr lang="nb-NO" b="1" dirty="0">
                <a:solidFill>
                  <a:srgbClr val="494446"/>
                </a:solidFill>
              </a:rPr>
            </a:br>
            <a:endParaRPr lang="nb-NO" b="1" dirty="0">
              <a:solidFill>
                <a:srgbClr val="494446"/>
              </a:solidFill>
            </a:endParaRPr>
          </a:p>
          <a:p>
            <a:pPr marL="257175" indent="-257175"/>
            <a:r>
              <a:rPr lang="nb-NO" b="1" u="sng" dirty="0">
                <a:solidFill>
                  <a:srgbClr val="494446"/>
                </a:solidFill>
              </a:rPr>
              <a:t>D</a:t>
            </a:r>
            <a:r>
              <a:rPr lang="nb-NO" b="1" dirty="0">
                <a:solidFill>
                  <a:srgbClr val="494446"/>
                </a:solidFill>
              </a:rPr>
              <a:t>istinksjon, adskillelsesregelen</a:t>
            </a:r>
          </a:p>
          <a:p>
            <a:pPr marL="257175" indent="-257175"/>
            <a:endParaRPr lang="nb-NO" b="1" dirty="0">
              <a:solidFill>
                <a:srgbClr val="494446"/>
              </a:solidFill>
            </a:endParaRPr>
          </a:p>
          <a:p>
            <a:pPr marL="0" indent="0" algn="ctr">
              <a:buNone/>
            </a:pPr>
            <a:r>
              <a:rPr lang="nb-NO" sz="1800" i="1" dirty="0">
                <a:solidFill>
                  <a:srgbClr val="494446"/>
                </a:solidFill>
                <a:latin typeface="Arial" panose="020B0604020202020204" pitchFamily="34" charset="0"/>
              </a:rPr>
              <a:t>En hver ide eller ting, kan skilles fra andre ideer eller ting</a:t>
            </a:r>
            <a:br>
              <a:rPr lang="nb-NO" sz="1800" i="1" dirty="0">
                <a:solidFill>
                  <a:srgbClr val="494446"/>
                </a:solidFill>
                <a:latin typeface="Arial" panose="020B0604020202020204" pitchFamily="34" charset="0"/>
              </a:rPr>
            </a:br>
            <a:endParaRPr lang="nb-NO" sz="1800" i="1" dirty="0">
              <a:solidFill>
                <a:srgbClr val="494446"/>
              </a:solidFill>
              <a:latin typeface="Arial" panose="020B0604020202020204" pitchFamily="34" charset="0"/>
            </a:endParaRPr>
          </a:p>
          <a:p>
            <a:pPr marL="0" indent="0" algn="ctr">
              <a:buNone/>
            </a:pPr>
            <a:r>
              <a:rPr lang="nb-NO" sz="1800" i="1" dirty="0">
                <a:solidFill>
                  <a:srgbClr val="494446"/>
                </a:solidFill>
                <a:latin typeface="Arial" panose="020B0604020202020204" pitchFamily="34" charset="0"/>
              </a:rPr>
              <a:t>Hva er problemet her?</a:t>
            </a:r>
          </a:p>
          <a:p>
            <a:pPr marL="0" indent="0" algn="ctr">
              <a:buNone/>
            </a:pPr>
            <a:r>
              <a:rPr lang="nb-NO" sz="1800" i="1" dirty="0">
                <a:solidFill>
                  <a:srgbClr val="494446"/>
                </a:solidFill>
                <a:latin typeface="Arial" panose="020B0604020202020204" pitchFamily="34" charset="0"/>
              </a:rPr>
              <a:t>Hva er det ikke?</a:t>
            </a:r>
            <a:endParaRPr lang="nb-NO" dirty="0">
              <a:solidFill>
                <a:srgbClr val="494446"/>
              </a:solidFill>
            </a:endParaRPr>
          </a:p>
          <a:p>
            <a:pPr marL="257175" indent="-257175"/>
            <a:endParaRPr lang="nb-NO" b="1" dirty="0">
              <a:solidFill>
                <a:srgbClr val="494446"/>
              </a:solidFill>
            </a:endParaRPr>
          </a:p>
          <a:p>
            <a:pPr marL="0" indent="0">
              <a:buNone/>
            </a:pPr>
            <a:endParaRPr lang="nb-NO" b="1" dirty="0">
              <a:solidFill>
                <a:srgbClr val="494446"/>
              </a:solidFill>
            </a:endParaRPr>
          </a:p>
          <a:p>
            <a:pPr marL="257175" indent="-257175"/>
            <a:endParaRPr lang="nb-NO" b="1" dirty="0">
              <a:solidFill>
                <a:srgbClr val="494446"/>
              </a:solidFill>
            </a:endParaRPr>
          </a:p>
        </p:txBody>
      </p:sp>
      <p:pic>
        <p:nvPicPr>
          <p:cNvPr id="43" name="Bilde 42" descr="kap3.jpg">
            <a:extLst>
              <a:ext uri="{FF2B5EF4-FFF2-40B4-BE49-F238E27FC236}">
                <a16:creationId xmlns:a16="http://schemas.microsoft.com/office/drawing/2014/main" id="{150381CB-983E-C040-8567-10F455E8DCDB}"/>
              </a:ext>
            </a:extLst>
          </p:cNvPr>
          <p:cNvPicPr>
            <a:picLocks noChangeAspect="1"/>
          </p:cNvPicPr>
          <p:nvPr/>
        </p:nvPicPr>
        <p:blipFill rotWithShape="1">
          <a:blip r:embed="rId3">
            <a:extLst>
              <a:ext uri="{28A0092B-C50C-407E-A947-70E740481C1C}">
                <a14:useLocalDpi xmlns:a14="http://schemas.microsoft.com/office/drawing/2010/main" val="0"/>
              </a:ext>
            </a:extLst>
          </a:blip>
          <a:srcRect l="31365" t="6286" r="13628" b="42719"/>
          <a:stretch/>
        </p:blipFill>
        <p:spPr>
          <a:xfrm>
            <a:off x="3613940" y="300818"/>
            <a:ext cx="867489" cy="875064"/>
          </a:xfrm>
          <a:prstGeom prst="rect">
            <a:avLst/>
          </a:prstGeom>
          <a:ln>
            <a:noFill/>
          </a:ln>
          <a:effectLst>
            <a:softEdge rad="139700"/>
          </a:effectLst>
        </p:spPr>
      </p:pic>
      <p:sp>
        <p:nvSpPr>
          <p:cNvPr id="58" name="Avrundet rektangel 57">
            <a:extLst>
              <a:ext uri="{FF2B5EF4-FFF2-40B4-BE49-F238E27FC236}">
                <a16:creationId xmlns:a16="http://schemas.microsoft.com/office/drawing/2014/main" id="{FE05075A-6AF3-3446-A28A-740E8B9DFD10}"/>
              </a:ext>
            </a:extLst>
          </p:cNvPr>
          <p:cNvSpPr/>
          <p:nvPr/>
        </p:nvSpPr>
        <p:spPr bwMode="auto">
          <a:xfrm>
            <a:off x="5244774" y="2094094"/>
            <a:ext cx="848967" cy="683977"/>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50" b="1">
                <a:solidFill>
                  <a:srgbClr val="0070C0"/>
                </a:solidFill>
              </a:rPr>
              <a:t> Er</a:t>
            </a:r>
          </a:p>
        </p:txBody>
      </p:sp>
      <p:sp>
        <p:nvSpPr>
          <p:cNvPr id="59" name="Avrundet rektangel 58">
            <a:extLst>
              <a:ext uri="{FF2B5EF4-FFF2-40B4-BE49-F238E27FC236}">
                <a16:creationId xmlns:a16="http://schemas.microsoft.com/office/drawing/2014/main" id="{DFEEB4FE-AD6E-C047-928F-31E276C65D46}"/>
              </a:ext>
            </a:extLst>
          </p:cNvPr>
          <p:cNvSpPr/>
          <p:nvPr/>
        </p:nvSpPr>
        <p:spPr bwMode="auto">
          <a:xfrm>
            <a:off x="6685129" y="2094095"/>
            <a:ext cx="834904" cy="683976"/>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nchor="ctr" anchorCtr="1"/>
          <a:lstStyle/>
          <a:p>
            <a:pPr algn="ctr">
              <a:defRPr/>
            </a:pPr>
            <a:r>
              <a:rPr lang="nb-NO" sz="1650" b="1">
                <a:solidFill>
                  <a:srgbClr val="0070C0"/>
                </a:solidFill>
                <a:latin typeface="Gill Sans Light" charset="0"/>
                <a:ea typeface="ヒラギノ角ゴ ProN W3" charset="0"/>
                <a:cs typeface="ヒラギノ角ゴ ProN W3" charset="0"/>
              </a:rPr>
              <a:t>er ikke</a:t>
            </a:r>
          </a:p>
        </p:txBody>
      </p:sp>
      <p:cxnSp>
        <p:nvCxnSpPr>
          <p:cNvPr id="60" name="Rett linje 59">
            <a:extLst>
              <a:ext uri="{FF2B5EF4-FFF2-40B4-BE49-F238E27FC236}">
                <a16:creationId xmlns:a16="http://schemas.microsoft.com/office/drawing/2014/main" id="{D0B148B6-CFC9-F846-8F0A-DD781436E81A}"/>
              </a:ext>
            </a:extLst>
          </p:cNvPr>
          <p:cNvCxnSpPr>
            <a:cxnSpLocks/>
            <a:stCxn id="58" idx="3"/>
            <a:endCxn id="59" idx="1"/>
          </p:cNvCxnSpPr>
          <p:nvPr/>
        </p:nvCxnSpPr>
        <p:spPr>
          <a:xfrm>
            <a:off x="6093741" y="2436083"/>
            <a:ext cx="591388" cy="0"/>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Tittel 1">
            <a:extLst>
              <a:ext uri="{FF2B5EF4-FFF2-40B4-BE49-F238E27FC236}">
                <a16:creationId xmlns:a16="http://schemas.microsoft.com/office/drawing/2014/main" id="{85B07575-9BA4-F448-980E-4B9B66B1386C}"/>
              </a:ext>
            </a:extLst>
          </p:cNvPr>
          <p:cNvSpPr>
            <a:spLocks noGrp="1"/>
          </p:cNvSpPr>
          <p:nvPr>
            <p:ph type="title"/>
          </p:nvPr>
        </p:nvSpPr>
        <p:spPr>
          <a:xfrm>
            <a:off x="628650" y="435208"/>
            <a:ext cx="7886700" cy="994172"/>
          </a:xfrm>
        </p:spPr>
        <p:txBody>
          <a:bodyPr>
            <a:normAutofit fontScale="90000"/>
          </a:bodyPr>
          <a:lstStyle/>
          <a:p>
            <a:r>
              <a:rPr lang="nb-NO" sz="2700" dirty="0">
                <a:solidFill>
                  <a:srgbClr val="00599C"/>
                </a:solidFill>
              </a:rPr>
              <a:t>Dialog med </a:t>
            </a:r>
            <a:br>
              <a:rPr lang="nb-NO" sz="2700" dirty="0">
                <a:solidFill>
                  <a:srgbClr val="00599C"/>
                </a:solidFill>
              </a:rPr>
            </a:br>
            <a:r>
              <a:rPr lang="nb-NO" sz="2700" dirty="0">
                <a:solidFill>
                  <a:srgbClr val="00599C"/>
                </a:solidFill>
              </a:rPr>
              <a:t>systemtenkning</a:t>
            </a:r>
            <a:br>
              <a:rPr lang="nb-NO" sz="2700" dirty="0">
                <a:solidFill>
                  <a:srgbClr val="00599C"/>
                </a:solidFill>
              </a:rPr>
            </a:br>
            <a:r>
              <a:rPr lang="nb-NO" sz="2700" dirty="0">
                <a:solidFill>
                  <a:srgbClr val="00599C"/>
                </a:solidFill>
              </a:rPr>
              <a:t>DSRP</a:t>
            </a:r>
            <a:br>
              <a:rPr lang="nb-NO" sz="2700" dirty="0">
                <a:solidFill>
                  <a:srgbClr val="00599C"/>
                </a:solidFill>
              </a:rPr>
            </a:br>
            <a:endParaRPr lang="nb-NO" sz="2700" dirty="0">
              <a:solidFill>
                <a:srgbClr val="00599C"/>
              </a:solidFill>
            </a:endParaRPr>
          </a:p>
        </p:txBody>
      </p:sp>
    </p:spTree>
    <p:extLst>
      <p:ext uri="{BB962C8B-B14F-4D97-AF65-F5344CB8AC3E}">
        <p14:creationId xmlns:p14="http://schemas.microsoft.com/office/powerpoint/2010/main" val="16805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6218B44-4C20-094E-A33B-D1CCDBC59FFF}"/>
              </a:ext>
            </a:extLst>
          </p:cNvPr>
          <p:cNvSpPr>
            <a:spLocks noGrp="1"/>
          </p:cNvSpPr>
          <p:nvPr>
            <p:ph type="title"/>
          </p:nvPr>
        </p:nvSpPr>
        <p:spPr/>
        <p:txBody>
          <a:bodyPr/>
          <a:lstStyle/>
          <a:p>
            <a:r>
              <a:rPr lang="nb-NO" dirty="0">
                <a:solidFill>
                  <a:srgbClr val="005F9F"/>
                </a:solidFill>
              </a:rPr>
              <a:t>Distinksjon – eksempel Obeya</a:t>
            </a:r>
          </a:p>
        </p:txBody>
      </p:sp>
      <p:sp>
        <p:nvSpPr>
          <p:cNvPr id="6" name="Avrundet rektangel 5">
            <a:extLst>
              <a:ext uri="{FF2B5EF4-FFF2-40B4-BE49-F238E27FC236}">
                <a16:creationId xmlns:a16="http://schemas.microsoft.com/office/drawing/2014/main" id="{E776B16C-CB1C-1B40-8C28-DB960E6508DB}"/>
              </a:ext>
            </a:extLst>
          </p:cNvPr>
          <p:cNvSpPr/>
          <p:nvPr/>
        </p:nvSpPr>
        <p:spPr bwMode="auto">
          <a:xfrm>
            <a:off x="2296741" y="1337427"/>
            <a:ext cx="848967" cy="683977"/>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50" b="1">
                <a:solidFill>
                  <a:srgbClr val="0070C0"/>
                </a:solidFill>
              </a:rPr>
              <a:t> Er</a:t>
            </a:r>
          </a:p>
        </p:txBody>
      </p:sp>
      <p:sp>
        <p:nvSpPr>
          <p:cNvPr id="7" name="Avrundet rektangel 6">
            <a:extLst>
              <a:ext uri="{FF2B5EF4-FFF2-40B4-BE49-F238E27FC236}">
                <a16:creationId xmlns:a16="http://schemas.microsoft.com/office/drawing/2014/main" id="{8A3FFD59-D885-BD43-8464-BF882C0C9E34}"/>
              </a:ext>
            </a:extLst>
          </p:cNvPr>
          <p:cNvSpPr/>
          <p:nvPr/>
        </p:nvSpPr>
        <p:spPr bwMode="auto">
          <a:xfrm>
            <a:off x="5788318" y="1337428"/>
            <a:ext cx="834904" cy="683976"/>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nchor="ctr" anchorCtr="1"/>
          <a:lstStyle/>
          <a:p>
            <a:pPr algn="ctr">
              <a:defRPr/>
            </a:pPr>
            <a:r>
              <a:rPr lang="nb-NO" sz="1650" b="1">
                <a:solidFill>
                  <a:srgbClr val="0070C0"/>
                </a:solidFill>
                <a:latin typeface="Gill Sans Light" charset="0"/>
                <a:ea typeface="ヒラギノ角ゴ ProN W3" charset="0"/>
                <a:cs typeface="ヒラギノ角ゴ ProN W3" charset="0"/>
              </a:rPr>
              <a:t>Er ikke</a:t>
            </a:r>
          </a:p>
        </p:txBody>
      </p:sp>
      <p:cxnSp>
        <p:nvCxnSpPr>
          <p:cNvPr id="8" name="Rett linje 7">
            <a:extLst>
              <a:ext uri="{FF2B5EF4-FFF2-40B4-BE49-F238E27FC236}">
                <a16:creationId xmlns:a16="http://schemas.microsoft.com/office/drawing/2014/main" id="{08E5C01D-689C-B647-B557-F5D2E1F92C98}"/>
              </a:ext>
            </a:extLst>
          </p:cNvPr>
          <p:cNvCxnSpPr>
            <a:cxnSpLocks/>
            <a:stCxn id="6" idx="3"/>
            <a:endCxn id="7" idx="1"/>
          </p:cNvCxnSpPr>
          <p:nvPr/>
        </p:nvCxnSpPr>
        <p:spPr>
          <a:xfrm>
            <a:off x="3145708" y="1679416"/>
            <a:ext cx="2642610" cy="0"/>
          </a:xfrm>
          <a:prstGeom prst="line">
            <a:avLst/>
          </a:prstGeom>
          <a:ln w="28575">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TekstSylinder 9">
            <a:extLst>
              <a:ext uri="{FF2B5EF4-FFF2-40B4-BE49-F238E27FC236}">
                <a16:creationId xmlns:a16="http://schemas.microsoft.com/office/drawing/2014/main" id="{B3ADA584-D106-784A-8540-E68BC6DB692B}"/>
              </a:ext>
            </a:extLst>
          </p:cNvPr>
          <p:cNvSpPr txBox="1"/>
          <p:nvPr/>
        </p:nvSpPr>
        <p:spPr>
          <a:xfrm>
            <a:off x="807752" y="2076584"/>
            <a:ext cx="3282334" cy="2793072"/>
          </a:xfrm>
          <a:prstGeom prst="rect">
            <a:avLst/>
          </a:prstGeom>
          <a:noFill/>
        </p:spPr>
        <p:txBody>
          <a:bodyPr wrap="square" rtlCol="0">
            <a:spAutoFit/>
          </a:bodyPr>
          <a:lstStyle/>
          <a:p>
            <a:r>
              <a:rPr lang="nb-NO" dirty="0"/>
              <a:t>Et virtuelt eller fysisk rom
for å løse tverrfunksjonelle og tverrfaglige problemer. 
Det finnes flere typer Obeya avhengig av formålet
"Konseptuelt beslektet med tradisjonelle "</a:t>
            </a:r>
            <a:r>
              <a:rPr lang="nb-NO" dirty="0" err="1"/>
              <a:t>krigsrom</a:t>
            </a:r>
            <a:r>
              <a:rPr lang="nb-NO" dirty="0"/>
              <a:t>", vil en Obeya inneholde visuelt engasjerende diagrammer og grafer som viser informasjon som programtiming, milepæler og fremdrift til dato og mottiltak mot eksisterende tekniske eller planleggingsproblemer"
</a:t>
            </a:r>
          </a:p>
        </p:txBody>
      </p:sp>
      <p:sp>
        <p:nvSpPr>
          <p:cNvPr id="11" name="TekstSylinder 10">
            <a:extLst>
              <a:ext uri="{FF2B5EF4-FFF2-40B4-BE49-F238E27FC236}">
                <a16:creationId xmlns:a16="http://schemas.microsoft.com/office/drawing/2014/main" id="{56308A82-A242-364C-B9B4-081B3BD06211}"/>
              </a:ext>
            </a:extLst>
          </p:cNvPr>
          <p:cNvSpPr txBox="1"/>
          <p:nvPr/>
        </p:nvSpPr>
        <p:spPr>
          <a:xfrm>
            <a:off x="5053915" y="2090816"/>
            <a:ext cx="3608172" cy="1754326"/>
          </a:xfrm>
          <a:prstGeom prst="rect">
            <a:avLst/>
          </a:prstGeom>
          <a:noFill/>
        </p:spPr>
        <p:txBody>
          <a:bodyPr wrap="square" rtlCol="0">
            <a:spAutoFit/>
          </a:bodyPr>
          <a:lstStyle/>
          <a:p>
            <a:r>
              <a:rPr lang="nb-NO" b="1">
                <a:latin typeface="+mj-lt"/>
              </a:rPr>
              <a:t>Open Space" er en teknikk for å kjøre møter der deltakerne skaper og administrerer agendaen selv. Økter kan være for mellom fem og 2000 pluss personer (forutsatt at du har en stor nok arena). Denne metoden er ideell hvis du vil at deltakerne skal få eierskap til et problem og komme opp med løsninger
</a:t>
            </a:r>
            <a:endParaRPr lang="nb-NO">
              <a:latin typeface="+mj-lt"/>
            </a:endParaRPr>
          </a:p>
        </p:txBody>
      </p:sp>
    </p:spTree>
    <p:extLst>
      <p:ext uri="{BB962C8B-B14F-4D97-AF65-F5344CB8AC3E}">
        <p14:creationId xmlns:p14="http://schemas.microsoft.com/office/powerpoint/2010/main" val="235637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599621" y="3190380"/>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64440" y="3425998"/>
            <a:ext cx="84101" cy="43905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73725" y="1019180"/>
            <a:ext cx="275935" cy="1440543"/>
          </a:xfrm>
          <a:prstGeom prst="rect">
            <a:avLst/>
          </a:prstGeom>
        </p:spPr>
      </p:pic>
      <p:sp>
        <p:nvSpPr>
          <p:cNvPr id="16" name="TextBox 15">
            <a:extLst>
              <a:ext uri="{FF2B5EF4-FFF2-40B4-BE49-F238E27FC236}">
                <a16:creationId xmlns:a16="http://schemas.microsoft.com/office/drawing/2014/main" id="{653A075C-739E-4FCC-922C-652971E6C143}"/>
              </a:ext>
            </a:extLst>
          </p:cNvPr>
          <p:cNvSpPr txBox="1"/>
          <p:nvPr/>
        </p:nvSpPr>
        <p:spPr>
          <a:xfrm>
            <a:off x="7617640" y="4762126"/>
            <a:ext cx="1088760" cy="184666"/>
          </a:xfrm>
          <a:prstGeom prst="rect">
            <a:avLst/>
          </a:prstGeom>
          <a:noFill/>
        </p:spPr>
        <p:txBody>
          <a:bodyPr wrap="none" rtlCol="0">
            <a:spAutoFit/>
          </a:bodyPr>
          <a:lstStyle/>
          <a:p>
            <a:r>
              <a:rPr lang="en-US" sz="600" dirty="0"/>
              <a:t>Source: </a:t>
            </a:r>
            <a:r>
              <a:rPr lang="en-US" sz="600" dirty="0" err="1"/>
              <a:t>liderando</a:t>
            </a:r>
            <a:r>
              <a:rPr lang="en-US" sz="600" dirty="0"/>
              <a:t> no </a:t>
            </a:r>
            <a:r>
              <a:rPr lang="en-US" sz="600" dirty="0" err="1"/>
              <a:t>mundo</a:t>
            </a:r>
            <a:r>
              <a:rPr lang="en-US" sz="600" dirty="0"/>
              <a:t> </a:t>
            </a:r>
            <a:endParaRPr lang="en-GB" sz="600" dirty="0"/>
          </a:p>
        </p:txBody>
      </p:sp>
      <p:sp>
        <p:nvSpPr>
          <p:cNvPr id="3" name="Content Placeholder 2"/>
          <p:cNvSpPr>
            <a:spLocks noGrp="1"/>
          </p:cNvSpPr>
          <p:nvPr>
            <p:ph idx="1"/>
          </p:nvPr>
        </p:nvSpPr>
        <p:spPr>
          <a:xfrm>
            <a:off x="312966" y="1651000"/>
            <a:ext cx="4435019" cy="2606665"/>
          </a:xfrm>
          <a:noFill/>
        </p:spPr>
        <p:txBody>
          <a:bodyPr>
            <a:normAutofit/>
          </a:bodyPr>
          <a:lstStyle/>
          <a:p>
            <a:pPr marL="685792" lvl="1" indent="-342900">
              <a:buAutoNum type="arabicPeriod"/>
            </a:pPr>
            <a:r>
              <a:rPr lang="nb-NO" b="1" dirty="0">
                <a:solidFill>
                  <a:srgbClr val="005F9F"/>
                </a:solidFill>
              </a:rPr>
              <a:t>VUCA og CAS</a:t>
            </a:r>
          </a:p>
          <a:p>
            <a:pPr marL="685792" lvl="1" indent="-342900">
              <a:buAutoNum type="arabicPeriod"/>
            </a:pPr>
            <a:r>
              <a:rPr lang="nb-NO" b="1" dirty="0">
                <a:solidFill>
                  <a:srgbClr val="005F9F"/>
                </a:solidFill>
              </a:rPr>
              <a:t>Visjon</a:t>
            </a:r>
          </a:p>
          <a:p>
            <a:pPr marL="685792" lvl="1" indent="-342900">
              <a:buAutoNum type="arabicPeriod"/>
            </a:pPr>
            <a:r>
              <a:rPr lang="nb-NO" b="1" dirty="0">
                <a:solidFill>
                  <a:srgbClr val="005F9F"/>
                </a:solidFill>
              </a:rPr>
              <a:t>Misjon</a:t>
            </a:r>
          </a:p>
          <a:p>
            <a:pPr marL="685792" lvl="1" indent="-342900">
              <a:buAutoNum type="arabicPeriod"/>
            </a:pPr>
            <a:r>
              <a:rPr lang="nb-NO" b="1" dirty="0">
                <a:solidFill>
                  <a:srgbClr val="005F9F"/>
                </a:solidFill>
              </a:rPr>
              <a:t>Kapasitet</a:t>
            </a:r>
          </a:p>
          <a:p>
            <a:pPr marL="685792" lvl="1" indent="-342900">
              <a:buAutoNum type="arabicPeriod"/>
            </a:pPr>
            <a:r>
              <a:rPr lang="nb-NO" b="1" dirty="0">
                <a:solidFill>
                  <a:srgbClr val="005F9F"/>
                </a:solidFill>
              </a:rPr>
              <a:t>Læring</a:t>
            </a:r>
          </a:p>
          <a:p>
            <a:pPr marL="342892" lvl="1" indent="0">
              <a:buNone/>
            </a:pPr>
            <a:endParaRPr lang="en-GB" b="1" dirty="0">
              <a:solidFill>
                <a:srgbClr val="005F9F"/>
              </a:solidFill>
            </a:endParaRPr>
          </a:p>
        </p:txBody>
      </p:sp>
      <p:sp>
        <p:nvSpPr>
          <p:cNvPr id="19" name="Rectangle 18">
            <a:extLst>
              <a:ext uri="{FF2B5EF4-FFF2-40B4-BE49-F238E27FC236}">
                <a16:creationId xmlns:a16="http://schemas.microsoft.com/office/drawing/2014/main" id="{F9DDD221-3249-44FB-86DE-F10A48D89677}"/>
              </a:ext>
            </a:extLst>
          </p:cNvPr>
          <p:cNvSpPr/>
          <p:nvPr/>
        </p:nvSpPr>
        <p:spPr>
          <a:xfrm>
            <a:off x="7494" y="1233615"/>
            <a:ext cx="4572000"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D0501734-B976-4CB3-95AC-FCF964D51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49083" y="1450300"/>
            <a:ext cx="275935" cy="1440543"/>
          </a:xfrm>
          <a:prstGeom prst="rect">
            <a:avLst/>
          </a:prstGeom>
        </p:spPr>
      </p:pic>
      <p:sp>
        <p:nvSpPr>
          <p:cNvPr id="5" name="Tittel 4">
            <a:extLst>
              <a:ext uri="{FF2B5EF4-FFF2-40B4-BE49-F238E27FC236}">
                <a16:creationId xmlns:a16="http://schemas.microsoft.com/office/drawing/2014/main" id="{BDE1ADCB-F658-D74C-A50E-DFD48A5D84CC}"/>
              </a:ext>
            </a:extLst>
          </p:cNvPr>
          <p:cNvSpPr>
            <a:spLocks noGrp="1"/>
          </p:cNvSpPr>
          <p:nvPr>
            <p:ph type="title"/>
          </p:nvPr>
        </p:nvSpPr>
        <p:spPr/>
        <p:txBody>
          <a:bodyPr/>
          <a:lstStyle/>
          <a:p>
            <a:r>
              <a:rPr lang="nb-NO">
                <a:solidFill>
                  <a:srgbClr val="005F9F"/>
                </a:solidFill>
              </a:rPr>
              <a:t>Innhold</a:t>
            </a:r>
          </a:p>
        </p:txBody>
      </p:sp>
    </p:spTree>
    <p:extLst>
      <p:ext uri="{BB962C8B-B14F-4D97-AF65-F5344CB8AC3E}">
        <p14:creationId xmlns:p14="http://schemas.microsoft.com/office/powerpoint/2010/main" val="340443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3DE46F46-3C56-604E-ACE2-CAAFBACD0F17}"/>
              </a:ext>
            </a:extLst>
          </p:cNvPr>
          <p:cNvSpPr>
            <a:spLocks noGrp="1"/>
          </p:cNvSpPr>
          <p:nvPr>
            <p:ph sz="half" idx="1"/>
          </p:nvPr>
        </p:nvSpPr>
        <p:spPr>
          <a:xfrm>
            <a:off x="628650" y="1421974"/>
            <a:ext cx="3886200" cy="3263504"/>
          </a:xfrm>
        </p:spPr>
        <p:txBody>
          <a:bodyPr>
            <a:noAutofit/>
          </a:bodyPr>
          <a:lstStyle/>
          <a:p>
            <a:pPr marL="0" indent="0">
              <a:buNone/>
            </a:pPr>
            <a:r>
              <a:rPr lang="nb-NO" b="1" dirty="0">
                <a:solidFill>
                  <a:srgbClr val="494446"/>
                </a:solidFill>
              </a:rPr>
              <a:t>D</a:t>
            </a:r>
            <a:r>
              <a:rPr lang="nb-NO" b="1" u="sng" dirty="0">
                <a:solidFill>
                  <a:srgbClr val="494446"/>
                </a:solidFill>
              </a:rPr>
              <a:t>S</a:t>
            </a:r>
            <a:r>
              <a:rPr lang="nb-NO" b="1" dirty="0">
                <a:solidFill>
                  <a:srgbClr val="494446"/>
                </a:solidFill>
              </a:rPr>
              <a:t>RP</a:t>
            </a:r>
            <a:br>
              <a:rPr lang="nb-NO" b="1" dirty="0">
                <a:solidFill>
                  <a:srgbClr val="494446"/>
                </a:solidFill>
              </a:rPr>
            </a:br>
            <a:endParaRPr lang="nb-NO" b="1" dirty="0">
              <a:solidFill>
                <a:srgbClr val="494446"/>
              </a:solidFill>
            </a:endParaRPr>
          </a:p>
          <a:p>
            <a:pPr marL="257175" indent="-257175"/>
            <a:r>
              <a:rPr lang="nb-NO" b="1" u="sng" dirty="0">
                <a:solidFill>
                  <a:srgbClr val="494446"/>
                </a:solidFill>
              </a:rPr>
              <a:t>S</a:t>
            </a:r>
            <a:r>
              <a:rPr lang="nb-NO" b="1" dirty="0">
                <a:solidFill>
                  <a:srgbClr val="494446"/>
                </a:solidFill>
              </a:rPr>
              <a:t>ystemregelen </a:t>
            </a:r>
          </a:p>
          <a:p>
            <a:pPr marL="257175" indent="-257175"/>
            <a:endParaRPr lang="nb-NO" b="1" dirty="0">
              <a:solidFill>
                <a:srgbClr val="494446"/>
              </a:solidFill>
            </a:endParaRPr>
          </a:p>
          <a:p>
            <a:pPr marL="0" indent="0" algn="ctr">
              <a:buNone/>
            </a:pPr>
            <a:r>
              <a:rPr lang="nb-NO" sz="1800" i="1" dirty="0">
                <a:solidFill>
                  <a:srgbClr val="494446"/>
                </a:solidFill>
                <a:latin typeface="Arial" panose="020B0604020202020204" pitchFamily="34" charset="0"/>
              </a:rPr>
              <a:t>Enhver ide eller ting er en del av en helhet – et system.</a:t>
            </a:r>
            <a:endParaRPr lang="nb-NO" b="1" dirty="0">
              <a:solidFill>
                <a:srgbClr val="494446"/>
              </a:solidFill>
            </a:endParaRPr>
          </a:p>
          <a:p>
            <a:pPr marL="257175" indent="-257175"/>
            <a:endParaRPr lang="nb-NO" b="1" dirty="0">
              <a:solidFill>
                <a:srgbClr val="494446"/>
              </a:solidFill>
            </a:endParaRPr>
          </a:p>
        </p:txBody>
      </p:sp>
      <p:pic>
        <p:nvPicPr>
          <p:cNvPr id="43" name="Bilde 42" descr="kap3.jpg">
            <a:extLst>
              <a:ext uri="{FF2B5EF4-FFF2-40B4-BE49-F238E27FC236}">
                <a16:creationId xmlns:a16="http://schemas.microsoft.com/office/drawing/2014/main" id="{150381CB-983E-C040-8567-10F455E8DCDB}"/>
              </a:ext>
            </a:extLst>
          </p:cNvPr>
          <p:cNvPicPr>
            <a:picLocks noChangeAspect="1"/>
          </p:cNvPicPr>
          <p:nvPr/>
        </p:nvPicPr>
        <p:blipFill rotWithShape="1">
          <a:blip r:embed="rId3">
            <a:extLst>
              <a:ext uri="{28A0092B-C50C-407E-A947-70E740481C1C}">
                <a14:useLocalDpi xmlns:a14="http://schemas.microsoft.com/office/drawing/2010/main" val="0"/>
              </a:ext>
            </a:extLst>
          </a:blip>
          <a:srcRect l="31365" t="6286" r="13628" b="42719"/>
          <a:stretch/>
        </p:blipFill>
        <p:spPr>
          <a:xfrm>
            <a:off x="3613940" y="300818"/>
            <a:ext cx="867489" cy="875064"/>
          </a:xfrm>
          <a:prstGeom prst="rect">
            <a:avLst/>
          </a:prstGeom>
          <a:ln>
            <a:noFill/>
          </a:ln>
          <a:effectLst>
            <a:softEdge rad="139700"/>
          </a:effectLst>
        </p:spPr>
      </p:pic>
      <p:sp>
        <p:nvSpPr>
          <p:cNvPr id="61" name="Avrundet rektangel 60">
            <a:extLst>
              <a:ext uri="{FF2B5EF4-FFF2-40B4-BE49-F238E27FC236}">
                <a16:creationId xmlns:a16="http://schemas.microsoft.com/office/drawing/2014/main" id="{BBE5C077-7CA6-3947-B287-FF044A245FB6}"/>
              </a:ext>
            </a:extLst>
          </p:cNvPr>
          <p:cNvSpPr/>
          <p:nvPr/>
        </p:nvSpPr>
        <p:spPr bwMode="auto">
          <a:xfrm>
            <a:off x="5393411" y="2064796"/>
            <a:ext cx="2219192" cy="781082"/>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nchor="ctr" anchorCtr="1"/>
          <a:lstStyle/>
          <a:p>
            <a:pPr algn="ctr">
              <a:defRPr/>
            </a:pPr>
            <a:r>
              <a:rPr lang="nb-NO" sz="1650" b="1" dirty="0">
                <a:solidFill>
                  <a:srgbClr val="0070C0"/>
                </a:solidFill>
                <a:latin typeface="Gill Sans Light" charset="0"/>
                <a:ea typeface="ヒラギノ角ゴ ProN W3" charset="0"/>
                <a:cs typeface="ヒラギノ角ゴ ProN W3" charset="0"/>
              </a:rPr>
              <a:t>System</a:t>
            </a:r>
          </a:p>
        </p:txBody>
      </p:sp>
      <p:sp>
        <p:nvSpPr>
          <p:cNvPr id="62" name="Avrundet rektangel 61">
            <a:extLst>
              <a:ext uri="{FF2B5EF4-FFF2-40B4-BE49-F238E27FC236}">
                <a16:creationId xmlns:a16="http://schemas.microsoft.com/office/drawing/2014/main" id="{B3D86B68-DF67-8443-8120-122D429F2BA6}"/>
              </a:ext>
            </a:extLst>
          </p:cNvPr>
          <p:cNvSpPr/>
          <p:nvPr/>
        </p:nvSpPr>
        <p:spPr bwMode="auto">
          <a:xfrm>
            <a:off x="5393412" y="3072397"/>
            <a:ext cx="664177" cy="781082"/>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50" b="1" dirty="0">
                <a:solidFill>
                  <a:srgbClr val="0070C0"/>
                </a:solidFill>
              </a:rPr>
              <a:t>Del av</a:t>
            </a:r>
          </a:p>
        </p:txBody>
      </p:sp>
      <p:sp>
        <p:nvSpPr>
          <p:cNvPr id="63" name="Avrundet rektangel 62">
            <a:extLst>
              <a:ext uri="{FF2B5EF4-FFF2-40B4-BE49-F238E27FC236}">
                <a16:creationId xmlns:a16="http://schemas.microsoft.com/office/drawing/2014/main" id="{538EAFEE-2509-6A47-913C-1EBA8AAA9398}"/>
              </a:ext>
            </a:extLst>
          </p:cNvPr>
          <p:cNvSpPr/>
          <p:nvPr/>
        </p:nvSpPr>
        <p:spPr bwMode="auto">
          <a:xfrm>
            <a:off x="6170919" y="3072397"/>
            <a:ext cx="664177" cy="781082"/>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defRPr/>
            </a:pPr>
            <a:r>
              <a:rPr lang="nb-NO" sz="1013" dirty="0">
                <a:solidFill>
                  <a:srgbClr val="0070C0"/>
                </a:solidFill>
                <a:latin typeface="Gill Sans Light" charset="0"/>
                <a:ea typeface="ヒラギノ角ゴ ProN W3" charset="0"/>
                <a:cs typeface="ヒラギノ角ゴ ProN W3" charset="0"/>
              </a:rPr>
              <a:t> </a:t>
            </a:r>
          </a:p>
        </p:txBody>
      </p:sp>
      <p:sp>
        <p:nvSpPr>
          <p:cNvPr id="64" name="Avrundet rektangel 63">
            <a:extLst>
              <a:ext uri="{FF2B5EF4-FFF2-40B4-BE49-F238E27FC236}">
                <a16:creationId xmlns:a16="http://schemas.microsoft.com/office/drawing/2014/main" id="{06500A87-8473-4849-8841-605A2528A8D0}"/>
              </a:ext>
            </a:extLst>
          </p:cNvPr>
          <p:cNvSpPr/>
          <p:nvPr/>
        </p:nvSpPr>
        <p:spPr bwMode="auto">
          <a:xfrm>
            <a:off x="6963828" y="3072397"/>
            <a:ext cx="664177" cy="781082"/>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defRPr/>
            </a:pPr>
            <a:r>
              <a:rPr lang="nb-NO" sz="1013" dirty="0">
                <a:solidFill>
                  <a:srgbClr val="0070C0"/>
                </a:solidFill>
                <a:latin typeface="Gill Sans Light" charset="0"/>
                <a:ea typeface="ヒラギノ角ゴ ProN W3" charset="0"/>
                <a:cs typeface="ヒラギノ角ゴ ProN W3" charset="0"/>
              </a:rPr>
              <a:t> </a:t>
            </a:r>
          </a:p>
        </p:txBody>
      </p:sp>
      <p:sp>
        <p:nvSpPr>
          <p:cNvPr id="13" name="Tittel 1">
            <a:extLst>
              <a:ext uri="{FF2B5EF4-FFF2-40B4-BE49-F238E27FC236}">
                <a16:creationId xmlns:a16="http://schemas.microsoft.com/office/drawing/2014/main" id="{A6D54E33-96CD-2145-8033-FEE63C6C3897}"/>
              </a:ext>
            </a:extLst>
          </p:cNvPr>
          <p:cNvSpPr>
            <a:spLocks noGrp="1"/>
          </p:cNvSpPr>
          <p:nvPr>
            <p:ph type="title"/>
          </p:nvPr>
        </p:nvSpPr>
        <p:spPr>
          <a:xfrm>
            <a:off x="628650" y="404953"/>
            <a:ext cx="7886700" cy="994172"/>
          </a:xfrm>
        </p:spPr>
        <p:txBody>
          <a:bodyPr>
            <a:normAutofit fontScale="90000"/>
          </a:bodyPr>
          <a:lstStyle/>
          <a:p>
            <a:r>
              <a:rPr lang="nb-NO" sz="2700" dirty="0">
                <a:solidFill>
                  <a:srgbClr val="00599C"/>
                </a:solidFill>
              </a:rPr>
              <a:t>Dialog med </a:t>
            </a:r>
            <a:br>
              <a:rPr lang="nb-NO" sz="2700" dirty="0">
                <a:solidFill>
                  <a:srgbClr val="00599C"/>
                </a:solidFill>
              </a:rPr>
            </a:br>
            <a:r>
              <a:rPr lang="nb-NO" sz="2700" dirty="0">
                <a:solidFill>
                  <a:srgbClr val="00599C"/>
                </a:solidFill>
              </a:rPr>
              <a:t>systemtenkning</a:t>
            </a:r>
            <a:br>
              <a:rPr lang="nb-NO" sz="2700" dirty="0">
                <a:solidFill>
                  <a:srgbClr val="00599C"/>
                </a:solidFill>
              </a:rPr>
            </a:br>
            <a:r>
              <a:rPr lang="nb-NO" sz="2700" dirty="0">
                <a:solidFill>
                  <a:srgbClr val="00599C"/>
                </a:solidFill>
              </a:rPr>
              <a:t>DSRP</a:t>
            </a:r>
            <a:br>
              <a:rPr lang="nb-NO" sz="2700" dirty="0">
                <a:solidFill>
                  <a:srgbClr val="00599C"/>
                </a:solidFill>
              </a:rPr>
            </a:br>
            <a:endParaRPr lang="nb-NO" sz="2700" dirty="0">
              <a:solidFill>
                <a:srgbClr val="00599C"/>
              </a:solidFill>
            </a:endParaRPr>
          </a:p>
        </p:txBody>
      </p:sp>
    </p:spTree>
    <p:extLst>
      <p:ext uri="{BB962C8B-B14F-4D97-AF65-F5344CB8AC3E}">
        <p14:creationId xmlns:p14="http://schemas.microsoft.com/office/powerpoint/2010/main" val="38667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C270BE4-73A5-E549-8F7C-DB1C62923BCA}"/>
              </a:ext>
            </a:extLst>
          </p:cNvPr>
          <p:cNvSpPr>
            <a:spLocks noGrp="1"/>
          </p:cNvSpPr>
          <p:nvPr>
            <p:ph type="title"/>
          </p:nvPr>
        </p:nvSpPr>
        <p:spPr/>
        <p:txBody>
          <a:bodyPr/>
          <a:lstStyle/>
          <a:p>
            <a:r>
              <a:rPr lang="nb-NO">
                <a:solidFill>
                  <a:srgbClr val="005F9F"/>
                </a:solidFill>
              </a:rPr>
              <a:t>System – del-helhet</a:t>
            </a:r>
          </a:p>
        </p:txBody>
      </p:sp>
      <p:sp>
        <p:nvSpPr>
          <p:cNvPr id="6" name="Avrundet rektangel 5">
            <a:extLst>
              <a:ext uri="{FF2B5EF4-FFF2-40B4-BE49-F238E27FC236}">
                <a16:creationId xmlns:a16="http://schemas.microsoft.com/office/drawing/2014/main" id="{0291C093-1534-0D46-97EE-71A3E71BE11E}"/>
              </a:ext>
            </a:extLst>
          </p:cNvPr>
          <p:cNvSpPr/>
          <p:nvPr/>
        </p:nvSpPr>
        <p:spPr bwMode="auto">
          <a:xfrm>
            <a:off x="5393411" y="1619951"/>
            <a:ext cx="2219192" cy="781082"/>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nchor="ctr" anchorCtr="1"/>
          <a:lstStyle/>
          <a:p>
            <a:pPr algn="ctr">
              <a:defRPr/>
            </a:pPr>
            <a:r>
              <a:rPr lang="nb-NO" sz="1650" b="1">
                <a:solidFill>
                  <a:srgbClr val="0070C0"/>
                </a:solidFill>
                <a:latin typeface="Gill Sans Light" charset="0"/>
                <a:ea typeface="ヒラギノ角ゴ ProN W3" charset="0"/>
                <a:cs typeface="ヒラギノ角ゴ ProN W3" charset="0"/>
              </a:rPr>
              <a:t>Lærende organisasjon system</a:t>
            </a:r>
          </a:p>
        </p:txBody>
      </p:sp>
      <p:sp>
        <p:nvSpPr>
          <p:cNvPr id="7" name="Avrundet rektangel 6">
            <a:extLst>
              <a:ext uri="{FF2B5EF4-FFF2-40B4-BE49-F238E27FC236}">
                <a16:creationId xmlns:a16="http://schemas.microsoft.com/office/drawing/2014/main" id="{BC718C95-A567-614F-8C73-D66BC089AEEE}"/>
              </a:ext>
            </a:extLst>
          </p:cNvPr>
          <p:cNvSpPr/>
          <p:nvPr/>
        </p:nvSpPr>
        <p:spPr bwMode="auto">
          <a:xfrm>
            <a:off x="5393412" y="2627552"/>
            <a:ext cx="664177" cy="781082"/>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50" b="1" dirty="0">
                <a:solidFill>
                  <a:srgbClr val="0070C0"/>
                </a:solidFill>
              </a:rPr>
              <a:t> </a:t>
            </a:r>
          </a:p>
        </p:txBody>
      </p:sp>
      <p:sp>
        <p:nvSpPr>
          <p:cNvPr id="8" name="Avrundet rektangel 7">
            <a:extLst>
              <a:ext uri="{FF2B5EF4-FFF2-40B4-BE49-F238E27FC236}">
                <a16:creationId xmlns:a16="http://schemas.microsoft.com/office/drawing/2014/main" id="{E6D5C06C-23FC-304F-A85D-BDB16908C6B4}"/>
              </a:ext>
            </a:extLst>
          </p:cNvPr>
          <p:cNvSpPr/>
          <p:nvPr/>
        </p:nvSpPr>
        <p:spPr bwMode="auto">
          <a:xfrm>
            <a:off x="6170919" y="2627552"/>
            <a:ext cx="664177" cy="781082"/>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defRPr/>
            </a:pPr>
            <a:r>
              <a:rPr lang="nb-NO" sz="1013" dirty="0">
                <a:solidFill>
                  <a:srgbClr val="0070C0"/>
                </a:solidFill>
                <a:latin typeface="Gill Sans Light" charset="0"/>
                <a:ea typeface="ヒラギノ角ゴ ProN W3" charset="0"/>
                <a:cs typeface="ヒラギノ角ゴ ProN W3" charset="0"/>
              </a:rPr>
              <a:t> </a:t>
            </a:r>
          </a:p>
        </p:txBody>
      </p:sp>
      <p:sp>
        <p:nvSpPr>
          <p:cNvPr id="9" name="Avrundet rektangel 8">
            <a:extLst>
              <a:ext uri="{FF2B5EF4-FFF2-40B4-BE49-F238E27FC236}">
                <a16:creationId xmlns:a16="http://schemas.microsoft.com/office/drawing/2014/main" id="{5DB6491A-7AE1-8D4B-8792-5EA9D699F417}"/>
              </a:ext>
            </a:extLst>
          </p:cNvPr>
          <p:cNvSpPr/>
          <p:nvPr/>
        </p:nvSpPr>
        <p:spPr bwMode="auto">
          <a:xfrm>
            <a:off x="6963828" y="2627552"/>
            <a:ext cx="664177" cy="781082"/>
          </a:xfrm>
          <a:prstGeom prst="roundRect">
            <a:avLst/>
          </a:prstGeom>
          <a:ln w="28575">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defRPr/>
            </a:pPr>
            <a:r>
              <a:rPr lang="nb-NO" sz="1013" dirty="0">
                <a:solidFill>
                  <a:srgbClr val="0070C0"/>
                </a:solidFill>
                <a:latin typeface="Gill Sans Light" charset="0"/>
                <a:ea typeface="ヒラギノ角ゴ ProN W3" charset="0"/>
                <a:cs typeface="ヒラギノ角ゴ ProN W3" charset="0"/>
              </a:rPr>
              <a:t> </a:t>
            </a:r>
          </a:p>
        </p:txBody>
      </p:sp>
      <p:pic>
        <p:nvPicPr>
          <p:cNvPr id="11" name="Bilde 10">
            <a:extLst>
              <a:ext uri="{FF2B5EF4-FFF2-40B4-BE49-F238E27FC236}">
                <a16:creationId xmlns:a16="http://schemas.microsoft.com/office/drawing/2014/main" id="{3B016EC7-1F5E-1043-B83F-A19747703874}"/>
              </a:ext>
            </a:extLst>
          </p:cNvPr>
          <p:cNvPicPr>
            <a:picLocks noChangeAspect="1"/>
          </p:cNvPicPr>
          <p:nvPr/>
        </p:nvPicPr>
        <p:blipFill>
          <a:blip r:embed="rId2"/>
          <a:stretch>
            <a:fillRect/>
          </a:stretch>
        </p:blipFill>
        <p:spPr>
          <a:xfrm>
            <a:off x="484006" y="1455108"/>
            <a:ext cx="4563592" cy="2344887"/>
          </a:xfrm>
          <a:prstGeom prst="rect">
            <a:avLst/>
          </a:prstGeom>
        </p:spPr>
      </p:pic>
    </p:spTree>
    <p:extLst>
      <p:ext uri="{BB962C8B-B14F-4D97-AF65-F5344CB8AC3E}">
        <p14:creationId xmlns:p14="http://schemas.microsoft.com/office/powerpoint/2010/main" val="62748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3DE46F46-3C56-604E-ACE2-CAAFBACD0F17}"/>
              </a:ext>
            </a:extLst>
          </p:cNvPr>
          <p:cNvSpPr>
            <a:spLocks noGrp="1"/>
          </p:cNvSpPr>
          <p:nvPr>
            <p:ph sz="half" idx="1"/>
          </p:nvPr>
        </p:nvSpPr>
        <p:spPr>
          <a:xfrm>
            <a:off x="628650" y="1421974"/>
            <a:ext cx="3886200" cy="3263504"/>
          </a:xfrm>
        </p:spPr>
        <p:txBody>
          <a:bodyPr>
            <a:noAutofit/>
          </a:bodyPr>
          <a:lstStyle/>
          <a:p>
            <a:pPr marL="0" indent="0">
              <a:buNone/>
            </a:pPr>
            <a:r>
              <a:rPr lang="nb-NO" b="1" dirty="0">
                <a:solidFill>
                  <a:srgbClr val="494446"/>
                </a:solidFill>
              </a:rPr>
              <a:t>DS</a:t>
            </a:r>
            <a:r>
              <a:rPr lang="nb-NO" b="1" u="sng" dirty="0">
                <a:solidFill>
                  <a:srgbClr val="494446"/>
                </a:solidFill>
              </a:rPr>
              <a:t>R</a:t>
            </a:r>
            <a:r>
              <a:rPr lang="nb-NO" b="1" dirty="0">
                <a:solidFill>
                  <a:srgbClr val="494446"/>
                </a:solidFill>
              </a:rPr>
              <a:t>P</a:t>
            </a:r>
            <a:br>
              <a:rPr lang="nb-NO" b="1" dirty="0">
                <a:solidFill>
                  <a:srgbClr val="494446"/>
                </a:solidFill>
              </a:rPr>
            </a:br>
            <a:endParaRPr lang="nb-NO" b="1" dirty="0">
              <a:solidFill>
                <a:srgbClr val="494446"/>
              </a:solidFill>
            </a:endParaRPr>
          </a:p>
          <a:p>
            <a:pPr marL="257175" indent="-257175"/>
            <a:r>
              <a:rPr lang="nb-NO" b="1" u="sng" dirty="0">
                <a:solidFill>
                  <a:srgbClr val="494446"/>
                </a:solidFill>
              </a:rPr>
              <a:t>R</a:t>
            </a:r>
            <a:r>
              <a:rPr lang="nb-NO" b="1" dirty="0">
                <a:solidFill>
                  <a:srgbClr val="494446"/>
                </a:solidFill>
              </a:rPr>
              <a:t>elasjonsregelen</a:t>
            </a:r>
            <a:br>
              <a:rPr lang="nb-NO" b="1" dirty="0">
                <a:solidFill>
                  <a:srgbClr val="494446"/>
                </a:solidFill>
              </a:rPr>
            </a:br>
            <a:endParaRPr lang="nb-NO" b="1" dirty="0">
              <a:solidFill>
                <a:srgbClr val="494446"/>
              </a:solidFill>
            </a:endParaRPr>
          </a:p>
          <a:p>
            <a:pPr marL="0" indent="0" algn="ctr">
              <a:buNone/>
            </a:pPr>
            <a:r>
              <a:rPr lang="nb-NO" i="1" dirty="0">
                <a:solidFill>
                  <a:srgbClr val="494446"/>
                </a:solidFill>
              </a:rPr>
              <a:t>Enhver ide eller ting kan relateres til andre ideer eller ting</a:t>
            </a:r>
          </a:p>
          <a:p>
            <a:pPr marL="0" indent="0" algn="ctr">
              <a:buNone/>
            </a:pPr>
            <a:r>
              <a:rPr lang="nb-NO" b="1" i="1" dirty="0">
                <a:solidFill>
                  <a:srgbClr val="494446"/>
                </a:solidFill>
              </a:rPr>
              <a:t>(Aksjon-reaksjon)</a:t>
            </a:r>
          </a:p>
          <a:p>
            <a:pPr marL="257175" indent="-257175"/>
            <a:endParaRPr lang="nb-NO" b="1" dirty="0">
              <a:solidFill>
                <a:srgbClr val="494446"/>
              </a:solidFill>
            </a:endParaRPr>
          </a:p>
        </p:txBody>
      </p:sp>
      <p:pic>
        <p:nvPicPr>
          <p:cNvPr id="43" name="Bilde 42" descr="kap3.jpg">
            <a:extLst>
              <a:ext uri="{FF2B5EF4-FFF2-40B4-BE49-F238E27FC236}">
                <a16:creationId xmlns:a16="http://schemas.microsoft.com/office/drawing/2014/main" id="{150381CB-983E-C040-8567-10F455E8DCDB}"/>
              </a:ext>
            </a:extLst>
          </p:cNvPr>
          <p:cNvPicPr>
            <a:picLocks noChangeAspect="1"/>
          </p:cNvPicPr>
          <p:nvPr/>
        </p:nvPicPr>
        <p:blipFill rotWithShape="1">
          <a:blip r:embed="rId3">
            <a:extLst>
              <a:ext uri="{28A0092B-C50C-407E-A947-70E740481C1C}">
                <a14:useLocalDpi xmlns:a14="http://schemas.microsoft.com/office/drawing/2010/main" val="0"/>
              </a:ext>
            </a:extLst>
          </a:blip>
          <a:srcRect l="31365" t="6286" r="13628" b="42719"/>
          <a:stretch/>
        </p:blipFill>
        <p:spPr>
          <a:xfrm>
            <a:off x="3613940" y="300818"/>
            <a:ext cx="867489" cy="875064"/>
          </a:xfrm>
          <a:prstGeom prst="rect">
            <a:avLst/>
          </a:prstGeom>
          <a:ln>
            <a:noFill/>
          </a:ln>
          <a:effectLst>
            <a:softEdge rad="139700"/>
          </a:effectLst>
        </p:spPr>
      </p:pic>
      <p:sp>
        <p:nvSpPr>
          <p:cNvPr id="44" name="Avrundet rektangel 43">
            <a:extLst>
              <a:ext uri="{FF2B5EF4-FFF2-40B4-BE49-F238E27FC236}">
                <a16:creationId xmlns:a16="http://schemas.microsoft.com/office/drawing/2014/main" id="{846CBE35-103F-FE49-B700-C2E38C2805E4}"/>
              </a:ext>
            </a:extLst>
          </p:cNvPr>
          <p:cNvSpPr/>
          <p:nvPr/>
        </p:nvSpPr>
        <p:spPr bwMode="auto">
          <a:xfrm>
            <a:off x="5331258" y="2185168"/>
            <a:ext cx="809009" cy="766979"/>
          </a:xfrm>
          <a:prstGeom prst="roundRect">
            <a:avLst/>
          </a:prstGeom>
          <a:solidFill>
            <a:srgbClr val="D9D9D9"/>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500">
                <a:solidFill>
                  <a:srgbClr val="0070C0"/>
                </a:solidFill>
              </a:rPr>
              <a:t>Aksjon</a:t>
            </a:r>
          </a:p>
        </p:txBody>
      </p:sp>
      <p:sp>
        <p:nvSpPr>
          <p:cNvPr id="46" name="Avrundet rektangel 45">
            <a:extLst>
              <a:ext uri="{FF2B5EF4-FFF2-40B4-BE49-F238E27FC236}">
                <a16:creationId xmlns:a16="http://schemas.microsoft.com/office/drawing/2014/main" id="{ACC82554-EB58-D840-BC85-86A5394AFF98}"/>
              </a:ext>
            </a:extLst>
          </p:cNvPr>
          <p:cNvSpPr/>
          <p:nvPr/>
        </p:nvSpPr>
        <p:spPr bwMode="auto">
          <a:xfrm>
            <a:off x="6621309" y="2188261"/>
            <a:ext cx="809009" cy="766979"/>
          </a:xfrm>
          <a:prstGeom prst="round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lgn="ctr">
              <a:defRPr/>
            </a:pPr>
            <a:r>
              <a:rPr lang="nb-NO" sz="1500" b="1" dirty="0">
                <a:solidFill>
                  <a:srgbClr val="0070C0"/>
                </a:solidFill>
                <a:latin typeface="Gill Sans Light" charset="0"/>
                <a:ea typeface="ヒラギノ角ゴ ProN W3" charset="0"/>
                <a:cs typeface="ヒラギノ角ゴ ProN W3" charset="0"/>
              </a:rPr>
              <a:t>Re-aksjon</a:t>
            </a:r>
          </a:p>
        </p:txBody>
      </p:sp>
      <p:cxnSp>
        <p:nvCxnSpPr>
          <p:cNvPr id="47" name="Rett linje 46">
            <a:extLst>
              <a:ext uri="{FF2B5EF4-FFF2-40B4-BE49-F238E27FC236}">
                <a16:creationId xmlns:a16="http://schemas.microsoft.com/office/drawing/2014/main" id="{E53919F2-5EF6-EC4A-8501-7006B4E28FFC}"/>
              </a:ext>
            </a:extLst>
          </p:cNvPr>
          <p:cNvCxnSpPr>
            <a:stCxn id="44" idx="3"/>
            <a:endCxn id="46" idx="1"/>
          </p:cNvCxnSpPr>
          <p:nvPr/>
        </p:nvCxnSpPr>
        <p:spPr>
          <a:xfrm>
            <a:off x="6140266" y="2568658"/>
            <a:ext cx="481043" cy="3092"/>
          </a:xfrm>
          <a:prstGeom prst="line">
            <a:avLst/>
          </a:prstGeom>
          <a:ln w="38100" cmpd="sng">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ittel 1">
            <a:extLst>
              <a:ext uri="{FF2B5EF4-FFF2-40B4-BE49-F238E27FC236}">
                <a16:creationId xmlns:a16="http://schemas.microsoft.com/office/drawing/2014/main" id="{59A49CBC-E079-3840-95C9-10A02EAAB922}"/>
              </a:ext>
            </a:extLst>
          </p:cNvPr>
          <p:cNvSpPr>
            <a:spLocks noGrp="1"/>
          </p:cNvSpPr>
          <p:nvPr>
            <p:ph type="title"/>
          </p:nvPr>
        </p:nvSpPr>
        <p:spPr>
          <a:xfrm>
            <a:off x="628650" y="374697"/>
            <a:ext cx="7886700" cy="994172"/>
          </a:xfrm>
        </p:spPr>
        <p:txBody>
          <a:bodyPr>
            <a:normAutofit fontScale="90000"/>
          </a:bodyPr>
          <a:lstStyle/>
          <a:p>
            <a:r>
              <a:rPr lang="nb-NO" sz="2700" dirty="0">
                <a:solidFill>
                  <a:srgbClr val="00599C"/>
                </a:solidFill>
              </a:rPr>
              <a:t>Dialog med </a:t>
            </a:r>
            <a:br>
              <a:rPr lang="nb-NO" sz="2700" dirty="0">
                <a:solidFill>
                  <a:srgbClr val="00599C"/>
                </a:solidFill>
              </a:rPr>
            </a:br>
            <a:r>
              <a:rPr lang="nb-NO" sz="2700" dirty="0">
                <a:solidFill>
                  <a:srgbClr val="00599C"/>
                </a:solidFill>
              </a:rPr>
              <a:t>systemtenkning</a:t>
            </a:r>
            <a:br>
              <a:rPr lang="nb-NO" sz="2700" dirty="0">
                <a:solidFill>
                  <a:srgbClr val="00599C"/>
                </a:solidFill>
              </a:rPr>
            </a:br>
            <a:r>
              <a:rPr lang="nb-NO" sz="2700" dirty="0">
                <a:solidFill>
                  <a:srgbClr val="00599C"/>
                </a:solidFill>
              </a:rPr>
              <a:t>DSRP</a:t>
            </a:r>
            <a:br>
              <a:rPr lang="nb-NO" sz="2700" dirty="0">
                <a:solidFill>
                  <a:srgbClr val="00599C"/>
                </a:solidFill>
              </a:rPr>
            </a:br>
            <a:endParaRPr lang="nb-NO" sz="2700" dirty="0">
              <a:solidFill>
                <a:srgbClr val="00599C"/>
              </a:solidFill>
            </a:endParaRPr>
          </a:p>
        </p:txBody>
      </p:sp>
    </p:spTree>
    <p:extLst>
      <p:ext uri="{BB962C8B-B14F-4D97-AF65-F5344CB8AC3E}">
        <p14:creationId xmlns:p14="http://schemas.microsoft.com/office/powerpoint/2010/main" val="224026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3DE46F46-3C56-604E-ACE2-CAAFBACD0F17}"/>
              </a:ext>
            </a:extLst>
          </p:cNvPr>
          <p:cNvSpPr>
            <a:spLocks noGrp="1"/>
          </p:cNvSpPr>
          <p:nvPr>
            <p:ph sz="half" idx="1"/>
          </p:nvPr>
        </p:nvSpPr>
        <p:spPr>
          <a:xfrm>
            <a:off x="628650" y="1421974"/>
            <a:ext cx="3886200" cy="3263504"/>
          </a:xfrm>
        </p:spPr>
        <p:txBody>
          <a:bodyPr>
            <a:noAutofit/>
          </a:bodyPr>
          <a:lstStyle/>
          <a:p>
            <a:pPr marL="0" indent="0">
              <a:buNone/>
            </a:pPr>
            <a:r>
              <a:rPr lang="nb-NO" b="1" dirty="0">
                <a:solidFill>
                  <a:srgbClr val="494446"/>
                </a:solidFill>
              </a:rPr>
              <a:t>DSR</a:t>
            </a:r>
            <a:r>
              <a:rPr lang="nb-NO" b="1" u="sng" dirty="0">
                <a:solidFill>
                  <a:srgbClr val="494446"/>
                </a:solidFill>
              </a:rPr>
              <a:t>P</a:t>
            </a:r>
            <a:br>
              <a:rPr lang="nb-NO" b="1" dirty="0">
                <a:solidFill>
                  <a:srgbClr val="494446"/>
                </a:solidFill>
              </a:rPr>
            </a:br>
            <a:endParaRPr lang="nb-NO" b="1" dirty="0">
              <a:solidFill>
                <a:srgbClr val="494446"/>
              </a:solidFill>
            </a:endParaRPr>
          </a:p>
          <a:p>
            <a:pPr marL="257175" indent="-257175"/>
            <a:r>
              <a:rPr lang="nb-NO" b="1" u="sng" dirty="0">
                <a:solidFill>
                  <a:srgbClr val="494446"/>
                </a:solidFill>
              </a:rPr>
              <a:t>P</a:t>
            </a:r>
            <a:r>
              <a:rPr lang="nb-NO" b="1" dirty="0">
                <a:solidFill>
                  <a:srgbClr val="494446"/>
                </a:solidFill>
              </a:rPr>
              <a:t>erspektivregelen</a:t>
            </a:r>
            <a:br>
              <a:rPr lang="nb-NO" b="1" dirty="0">
                <a:solidFill>
                  <a:srgbClr val="494446"/>
                </a:solidFill>
              </a:rPr>
            </a:br>
            <a:endParaRPr lang="nb-NO" b="1" dirty="0">
              <a:solidFill>
                <a:srgbClr val="494446"/>
              </a:solidFill>
            </a:endParaRPr>
          </a:p>
          <a:p>
            <a:pPr marL="0" indent="0">
              <a:buNone/>
            </a:pPr>
            <a:r>
              <a:rPr lang="nb-NO" sz="1800" i="1" dirty="0">
                <a:solidFill>
                  <a:srgbClr val="494446"/>
                </a:solidFill>
              </a:rPr>
              <a:t>Enhver ide eller ting kan bli sett fra ulike perspektiver (sett fra)</a:t>
            </a:r>
            <a:br>
              <a:rPr lang="nb-NO" sz="1800" i="1" dirty="0">
                <a:solidFill>
                  <a:srgbClr val="494446"/>
                </a:solidFill>
              </a:rPr>
            </a:br>
            <a:endParaRPr lang="nb-NO" sz="1800" i="1" dirty="0">
              <a:solidFill>
                <a:srgbClr val="494446"/>
              </a:solidFill>
            </a:endParaRPr>
          </a:p>
          <a:p>
            <a:pPr marL="0" indent="0">
              <a:buNone/>
            </a:pPr>
            <a:r>
              <a:rPr lang="nb-NO" sz="1800" i="1" dirty="0">
                <a:solidFill>
                  <a:srgbClr val="494446"/>
                </a:solidFill>
              </a:rPr>
              <a:t>Øve på å lytte på nivå 3 (U-læringsreisen)</a:t>
            </a:r>
          </a:p>
          <a:p>
            <a:pPr marL="257175" indent="-257175"/>
            <a:endParaRPr lang="nb-NO" b="1" dirty="0">
              <a:solidFill>
                <a:srgbClr val="494446"/>
              </a:solidFill>
            </a:endParaRPr>
          </a:p>
          <a:p>
            <a:pPr marL="257175" indent="-257175"/>
            <a:endParaRPr lang="nb-NO" b="1" dirty="0">
              <a:solidFill>
                <a:srgbClr val="494446"/>
              </a:solidFill>
            </a:endParaRPr>
          </a:p>
        </p:txBody>
      </p:sp>
      <p:pic>
        <p:nvPicPr>
          <p:cNvPr id="43" name="Bilde 42" descr="kap3.jpg">
            <a:extLst>
              <a:ext uri="{FF2B5EF4-FFF2-40B4-BE49-F238E27FC236}">
                <a16:creationId xmlns:a16="http://schemas.microsoft.com/office/drawing/2014/main" id="{150381CB-983E-C040-8567-10F455E8DCDB}"/>
              </a:ext>
            </a:extLst>
          </p:cNvPr>
          <p:cNvPicPr>
            <a:picLocks noChangeAspect="1"/>
          </p:cNvPicPr>
          <p:nvPr/>
        </p:nvPicPr>
        <p:blipFill rotWithShape="1">
          <a:blip r:embed="rId3">
            <a:extLst>
              <a:ext uri="{28A0092B-C50C-407E-A947-70E740481C1C}">
                <a14:useLocalDpi xmlns:a14="http://schemas.microsoft.com/office/drawing/2010/main" val="0"/>
              </a:ext>
            </a:extLst>
          </a:blip>
          <a:srcRect l="31365" t="6286" r="13628" b="42719"/>
          <a:stretch/>
        </p:blipFill>
        <p:spPr>
          <a:xfrm>
            <a:off x="3613940" y="300818"/>
            <a:ext cx="867489" cy="875064"/>
          </a:xfrm>
          <a:prstGeom prst="rect">
            <a:avLst/>
          </a:prstGeom>
          <a:ln>
            <a:noFill/>
          </a:ln>
          <a:effectLst>
            <a:softEdge rad="139700"/>
          </a:effectLst>
        </p:spPr>
      </p:pic>
      <p:sp>
        <p:nvSpPr>
          <p:cNvPr id="46" name="Avrundet rektangel 45">
            <a:extLst>
              <a:ext uri="{FF2B5EF4-FFF2-40B4-BE49-F238E27FC236}">
                <a16:creationId xmlns:a16="http://schemas.microsoft.com/office/drawing/2014/main" id="{ACC82554-EB58-D840-BC85-86A5394AFF98}"/>
              </a:ext>
            </a:extLst>
          </p:cNvPr>
          <p:cNvSpPr/>
          <p:nvPr/>
        </p:nvSpPr>
        <p:spPr bwMode="auto">
          <a:xfrm>
            <a:off x="5335291" y="2044090"/>
            <a:ext cx="778790" cy="597401"/>
          </a:xfrm>
          <a:prstGeom prst="roundRect">
            <a:avLst/>
          </a:prstGeom>
          <a:ln w="28575">
            <a:solidFill>
              <a:srgbClr val="494446"/>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lgn="ctr">
              <a:defRPr/>
            </a:pPr>
            <a:r>
              <a:rPr lang="en-US" sz="1500" b="1" dirty="0">
                <a:solidFill>
                  <a:srgbClr val="0070C0"/>
                </a:solidFill>
                <a:latin typeface="Gill Sans Light" charset="0"/>
                <a:ea typeface="ヒラギノ角ゴ ProN W3" charset="0"/>
                <a:cs typeface="ヒラギノ角ゴ ProN W3" charset="0"/>
              </a:rPr>
              <a:t>Ide</a:t>
            </a:r>
          </a:p>
        </p:txBody>
      </p:sp>
      <p:sp>
        <p:nvSpPr>
          <p:cNvPr id="48" name="Avrundet rektangel 47">
            <a:extLst>
              <a:ext uri="{FF2B5EF4-FFF2-40B4-BE49-F238E27FC236}">
                <a16:creationId xmlns:a16="http://schemas.microsoft.com/office/drawing/2014/main" id="{2B4649A1-251A-734D-9C70-646DFBAE6E65}"/>
              </a:ext>
            </a:extLst>
          </p:cNvPr>
          <p:cNvSpPr/>
          <p:nvPr/>
        </p:nvSpPr>
        <p:spPr bwMode="auto">
          <a:xfrm>
            <a:off x="6090315" y="3477511"/>
            <a:ext cx="778790" cy="597401"/>
          </a:xfrm>
          <a:prstGeom prst="roundRect">
            <a:avLst/>
          </a:prstGeom>
          <a:ln w="28575">
            <a:solidFill>
              <a:srgbClr val="494446"/>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lgn="ctr">
              <a:defRPr/>
            </a:pPr>
            <a:r>
              <a:rPr lang="en-US" sz="1500" b="1" dirty="0">
                <a:solidFill>
                  <a:srgbClr val="0070C0"/>
                </a:solidFill>
                <a:latin typeface="Gill Sans Light" charset="0"/>
                <a:ea typeface="ヒラギノ角ゴ ProN W3" charset="0"/>
                <a:cs typeface="ヒラギノ角ゴ ProN W3" charset="0"/>
              </a:rPr>
              <a:t>Ide</a:t>
            </a:r>
          </a:p>
        </p:txBody>
      </p:sp>
      <p:sp>
        <p:nvSpPr>
          <p:cNvPr id="49" name="Avrundet rektangel 48">
            <a:extLst>
              <a:ext uri="{FF2B5EF4-FFF2-40B4-BE49-F238E27FC236}">
                <a16:creationId xmlns:a16="http://schemas.microsoft.com/office/drawing/2014/main" id="{190CFC84-F567-5747-859B-2CD9AAA5CD1A}"/>
              </a:ext>
            </a:extLst>
          </p:cNvPr>
          <p:cNvSpPr/>
          <p:nvPr/>
        </p:nvSpPr>
        <p:spPr bwMode="auto">
          <a:xfrm>
            <a:off x="6767644" y="2044090"/>
            <a:ext cx="778790" cy="597401"/>
          </a:xfrm>
          <a:prstGeom prst="roundRect">
            <a:avLst/>
          </a:prstGeom>
          <a:ln w="28575">
            <a:solidFill>
              <a:srgbClr val="494446"/>
            </a:solidFill>
          </a:ln>
        </p:spPr>
        <p:style>
          <a:lnRef idx="2">
            <a:schemeClr val="accent4"/>
          </a:lnRef>
          <a:fillRef idx="1">
            <a:schemeClr val="lt1"/>
          </a:fillRef>
          <a:effectRef idx="0">
            <a:schemeClr val="accent4"/>
          </a:effectRef>
          <a:fontRef idx="minor">
            <a:schemeClr val="dk1"/>
          </a:fontRef>
        </p:style>
        <p:txBody>
          <a:bodyPr lIns="48218" tIns="24110" rIns="48218" bIns="24110"/>
          <a:lstStyle/>
          <a:p>
            <a:pPr algn="ctr">
              <a:defRPr/>
            </a:pPr>
            <a:r>
              <a:rPr lang="en-US" sz="1500" b="1" dirty="0">
                <a:solidFill>
                  <a:srgbClr val="0070C0"/>
                </a:solidFill>
                <a:latin typeface="Gill Sans Light" charset="0"/>
                <a:ea typeface="ヒラギノ角ゴ ProN W3" charset="0"/>
                <a:cs typeface="ヒラギノ角ゴ ProN W3" charset="0"/>
              </a:rPr>
              <a:t>Ide</a:t>
            </a:r>
          </a:p>
        </p:txBody>
      </p:sp>
      <p:pic>
        <p:nvPicPr>
          <p:cNvPr id="1028" name="Picture 4">
            <a:extLst>
              <a:ext uri="{FF2B5EF4-FFF2-40B4-BE49-F238E27FC236}">
                <a16:creationId xmlns:a16="http://schemas.microsoft.com/office/drawing/2014/main" id="{BD7F39A8-6764-594A-8D89-04D24458B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97058" y="2342791"/>
            <a:ext cx="455256" cy="177992"/>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51" name="Picture 4">
            <a:extLst>
              <a:ext uri="{FF2B5EF4-FFF2-40B4-BE49-F238E27FC236}">
                <a16:creationId xmlns:a16="http://schemas.microsoft.com/office/drawing/2014/main" id="{A26E60A9-AB3C-FD48-BAC4-FD4C675C7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34523" y="2342791"/>
            <a:ext cx="455256" cy="177992"/>
          </a:xfrm>
          <a:prstGeom prst="rect">
            <a:avLst/>
          </a:prstGeom>
          <a:noFill/>
          <a:ln w="28575">
            <a:noFill/>
          </a:ln>
          <a:extLst>
            <a:ext uri="{909E8E84-426E-40DD-AFC4-6F175D3DCCD1}">
              <a14:hiddenFill xmlns:a14="http://schemas.microsoft.com/office/drawing/2010/main">
                <a:solidFill>
                  <a:srgbClr val="FFFFFF"/>
                </a:solidFill>
              </a14:hiddenFill>
            </a:ext>
          </a:extLst>
        </p:spPr>
      </p:pic>
      <p:cxnSp>
        <p:nvCxnSpPr>
          <p:cNvPr id="5" name="Rett pil 4">
            <a:extLst>
              <a:ext uri="{FF2B5EF4-FFF2-40B4-BE49-F238E27FC236}">
                <a16:creationId xmlns:a16="http://schemas.microsoft.com/office/drawing/2014/main" id="{749A620C-8674-C140-B706-81FF328CA4EB}"/>
              </a:ext>
            </a:extLst>
          </p:cNvPr>
          <p:cNvCxnSpPr>
            <a:cxnSpLocks/>
            <a:stCxn id="46" idx="2"/>
          </p:cNvCxnSpPr>
          <p:nvPr/>
        </p:nvCxnSpPr>
        <p:spPr>
          <a:xfrm>
            <a:off x="5724687" y="2641491"/>
            <a:ext cx="532255" cy="836021"/>
          </a:xfrm>
          <a:prstGeom prst="straightConnector1">
            <a:avLst/>
          </a:prstGeom>
          <a:ln w="28575">
            <a:solidFill>
              <a:srgbClr val="494446"/>
            </a:solidFill>
            <a:tailEnd type="triangle"/>
          </a:ln>
        </p:spPr>
        <p:style>
          <a:lnRef idx="1">
            <a:schemeClr val="dk1"/>
          </a:lnRef>
          <a:fillRef idx="0">
            <a:schemeClr val="dk1"/>
          </a:fillRef>
          <a:effectRef idx="0">
            <a:schemeClr val="dk1"/>
          </a:effectRef>
          <a:fontRef idx="minor">
            <a:schemeClr val="tx1"/>
          </a:fontRef>
        </p:style>
      </p:cxnSp>
      <p:cxnSp>
        <p:nvCxnSpPr>
          <p:cNvPr id="53" name="Rett pil 52">
            <a:extLst>
              <a:ext uri="{FF2B5EF4-FFF2-40B4-BE49-F238E27FC236}">
                <a16:creationId xmlns:a16="http://schemas.microsoft.com/office/drawing/2014/main" id="{9A48DBA7-5255-DE4F-A187-FE14C06EAA1A}"/>
              </a:ext>
            </a:extLst>
          </p:cNvPr>
          <p:cNvCxnSpPr>
            <a:cxnSpLocks/>
            <a:stCxn id="49" idx="2"/>
          </p:cNvCxnSpPr>
          <p:nvPr/>
        </p:nvCxnSpPr>
        <p:spPr>
          <a:xfrm flipH="1">
            <a:off x="6718136" y="2641491"/>
            <a:ext cx="438903" cy="836021"/>
          </a:xfrm>
          <a:prstGeom prst="straightConnector1">
            <a:avLst/>
          </a:prstGeom>
          <a:ln w="28575">
            <a:solidFill>
              <a:srgbClr val="494446"/>
            </a:solidFill>
            <a:tailEnd type="triangle"/>
          </a:ln>
        </p:spPr>
        <p:style>
          <a:lnRef idx="1">
            <a:schemeClr val="dk1"/>
          </a:lnRef>
          <a:fillRef idx="0">
            <a:schemeClr val="dk1"/>
          </a:fillRef>
          <a:effectRef idx="0">
            <a:schemeClr val="dk1"/>
          </a:effectRef>
          <a:fontRef idx="minor">
            <a:schemeClr val="tx1"/>
          </a:fontRef>
        </p:style>
      </p:cxnSp>
      <p:sp>
        <p:nvSpPr>
          <p:cNvPr id="17" name="Tittel 1">
            <a:extLst>
              <a:ext uri="{FF2B5EF4-FFF2-40B4-BE49-F238E27FC236}">
                <a16:creationId xmlns:a16="http://schemas.microsoft.com/office/drawing/2014/main" id="{D20B98E6-5B8C-FE44-9BC8-48C4F1E0D99D}"/>
              </a:ext>
            </a:extLst>
          </p:cNvPr>
          <p:cNvSpPr>
            <a:spLocks noGrp="1"/>
          </p:cNvSpPr>
          <p:nvPr>
            <p:ph type="title"/>
          </p:nvPr>
        </p:nvSpPr>
        <p:spPr>
          <a:xfrm>
            <a:off x="628650" y="425123"/>
            <a:ext cx="7886700" cy="994172"/>
          </a:xfrm>
        </p:spPr>
        <p:txBody>
          <a:bodyPr>
            <a:normAutofit fontScale="90000"/>
          </a:bodyPr>
          <a:lstStyle/>
          <a:p>
            <a:r>
              <a:rPr lang="nb-NO" sz="2700" dirty="0">
                <a:solidFill>
                  <a:srgbClr val="00599C"/>
                </a:solidFill>
              </a:rPr>
              <a:t>Dialog med </a:t>
            </a:r>
            <a:br>
              <a:rPr lang="nb-NO" sz="2700" dirty="0">
                <a:solidFill>
                  <a:srgbClr val="00599C"/>
                </a:solidFill>
              </a:rPr>
            </a:br>
            <a:r>
              <a:rPr lang="nb-NO" sz="2700" dirty="0">
                <a:solidFill>
                  <a:srgbClr val="00599C"/>
                </a:solidFill>
              </a:rPr>
              <a:t>systemtenkning</a:t>
            </a:r>
            <a:br>
              <a:rPr lang="nb-NO" sz="2700" dirty="0">
                <a:solidFill>
                  <a:srgbClr val="00599C"/>
                </a:solidFill>
              </a:rPr>
            </a:br>
            <a:r>
              <a:rPr lang="nb-NO" sz="2700" dirty="0">
                <a:solidFill>
                  <a:srgbClr val="00599C"/>
                </a:solidFill>
              </a:rPr>
              <a:t>DSRP</a:t>
            </a:r>
            <a:br>
              <a:rPr lang="nb-NO" sz="2700" dirty="0">
                <a:solidFill>
                  <a:srgbClr val="00599C"/>
                </a:solidFill>
              </a:rPr>
            </a:br>
            <a:endParaRPr lang="nb-NO" sz="2700" dirty="0">
              <a:solidFill>
                <a:srgbClr val="00599C"/>
              </a:solidFill>
            </a:endParaRPr>
          </a:p>
        </p:txBody>
      </p:sp>
    </p:spTree>
    <p:extLst>
      <p:ext uri="{BB962C8B-B14F-4D97-AF65-F5344CB8AC3E}">
        <p14:creationId xmlns:p14="http://schemas.microsoft.com/office/powerpoint/2010/main" val="239802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E57A4-00E5-F048-A943-9585C1116D01}"/>
              </a:ext>
            </a:extLst>
          </p:cNvPr>
          <p:cNvSpPr>
            <a:spLocks noGrp="1"/>
          </p:cNvSpPr>
          <p:nvPr>
            <p:ph type="title"/>
          </p:nvPr>
        </p:nvSpPr>
        <p:spPr/>
        <p:txBody>
          <a:bodyPr>
            <a:normAutofit/>
          </a:bodyPr>
          <a:lstStyle/>
          <a:p>
            <a:r>
              <a:rPr lang="nb-NO" sz="2700" dirty="0">
                <a:solidFill>
                  <a:srgbClr val="00599C"/>
                </a:solidFill>
              </a:rPr>
              <a:t>Praktiske forsøk</a:t>
            </a:r>
          </a:p>
        </p:txBody>
      </p:sp>
      <p:sp>
        <p:nvSpPr>
          <p:cNvPr id="8" name="Plassholder for tekst 7">
            <a:extLst>
              <a:ext uri="{FF2B5EF4-FFF2-40B4-BE49-F238E27FC236}">
                <a16:creationId xmlns:a16="http://schemas.microsoft.com/office/drawing/2014/main" id="{3DE46F46-3C56-604E-ACE2-CAAFBACD0F17}"/>
              </a:ext>
            </a:extLst>
          </p:cNvPr>
          <p:cNvSpPr>
            <a:spLocks noGrp="1"/>
          </p:cNvSpPr>
          <p:nvPr>
            <p:ph sz="half" idx="1"/>
          </p:nvPr>
        </p:nvSpPr>
        <p:spPr>
          <a:xfrm>
            <a:off x="628650" y="1421974"/>
            <a:ext cx="3886200" cy="3263504"/>
          </a:xfrm>
        </p:spPr>
        <p:txBody>
          <a:bodyPr>
            <a:noAutofit/>
          </a:bodyPr>
          <a:lstStyle/>
          <a:p>
            <a:pPr marL="0" indent="0">
              <a:buNone/>
            </a:pPr>
            <a:r>
              <a:rPr lang="nb-NO" b="1" dirty="0">
                <a:solidFill>
                  <a:srgbClr val="494446"/>
                </a:solidFill>
              </a:rPr>
              <a:t>Uten praksis – ingen læring</a:t>
            </a:r>
          </a:p>
          <a:p>
            <a:pPr marL="257175" indent="-257175"/>
            <a:r>
              <a:rPr lang="nb-NO" b="1" dirty="0">
                <a:solidFill>
                  <a:srgbClr val="494446"/>
                </a:solidFill>
              </a:rPr>
              <a:t>Utfør </a:t>
            </a:r>
          </a:p>
          <a:p>
            <a:pPr marL="257175" indent="-257175"/>
            <a:r>
              <a:rPr lang="nb-NO" b="1" dirty="0">
                <a:solidFill>
                  <a:srgbClr val="494446"/>
                </a:solidFill>
              </a:rPr>
              <a:t>Studer resultatet</a:t>
            </a:r>
          </a:p>
          <a:p>
            <a:pPr marL="257175" indent="-257175"/>
            <a:r>
              <a:rPr lang="nb-NO" b="1" dirty="0">
                <a:solidFill>
                  <a:srgbClr val="494446"/>
                </a:solidFill>
              </a:rPr>
              <a:t>Hva lærte vi?</a:t>
            </a:r>
          </a:p>
          <a:p>
            <a:pPr marL="257175" indent="-257175"/>
            <a:endParaRPr lang="en-US" b="1" dirty="0">
              <a:solidFill>
                <a:srgbClr val="494446"/>
              </a:solidFill>
            </a:endParaRPr>
          </a:p>
        </p:txBody>
      </p:sp>
      <p:pic>
        <p:nvPicPr>
          <p:cNvPr id="48" name="Bilde 7" descr="2.jpg">
            <a:extLst>
              <a:ext uri="{FF2B5EF4-FFF2-40B4-BE49-F238E27FC236}">
                <a16:creationId xmlns:a16="http://schemas.microsoft.com/office/drawing/2014/main" id="{78DFF3F3-9D4B-B943-9A66-4112DB5EF6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8026" y="793568"/>
            <a:ext cx="3719927" cy="3812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Bilde 48" descr="Skjermbilde 2019-03-12 16.14.17.png">
            <a:extLst>
              <a:ext uri="{FF2B5EF4-FFF2-40B4-BE49-F238E27FC236}">
                <a16:creationId xmlns:a16="http://schemas.microsoft.com/office/drawing/2014/main" id="{7C5CBF56-612A-234F-8168-3014AE786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20" y="3578393"/>
            <a:ext cx="3274362" cy="1291264"/>
          </a:xfrm>
          <a:prstGeom prst="rect">
            <a:avLst/>
          </a:prstGeom>
        </p:spPr>
      </p:pic>
    </p:spTree>
    <p:extLst>
      <p:ext uri="{BB962C8B-B14F-4D97-AF65-F5344CB8AC3E}">
        <p14:creationId xmlns:p14="http://schemas.microsoft.com/office/powerpoint/2010/main" val="36729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p:cNvSpPr/>
          <p:nvPr/>
        </p:nvSpPr>
        <p:spPr>
          <a:xfrm>
            <a:off x="1165412" y="1179359"/>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FORMÅL</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3" name="Avrundet rektangel 2"/>
          <p:cNvSpPr/>
          <p:nvPr/>
        </p:nvSpPr>
        <p:spPr>
          <a:xfrm>
            <a:off x="3010374" y="1179360"/>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OPPDRAG</a:t>
            </a:r>
          </a:p>
        </p:txBody>
      </p:sp>
      <p:sp>
        <p:nvSpPr>
          <p:cNvPr id="21" name="Avrundet rektangel 20">
            <a:extLst>
              <a:ext uri="{FF2B5EF4-FFF2-40B4-BE49-F238E27FC236}">
                <a16:creationId xmlns:a16="http://schemas.microsoft.com/office/drawing/2014/main" id="{472DE427-5993-0B4F-80A4-194784028FC4}"/>
              </a:ext>
            </a:extLst>
          </p:cNvPr>
          <p:cNvSpPr/>
          <p:nvPr/>
        </p:nvSpPr>
        <p:spPr>
          <a:xfrm>
            <a:off x="6782844" y="1175083"/>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
        <p:nvSpPr>
          <p:cNvPr id="33" name="Avrundet rektangel 32">
            <a:extLst>
              <a:ext uri="{FF2B5EF4-FFF2-40B4-BE49-F238E27FC236}">
                <a16:creationId xmlns:a16="http://schemas.microsoft.com/office/drawing/2014/main" id="{7D897686-1918-CB4B-BB10-37CD23D7F96F}"/>
              </a:ext>
            </a:extLst>
          </p:cNvPr>
          <p:cNvSpPr/>
          <p:nvPr/>
        </p:nvSpPr>
        <p:spPr>
          <a:xfrm>
            <a:off x="4844962" y="119368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K (C)</a:t>
            </a:r>
          </a:p>
          <a:p>
            <a:pPr algn="ctr"/>
            <a:r>
              <a:rPr lang="nb-NO" sz="900" b="1" dirty="0">
                <a:solidFill>
                  <a:srgbClr val="000000"/>
                </a:solidFill>
              </a:rPr>
              <a:t>KAPASITET</a:t>
            </a:r>
          </a:p>
        </p:txBody>
      </p:sp>
      <p:sp>
        <p:nvSpPr>
          <p:cNvPr id="49" name="TekstSylinder 48">
            <a:extLst>
              <a:ext uri="{FF2B5EF4-FFF2-40B4-BE49-F238E27FC236}">
                <a16:creationId xmlns:a16="http://schemas.microsoft.com/office/drawing/2014/main" id="{D9C32ACD-F1BE-EB49-B23F-0848F9EC559C}"/>
              </a:ext>
            </a:extLst>
          </p:cNvPr>
          <p:cNvSpPr txBox="1"/>
          <p:nvPr/>
        </p:nvSpPr>
        <p:spPr>
          <a:xfrm>
            <a:off x="727206" y="2022998"/>
            <a:ext cx="1723100" cy="646331"/>
          </a:xfrm>
          <a:prstGeom prst="rect">
            <a:avLst/>
          </a:prstGeom>
          <a:noFill/>
        </p:spPr>
        <p:txBody>
          <a:bodyPr wrap="none" rtlCol="0">
            <a:spAutoFit/>
          </a:bodyPr>
          <a:lstStyle/>
          <a:p>
            <a:pPr algn="ctr"/>
            <a:r>
              <a:rPr lang="nb-NO" sz="1200" b="1" dirty="0"/>
              <a:t>Konkret, målbart </a:t>
            </a:r>
          </a:p>
          <a:p>
            <a:pPr algn="ctr"/>
            <a:r>
              <a:rPr lang="nb-NO" sz="1200" b="1" dirty="0"/>
              <a:t>bilde av en fremtidig </a:t>
            </a:r>
          </a:p>
          <a:p>
            <a:pPr algn="ctr"/>
            <a:r>
              <a:rPr lang="nb-NO" sz="1200" b="1" dirty="0"/>
              <a:t>ønsket tilstand eller mål</a:t>
            </a:r>
          </a:p>
        </p:txBody>
      </p:sp>
      <p:sp>
        <p:nvSpPr>
          <p:cNvPr id="50" name="TekstSylinder 49">
            <a:extLst>
              <a:ext uri="{FF2B5EF4-FFF2-40B4-BE49-F238E27FC236}">
                <a16:creationId xmlns:a16="http://schemas.microsoft.com/office/drawing/2014/main" id="{2B1A0FCD-32A3-E54D-A8B2-17D5A82CB153}"/>
              </a:ext>
            </a:extLst>
          </p:cNvPr>
          <p:cNvSpPr txBox="1"/>
          <p:nvPr/>
        </p:nvSpPr>
        <p:spPr>
          <a:xfrm>
            <a:off x="2641599" y="2022997"/>
            <a:ext cx="1722796" cy="830997"/>
          </a:xfrm>
          <a:prstGeom prst="rect">
            <a:avLst/>
          </a:prstGeom>
          <a:noFill/>
        </p:spPr>
        <p:txBody>
          <a:bodyPr wrap="square" rtlCol="0">
            <a:spAutoFit/>
          </a:bodyPr>
          <a:lstStyle/>
          <a:p>
            <a:pPr algn="ctr"/>
            <a:r>
              <a:rPr lang="nb-NO" sz="1200" b="1" dirty="0"/>
              <a:t>Enkle felles regler som </a:t>
            </a:r>
          </a:p>
          <a:p>
            <a:pPr algn="ctr"/>
            <a:r>
              <a:rPr lang="nb-NO" sz="1200" b="1" dirty="0"/>
              <a:t>når de praktiseres daglig, bringer oss mot visjonen</a:t>
            </a:r>
          </a:p>
        </p:txBody>
      </p:sp>
      <p:sp>
        <p:nvSpPr>
          <p:cNvPr id="51" name="TekstSylinder 50">
            <a:extLst>
              <a:ext uri="{FF2B5EF4-FFF2-40B4-BE49-F238E27FC236}">
                <a16:creationId xmlns:a16="http://schemas.microsoft.com/office/drawing/2014/main" id="{81BEDD7B-8B32-2145-AD85-C5D6525E4E34}"/>
              </a:ext>
            </a:extLst>
          </p:cNvPr>
          <p:cNvSpPr txBox="1"/>
          <p:nvPr/>
        </p:nvSpPr>
        <p:spPr>
          <a:xfrm>
            <a:off x="4572001" y="2022997"/>
            <a:ext cx="1587502" cy="830997"/>
          </a:xfrm>
          <a:prstGeom prst="rect">
            <a:avLst/>
          </a:prstGeom>
          <a:noFill/>
        </p:spPr>
        <p:txBody>
          <a:bodyPr wrap="square" rtlCol="0">
            <a:spAutoFit/>
          </a:bodyPr>
          <a:lstStyle/>
          <a:p>
            <a:pPr algn="ctr"/>
            <a:r>
              <a:rPr lang="nb-NO" sz="1200" b="1" dirty="0"/>
              <a:t>Kompetanse, kritiske prosesser, hjelpemidler  og kultur</a:t>
            </a:r>
          </a:p>
        </p:txBody>
      </p:sp>
      <p:sp>
        <p:nvSpPr>
          <p:cNvPr id="52" name="TekstSylinder 51">
            <a:extLst>
              <a:ext uri="{FF2B5EF4-FFF2-40B4-BE49-F238E27FC236}">
                <a16:creationId xmlns:a16="http://schemas.microsoft.com/office/drawing/2014/main" id="{386D5A14-8261-934C-8A90-66CA8A73420C}"/>
              </a:ext>
            </a:extLst>
          </p:cNvPr>
          <p:cNvSpPr txBox="1"/>
          <p:nvPr/>
        </p:nvSpPr>
        <p:spPr>
          <a:xfrm>
            <a:off x="6482429" y="2035698"/>
            <a:ext cx="1720536" cy="646331"/>
          </a:xfrm>
          <a:prstGeom prst="rect">
            <a:avLst/>
          </a:prstGeom>
          <a:noFill/>
        </p:spPr>
        <p:txBody>
          <a:bodyPr wrap="none" rtlCol="0">
            <a:spAutoFit/>
          </a:bodyPr>
          <a:lstStyle/>
          <a:p>
            <a:pPr algn="ctr"/>
            <a:r>
              <a:rPr lang="nb-NO" sz="1200" b="1" dirty="0"/>
              <a:t>Kontinuerlig forbedring </a:t>
            </a:r>
          </a:p>
          <a:p>
            <a:pPr algn="ctr"/>
            <a:r>
              <a:rPr lang="nb-NO" sz="1200" b="1" dirty="0"/>
              <a:t>PDSA </a:t>
            </a:r>
          </a:p>
          <a:p>
            <a:pPr algn="ctr"/>
            <a:endParaRPr lang="nb-NO" sz="1200" dirty="0"/>
          </a:p>
        </p:txBody>
      </p:sp>
    </p:spTree>
    <p:extLst>
      <p:ext uri="{BB962C8B-B14F-4D97-AF65-F5344CB8AC3E}">
        <p14:creationId xmlns:p14="http://schemas.microsoft.com/office/powerpoint/2010/main" val="36754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9"/>
                                        </p:tgtEl>
                                        <p:attrNameLst>
                                          <p:attrName>fillcolor</p:attrName>
                                        </p:attrNameLst>
                                      </p:cBhvr>
                                      <p:to>
                                        <a:schemeClr val="accent1"/>
                                      </p:to>
                                    </p:animClr>
                                    <p:set>
                                      <p:cBhvr>
                                        <p:cTn id="7" dur="2000" fill="hold"/>
                                        <p:tgtEl>
                                          <p:spTgt spid="49"/>
                                        </p:tgtEl>
                                        <p:attrNameLst>
                                          <p:attrName>fill.type</p:attrName>
                                        </p:attrNameLst>
                                      </p:cBhvr>
                                      <p:to>
                                        <p:strVal val="solid"/>
                                      </p:to>
                                    </p:set>
                                    <p:set>
                                      <p:cBhvr>
                                        <p:cTn id="8" dur="2000" fill="hold"/>
                                        <p:tgtEl>
                                          <p:spTgt spid="4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50"/>
                                        </p:tgtEl>
                                        <p:attrNameLst>
                                          <p:attrName>fillcolor</p:attrName>
                                        </p:attrNameLst>
                                      </p:cBhvr>
                                      <p:to>
                                        <a:schemeClr val="accent1"/>
                                      </p:to>
                                    </p:animClr>
                                    <p:set>
                                      <p:cBhvr>
                                        <p:cTn id="13" dur="2000" fill="hold"/>
                                        <p:tgtEl>
                                          <p:spTgt spid="50"/>
                                        </p:tgtEl>
                                        <p:attrNameLst>
                                          <p:attrName>fill.type</p:attrName>
                                        </p:attrNameLst>
                                      </p:cBhvr>
                                      <p:to>
                                        <p:strVal val="solid"/>
                                      </p:to>
                                    </p:set>
                                    <p:set>
                                      <p:cBhvr>
                                        <p:cTn id="14" dur="2000" fill="hold"/>
                                        <p:tgtEl>
                                          <p:spTgt spid="50"/>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51"/>
                                        </p:tgtEl>
                                        <p:attrNameLst>
                                          <p:attrName>fillcolor</p:attrName>
                                        </p:attrNameLst>
                                      </p:cBhvr>
                                      <p:to>
                                        <a:schemeClr val="accent1"/>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52"/>
                                        </p:tgtEl>
                                        <p:attrNameLst>
                                          <p:attrName>fillcolor</p:attrName>
                                        </p:attrNameLst>
                                      </p:cBhvr>
                                      <p:to>
                                        <a:schemeClr val="accent1"/>
                                      </p:to>
                                    </p:animClr>
                                    <p:set>
                                      <p:cBhvr>
                                        <p:cTn id="25" dur="2000" fill="hold"/>
                                        <p:tgtEl>
                                          <p:spTgt spid="52"/>
                                        </p:tgtEl>
                                        <p:attrNameLst>
                                          <p:attrName>fill.type</p:attrName>
                                        </p:attrNameLst>
                                      </p:cBhvr>
                                      <p:to>
                                        <p:strVal val="solid"/>
                                      </p:to>
                                    </p:set>
                                    <p:set>
                                      <p:cBhvr>
                                        <p:cTn id="26" dur="2000" fill="hold"/>
                                        <p:tgtEl>
                                          <p:spTgt spid="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p:cNvSpPr/>
          <p:nvPr/>
        </p:nvSpPr>
        <p:spPr>
          <a:xfrm>
            <a:off x="1165412" y="1179359"/>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FORMÅL</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3" name="Avrundet rektangel 2"/>
          <p:cNvSpPr/>
          <p:nvPr/>
        </p:nvSpPr>
        <p:spPr>
          <a:xfrm>
            <a:off x="3010374" y="1179360"/>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OPPDRAG</a:t>
            </a:r>
          </a:p>
        </p:txBody>
      </p:sp>
      <p:sp>
        <p:nvSpPr>
          <p:cNvPr id="21" name="Avrundet rektangel 20">
            <a:extLst>
              <a:ext uri="{FF2B5EF4-FFF2-40B4-BE49-F238E27FC236}">
                <a16:creationId xmlns:a16="http://schemas.microsoft.com/office/drawing/2014/main" id="{472DE427-5993-0B4F-80A4-194784028FC4}"/>
              </a:ext>
            </a:extLst>
          </p:cNvPr>
          <p:cNvSpPr/>
          <p:nvPr/>
        </p:nvSpPr>
        <p:spPr>
          <a:xfrm>
            <a:off x="6782844" y="1175083"/>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
        <p:nvSpPr>
          <p:cNvPr id="33" name="Avrundet rektangel 32">
            <a:extLst>
              <a:ext uri="{FF2B5EF4-FFF2-40B4-BE49-F238E27FC236}">
                <a16:creationId xmlns:a16="http://schemas.microsoft.com/office/drawing/2014/main" id="{7D897686-1918-CB4B-BB10-37CD23D7F96F}"/>
              </a:ext>
            </a:extLst>
          </p:cNvPr>
          <p:cNvSpPr/>
          <p:nvPr/>
        </p:nvSpPr>
        <p:spPr>
          <a:xfrm>
            <a:off x="4844962" y="119368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K (C)</a:t>
            </a:r>
          </a:p>
          <a:p>
            <a:pPr algn="ctr"/>
            <a:r>
              <a:rPr lang="nb-NO" sz="900" b="1" dirty="0">
                <a:solidFill>
                  <a:srgbClr val="000000"/>
                </a:solidFill>
              </a:rPr>
              <a:t>KAPASITET</a:t>
            </a:r>
          </a:p>
        </p:txBody>
      </p:sp>
      <p:sp>
        <p:nvSpPr>
          <p:cNvPr id="49" name="TekstSylinder 48">
            <a:extLst>
              <a:ext uri="{FF2B5EF4-FFF2-40B4-BE49-F238E27FC236}">
                <a16:creationId xmlns:a16="http://schemas.microsoft.com/office/drawing/2014/main" id="{D9C32ACD-F1BE-EB49-B23F-0848F9EC559C}"/>
              </a:ext>
            </a:extLst>
          </p:cNvPr>
          <p:cNvSpPr txBox="1"/>
          <p:nvPr/>
        </p:nvSpPr>
        <p:spPr>
          <a:xfrm>
            <a:off x="727206" y="2022998"/>
            <a:ext cx="1723100" cy="646331"/>
          </a:xfrm>
          <a:prstGeom prst="rect">
            <a:avLst/>
          </a:prstGeom>
          <a:noFill/>
        </p:spPr>
        <p:txBody>
          <a:bodyPr wrap="none" rtlCol="0">
            <a:spAutoFit/>
          </a:bodyPr>
          <a:lstStyle/>
          <a:p>
            <a:pPr algn="ctr"/>
            <a:r>
              <a:rPr lang="nb-NO" sz="1200" b="1" dirty="0"/>
              <a:t>Konkret, målbart </a:t>
            </a:r>
          </a:p>
          <a:p>
            <a:pPr algn="ctr"/>
            <a:r>
              <a:rPr lang="nb-NO" sz="1200" b="1" dirty="0"/>
              <a:t>bilde av en fremtidig </a:t>
            </a:r>
          </a:p>
          <a:p>
            <a:pPr algn="ctr"/>
            <a:r>
              <a:rPr lang="nb-NO" sz="1200" b="1" dirty="0"/>
              <a:t>ønsket tilstand eller mål</a:t>
            </a:r>
          </a:p>
        </p:txBody>
      </p:sp>
      <p:sp>
        <p:nvSpPr>
          <p:cNvPr id="50" name="TekstSylinder 49">
            <a:extLst>
              <a:ext uri="{FF2B5EF4-FFF2-40B4-BE49-F238E27FC236}">
                <a16:creationId xmlns:a16="http://schemas.microsoft.com/office/drawing/2014/main" id="{2B1A0FCD-32A3-E54D-A8B2-17D5A82CB153}"/>
              </a:ext>
            </a:extLst>
          </p:cNvPr>
          <p:cNvSpPr txBox="1"/>
          <p:nvPr/>
        </p:nvSpPr>
        <p:spPr>
          <a:xfrm>
            <a:off x="2641599" y="2022997"/>
            <a:ext cx="1722796" cy="830997"/>
          </a:xfrm>
          <a:prstGeom prst="rect">
            <a:avLst/>
          </a:prstGeom>
          <a:noFill/>
        </p:spPr>
        <p:txBody>
          <a:bodyPr wrap="square" rtlCol="0">
            <a:spAutoFit/>
          </a:bodyPr>
          <a:lstStyle/>
          <a:p>
            <a:pPr algn="ctr"/>
            <a:r>
              <a:rPr lang="nb-NO" sz="1200" b="1" dirty="0"/>
              <a:t>Enkle felles regler som </a:t>
            </a:r>
          </a:p>
          <a:p>
            <a:pPr algn="ctr"/>
            <a:r>
              <a:rPr lang="nb-NO" sz="1200" b="1" dirty="0"/>
              <a:t>når de praktiseres daglig, bringer oss mot visjonen</a:t>
            </a:r>
          </a:p>
        </p:txBody>
      </p:sp>
      <p:sp>
        <p:nvSpPr>
          <p:cNvPr id="51" name="TekstSylinder 50">
            <a:extLst>
              <a:ext uri="{FF2B5EF4-FFF2-40B4-BE49-F238E27FC236}">
                <a16:creationId xmlns:a16="http://schemas.microsoft.com/office/drawing/2014/main" id="{81BEDD7B-8B32-2145-AD85-C5D6525E4E34}"/>
              </a:ext>
            </a:extLst>
          </p:cNvPr>
          <p:cNvSpPr txBox="1"/>
          <p:nvPr/>
        </p:nvSpPr>
        <p:spPr>
          <a:xfrm>
            <a:off x="4572001" y="2022997"/>
            <a:ext cx="1587502" cy="830997"/>
          </a:xfrm>
          <a:prstGeom prst="rect">
            <a:avLst/>
          </a:prstGeom>
          <a:noFill/>
        </p:spPr>
        <p:txBody>
          <a:bodyPr wrap="square" rtlCol="0">
            <a:spAutoFit/>
          </a:bodyPr>
          <a:lstStyle/>
          <a:p>
            <a:pPr algn="ctr"/>
            <a:r>
              <a:rPr lang="nb-NO" sz="1200" b="1" dirty="0"/>
              <a:t>Kompetanse, kritiske prosesser, hjelpemidler  og kultur</a:t>
            </a:r>
          </a:p>
        </p:txBody>
      </p:sp>
      <p:sp>
        <p:nvSpPr>
          <p:cNvPr id="52" name="TekstSylinder 51">
            <a:extLst>
              <a:ext uri="{FF2B5EF4-FFF2-40B4-BE49-F238E27FC236}">
                <a16:creationId xmlns:a16="http://schemas.microsoft.com/office/drawing/2014/main" id="{386D5A14-8261-934C-8A90-66CA8A73420C}"/>
              </a:ext>
            </a:extLst>
          </p:cNvPr>
          <p:cNvSpPr txBox="1"/>
          <p:nvPr/>
        </p:nvSpPr>
        <p:spPr>
          <a:xfrm>
            <a:off x="6482429" y="2035698"/>
            <a:ext cx="1720536" cy="646331"/>
          </a:xfrm>
          <a:prstGeom prst="rect">
            <a:avLst/>
          </a:prstGeom>
          <a:noFill/>
        </p:spPr>
        <p:txBody>
          <a:bodyPr wrap="none" rtlCol="0">
            <a:spAutoFit/>
          </a:bodyPr>
          <a:lstStyle/>
          <a:p>
            <a:pPr algn="ctr"/>
            <a:r>
              <a:rPr lang="nb-NO" sz="1200" b="1" dirty="0"/>
              <a:t>Kontinuerlig forbedring </a:t>
            </a:r>
          </a:p>
          <a:p>
            <a:pPr algn="ctr"/>
            <a:r>
              <a:rPr lang="nb-NO" sz="1200" b="1" dirty="0"/>
              <a:t>PDSA </a:t>
            </a:r>
          </a:p>
          <a:p>
            <a:pPr algn="ctr"/>
            <a:endParaRPr lang="nb-NO" sz="1200" dirty="0"/>
          </a:p>
        </p:txBody>
      </p:sp>
      <p:sp>
        <p:nvSpPr>
          <p:cNvPr id="53" name="Rektangel 52">
            <a:extLst>
              <a:ext uri="{FF2B5EF4-FFF2-40B4-BE49-F238E27FC236}">
                <a16:creationId xmlns:a16="http://schemas.microsoft.com/office/drawing/2014/main" id="{C3757DD6-B6FA-884B-B47D-9735D03FE1A1}"/>
              </a:ext>
            </a:extLst>
          </p:cNvPr>
          <p:cNvSpPr/>
          <p:nvPr/>
        </p:nvSpPr>
        <p:spPr>
          <a:xfrm>
            <a:off x="727205" y="2906277"/>
            <a:ext cx="1723101" cy="954107"/>
          </a:xfrm>
          <a:prstGeom prst="rect">
            <a:avLst/>
          </a:prstGeom>
          <a:solidFill>
            <a:srgbClr val="005F9F"/>
          </a:solidFill>
        </p:spPr>
        <p:txBody>
          <a:bodyPr wrap="square">
            <a:spAutoFit/>
          </a:bodyPr>
          <a:lstStyle/>
          <a:p>
            <a:pPr algn="ctr"/>
            <a:r>
              <a:rPr lang="nb-NO" sz="1400" b="1" dirty="0">
                <a:solidFill>
                  <a:schemeClr val="bg1"/>
                </a:solidFill>
              </a:rPr>
              <a:t>Vi har et tydelig bilde av en </a:t>
            </a:r>
          </a:p>
          <a:p>
            <a:pPr algn="ctr"/>
            <a:r>
              <a:rPr lang="nb-NO" sz="1400" b="1" dirty="0">
                <a:solidFill>
                  <a:schemeClr val="bg1"/>
                </a:solidFill>
              </a:rPr>
              <a:t>fremtidig ønsket tilstand</a:t>
            </a:r>
          </a:p>
        </p:txBody>
      </p:sp>
      <p:sp>
        <p:nvSpPr>
          <p:cNvPr id="55" name="Rektangel 54">
            <a:extLst>
              <a:ext uri="{FF2B5EF4-FFF2-40B4-BE49-F238E27FC236}">
                <a16:creationId xmlns:a16="http://schemas.microsoft.com/office/drawing/2014/main" id="{947B9015-CC1A-E446-A705-4F15542998DD}"/>
              </a:ext>
            </a:extLst>
          </p:cNvPr>
          <p:cNvSpPr/>
          <p:nvPr/>
        </p:nvSpPr>
        <p:spPr>
          <a:xfrm>
            <a:off x="2685606" y="2906277"/>
            <a:ext cx="1723101" cy="954107"/>
          </a:xfrm>
          <a:prstGeom prst="rect">
            <a:avLst/>
          </a:prstGeom>
          <a:solidFill>
            <a:srgbClr val="005F9F"/>
          </a:solidFill>
        </p:spPr>
        <p:txBody>
          <a:bodyPr wrap="square">
            <a:spAutoFit/>
          </a:bodyPr>
          <a:lstStyle/>
          <a:p>
            <a:pPr algn="ctr"/>
            <a:r>
              <a:rPr lang="nb-NO" sz="1400" b="1" dirty="0">
                <a:solidFill>
                  <a:schemeClr val="bg1"/>
                </a:solidFill>
              </a:rPr>
              <a:t>Vi praktiserer daglig felles kjøreregler som bringer oss mot fremtidig tilstand</a:t>
            </a:r>
          </a:p>
        </p:txBody>
      </p:sp>
      <p:sp>
        <p:nvSpPr>
          <p:cNvPr id="56" name="Rektangel 55">
            <a:extLst>
              <a:ext uri="{FF2B5EF4-FFF2-40B4-BE49-F238E27FC236}">
                <a16:creationId xmlns:a16="http://schemas.microsoft.com/office/drawing/2014/main" id="{CCC13DE6-F035-2A45-8707-482B74464025}"/>
              </a:ext>
            </a:extLst>
          </p:cNvPr>
          <p:cNvSpPr/>
          <p:nvPr/>
        </p:nvSpPr>
        <p:spPr>
          <a:xfrm>
            <a:off x="4633139" y="2906277"/>
            <a:ext cx="1723101" cy="954107"/>
          </a:xfrm>
          <a:prstGeom prst="rect">
            <a:avLst/>
          </a:prstGeom>
          <a:solidFill>
            <a:srgbClr val="005F9F"/>
          </a:solidFill>
        </p:spPr>
        <p:txBody>
          <a:bodyPr wrap="square">
            <a:spAutoFit/>
          </a:bodyPr>
          <a:lstStyle/>
          <a:p>
            <a:pPr algn="ctr"/>
            <a:r>
              <a:rPr lang="nb-NO" sz="1400" b="1" dirty="0">
                <a:solidFill>
                  <a:schemeClr val="bg1"/>
                </a:solidFill>
              </a:rPr>
              <a:t>Mennesker</a:t>
            </a:r>
          </a:p>
          <a:p>
            <a:pPr algn="ctr"/>
            <a:r>
              <a:rPr lang="nb-NO" sz="1400" b="1" dirty="0">
                <a:solidFill>
                  <a:schemeClr val="bg1"/>
                </a:solidFill>
              </a:rPr>
              <a:t>Metoder</a:t>
            </a:r>
          </a:p>
          <a:p>
            <a:pPr algn="ctr"/>
            <a:r>
              <a:rPr lang="nb-NO" sz="1400" b="1" dirty="0">
                <a:solidFill>
                  <a:schemeClr val="bg1"/>
                </a:solidFill>
              </a:rPr>
              <a:t>Materialer</a:t>
            </a:r>
          </a:p>
          <a:p>
            <a:pPr algn="ctr"/>
            <a:r>
              <a:rPr lang="nb-NO" sz="1400" b="1" dirty="0">
                <a:solidFill>
                  <a:schemeClr val="bg1"/>
                </a:solidFill>
              </a:rPr>
              <a:t>Maskiner og utstyr</a:t>
            </a:r>
          </a:p>
        </p:txBody>
      </p:sp>
      <p:sp>
        <p:nvSpPr>
          <p:cNvPr id="57" name="Rektangel 56">
            <a:extLst>
              <a:ext uri="{FF2B5EF4-FFF2-40B4-BE49-F238E27FC236}">
                <a16:creationId xmlns:a16="http://schemas.microsoft.com/office/drawing/2014/main" id="{17A90B52-55B8-344C-9A2D-F52F717DCD27}"/>
              </a:ext>
            </a:extLst>
          </p:cNvPr>
          <p:cNvSpPr/>
          <p:nvPr/>
        </p:nvSpPr>
        <p:spPr>
          <a:xfrm>
            <a:off x="6582701" y="2906277"/>
            <a:ext cx="1723101" cy="954107"/>
          </a:xfrm>
          <a:prstGeom prst="rect">
            <a:avLst/>
          </a:prstGeom>
          <a:solidFill>
            <a:srgbClr val="005F9F"/>
          </a:solidFill>
        </p:spPr>
        <p:txBody>
          <a:bodyPr wrap="square">
            <a:spAutoFit/>
          </a:bodyPr>
          <a:lstStyle/>
          <a:p>
            <a:pPr algn="ctr"/>
            <a:r>
              <a:rPr lang="nb-NO" sz="1400" b="1" dirty="0">
                <a:solidFill>
                  <a:schemeClr val="bg1"/>
                </a:solidFill>
              </a:rPr>
              <a:t>Lærende </a:t>
            </a:r>
          </a:p>
          <a:p>
            <a:pPr algn="ctr"/>
            <a:r>
              <a:rPr lang="nb-NO" sz="1400" b="1" dirty="0">
                <a:solidFill>
                  <a:schemeClr val="bg1"/>
                </a:solidFill>
              </a:rPr>
              <a:t>Hverdag</a:t>
            </a:r>
          </a:p>
          <a:p>
            <a:pPr algn="ctr"/>
            <a:r>
              <a:rPr lang="nb-NO" sz="1400" b="1" dirty="0">
                <a:solidFill>
                  <a:schemeClr val="bg1"/>
                </a:solidFill>
              </a:rPr>
              <a:t>Obeya og forbedringsteam</a:t>
            </a:r>
          </a:p>
        </p:txBody>
      </p:sp>
      <p:sp>
        <p:nvSpPr>
          <p:cNvPr id="5" name="Tittel 4">
            <a:extLst>
              <a:ext uri="{FF2B5EF4-FFF2-40B4-BE49-F238E27FC236}">
                <a16:creationId xmlns:a16="http://schemas.microsoft.com/office/drawing/2014/main" id="{1E35D96F-356C-2B43-A34F-F6207AFEF4F5}"/>
              </a:ext>
            </a:extLst>
          </p:cNvPr>
          <p:cNvSpPr>
            <a:spLocks noGrp="1"/>
          </p:cNvSpPr>
          <p:nvPr>
            <p:ph type="title"/>
          </p:nvPr>
        </p:nvSpPr>
        <p:spPr/>
        <p:txBody>
          <a:bodyPr/>
          <a:lstStyle/>
          <a:p>
            <a:r>
              <a:rPr lang="nb-NO" b="1" dirty="0"/>
              <a:t>VMCL og </a:t>
            </a:r>
            <a:r>
              <a:rPr lang="nb-NO" b="1" dirty="0">
                <a:solidFill>
                  <a:srgbClr val="005F9F"/>
                </a:solidFill>
              </a:rPr>
              <a:t>LOS speilet</a:t>
            </a:r>
          </a:p>
        </p:txBody>
      </p:sp>
      <p:sp>
        <p:nvSpPr>
          <p:cNvPr id="17" name="Rectangle 6">
            <a:extLst>
              <a:ext uri="{FF2B5EF4-FFF2-40B4-BE49-F238E27FC236}">
                <a16:creationId xmlns:a16="http://schemas.microsoft.com/office/drawing/2014/main" id="{0369507C-21F3-5044-A1F9-F72D83971DDE}"/>
              </a:ext>
            </a:extLst>
          </p:cNvPr>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7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p:cNvSpPr/>
          <p:nvPr/>
        </p:nvSpPr>
        <p:spPr>
          <a:xfrm>
            <a:off x="1165412" y="1179359"/>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FORMÅL</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3" name="Avrundet rektangel 2"/>
          <p:cNvSpPr/>
          <p:nvPr/>
        </p:nvSpPr>
        <p:spPr>
          <a:xfrm>
            <a:off x="3010374" y="1179360"/>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OPPDRAG</a:t>
            </a:r>
          </a:p>
        </p:txBody>
      </p:sp>
      <p:sp>
        <p:nvSpPr>
          <p:cNvPr id="21" name="Avrundet rektangel 20">
            <a:extLst>
              <a:ext uri="{FF2B5EF4-FFF2-40B4-BE49-F238E27FC236}">
                <a16:creationId xmlns:a16="http://schemas.microsoft.com/office/drawing/2014/main" id="{472DE427-5993-0B4F-80A4-194784028FC4}"/>
              </a:ext>
            </a:extLst>
          </p:cNvPr>
          <p:cNvSpPr/>
          <p:nvPr/>
        </p:nvSpPr>
        <p:spPr>
          <a:xfrm>
            <a:off x="6782844" y="1175083"/>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
        <p:nvSpPr>
          <p:cNvPr id="33" name="Avrundet rektangel 32">
            <a:extLst>
              <a:ext uri="{FF2B5EF4-FFF2-40B4-BE49-F238E27FC236}">
                <a16:creationId xmlns:a16="http://schemas.microsoft.com/office/drawing/2014/main" id="{7D897686-1918-CB4B-BB10-37CD23D7F96F}"/>
              </a:ext>
            </a:extLst>
          </p:cNvPr>
          <p:cNvSpPr/>
          <p:nvPr/>
        </p:nvSpPr>
        <p:spPr>
          <a:xfrm>
            <a:off x="4844962" y="119368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K (C)</a:t>
            </a:r>
          </a:p>
          <a:p>
            <a:pPr algn="ctr"/>
            <a:r>
              <a:rPr lang="nb-NO" sz="900" b="1" dirty="0">
                <a:solidFill>
                  <a:srgbClr val="000000"/>
                </a:solidFill>
              </a:rPr>
              <a:t>KAPASITET</a:t>
            </a:r>
          </a:p>
        </p:txBody>
      </p:sp>
      <p:sp>
        <p:nvSpPr>
          <p:cNvPr id="4" name="Høyrebuet pil 3">
            <a:extLst>
              <a:ext uri="{FF2B5EF4-FFF2-40B4-BE49-F238E27FC236}">
                <a16:creationId xmlns:a16="http://schemas.microsoft.com/office/drawing/2014/main" id="{A9534833-B9EB-094D-96A3-6EE0857461E0}"/>
              </a:ext>
            </a:extLst>
          </p:cNvPr>
          <p:cNvSpPr/>
          <p:nvPr/>
        </p:nvSpPr>
        <p:spPr>
          <a:xfrm rot="16200000" flipH="1">
            <a:off x="6258281" y="-1729"/>
            <a:ext cx="436024" cy="1886674"/>
          </a:xfrm>
          <a:prstGeom prst="curvedRightArrow">
            <a:avLst>
              <a:gd name="adj1" fmla="val 25001"/>
              <a:gd name="adj2" fmla="val 76347"/>
              <a:gd name="adj3" fmla="val 41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6" name="Høyrebuet pil 15">
            <a:extLst>
              <a:ext uri="{FF2B5EF4-FFF2-40B4-BE49-F238E27FC236}">
                <a16:creationId xmlns:a16="http://schemas.microsoft.com/office/drawing/2014/main" id="{5D100DA0-5598-5148-8357-69C649195EB0}"/>
              </a:ext>
            </a:extLst>
          </p:cNvPr>
          <p:cNvSpPr/>
          <p:nvPr/>
        </p:nvSpPr>
        <p:spPr>
          <a:xfrm rot="16200000" flipH="1">
            <a:off x="4252318" y="-6278"/>
            <a:ext cx="436024" cy="1886674"/>
          </a:xfrm>
          <a:prstGeom prst="curvedRightArrow">
            <a:avLst>
              <a:gd name="adj1" fmla="val 25001"/>
              <a:gd name="adj2" fmla="val 76347"/>
              <a:gd name="adj3" fmla="val 41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8" name="Høyrebuet pil 17">
            <a:extLst>
              <a:ext uri="{FF2B5EF4-FFF2-40B4-BE49-F238E27FC236}">
                <a16:creationId xmlns:a16="http://schemas.microsoft.com/office/drawing/2014/main" id="{48BB09AB-6F6A-0642-9BC9-EDDA4E4CF589}"/>
              </a:ext>
            </a:extLst>
          </p:cNvPr>
          <p:cNvSpPr/>
          <p:nvPr/>
        </p:nvSpPr>
        <p:spPr>
          <a:xfrm rot="16200000" flipH="1">
            <a:off x="2330919" y="5123"/>
            <a:ext cx="436024" cy="1886674"/>
          </a:xfrm>
          <a:prstGeom prst="curvedRightArrow">
            <a:avLst>
              <a:gd name="adj1" fmla="val 25001"/>
              <a:gd name="adj2" fmla="val 76347"/>
              <a:gd name="adj3" fmla="val 41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3" name="TekstSylinder 12">
            <a:extLst>
              <a:ext uri="{FF2B5EF4-FFF2-40B4-BE49-F238E27FC236}">
                <a16:creationId xmlns:a16="http://schemas.microsoft.com/office/drawing/2014/main" id="{60D0234F-AC4A-BD4F-AAD1-C7B5719830F8}"/>
              </a:ext>
            </a:extLst>
          </p:cNvPr>
          <p:cNvSpPr txBox="1"/>
          <p:nvPr/>
        </p:nvSpPr>
        <p:spPr>
          <a:xfrm>
            <a:off x="1830175" y="798637"/>
            <a:ext cx="1303049" cy="738664"/>
          </a:xfrm>
          <a:prstGeom prst="rect">
            <a:avLst/>
          </a:prstGeom>
          <a:noFill/>
        </p:spPr>
        <p:txBody>
          <a:bodyPr wrap="none" rtlCol="0">
            <a:spAutoFit/>
          </a:bodyPr>
          <a:lstStyle/>
          <a:p>
            <a:pPr algn="ctr"/>
            <a:r>
              <a:rPr lang="nb-NO" sz="1400" b="1" i="1" dirty="0">
                <a:solidFill>
                  <a:srgbClr val="005F9F"/>
                </a:solidFill>
              </a:rPr>
              <a:t>er Nord stjerna</a:t>
            </a:r>
          </a:p>
          <a:p>
            <a:pPr algn="ctr"/>
            <a:r>
              <a:rPr lang="nb-NO" sz="1400" b="1" i="1" dirty="0">
                <a:solidFill>
                  <a:srgbClr val="005F9F"/>
                </a:solidFill>
              </a:rPr>
              <a:t> for</a:t>
            </a:r>
          </a:p>
          <a:p>
            <a:pPr algn="ctr"/>
            <a:endParaRPr lang="nb-NO" sz="1400" i="1" dirty="0">
              <a:solidFill>
                <a:srgbClr val="005F9F"/>
              </a:solidFill>
            </a:endParaRPr>
          </a:p>
        </p:txBody>
      </p:sp>
      <p:sp>
        <p:nvSpPr>
          <p:cNvPr id="14" name="TekstSylinder 13">
            <a:extLst>
              <a:ext uri="{FF2B5EF4-FFF2-40B4-BE49-F238E27FC236}">
                <a16:creationId xmlns:a16="http://schemas.microsoft.com/office/drawing/2014/main" id="{6429D8E0-A096-9544-A42E-E16621034973}"/>
              </a:ext>
            </a:extLst>
          </p:cNvPr>
          <p:cNvSpPr txBox="1"/>
          <p:nvPr/>
        </p:nvSpPr>
        <p:spPr>
          <a:xfrm>
            <a:off x="3839103" y="819803"/>
            <a:ext cx="1096774" cy="738664"/>
          </a:xfrm>
          <a:prstGeom prst="rect">
            <a:avLst/>
          </a:prstGeom>
          <a:noFill/>
        </p:spPr>
        <p:txBody>
          <a:bodyPr wrap="none" rtlCol="0">
            <a:spAutoFit/>
          </a:bodyPr>
          <a:lstStyle/>
          <a:p>
            <a:pPr algn="ctr"/>
            <a:r>
              <a:rPr lang="nb-NO" sz="1400" b="1" i="1" dirty="0">
                <a:solidFill>
                  <a:srgbClr val="005F9F"/>
                </a:solidFill>
              </a:rPr>
              <a:t>Krever </a:t>
            </a:r>
          </a:p>
          <a:p>
            <a:pPr algn="ctr"/>
            <a:r>
              <a:rPr lang="nb-NO" sz="1400" b="1" i="1" dirty="0">
                <a:solidFill>
                  <a:srgbClr val="005F9F"/>
                </a:solidFill>
              </a:rPr>
              <a:t>utvikling av </a:t>
            </a:r>
          </a:p>
          <a:p>
            <a:pPr algn="ctr"/>
            <a:endParaRPr lang="nb-NO" sz="1400" i="1" dirty="0">
              <a:solidFill>
                <a:srgbClr val="005F9F"/>
              </a:solidFill>
            </a:endParaRPr>
          </a:p>
        </p:txBody>
      </p:sp>
      <p:sp>
        <p:nvSpPr>
          <p:cNvPr id="15" name="TekstSylinder 14">
            <a:extLst>
              <a:ext uri="{FF2B5EF4-FFF2-40B4-BE49-F238E27FC236}">
                <a16:creationId xmlns:a16="http://schemas.microsoft.com/office/drawing/2014/main" id="{C22096E0-1317-944A-A14D-E2D8CFF8E462}"/>
              </a:ext>
            </a:extLst>
          </p:cNvPr>
          <p:cNvSpPr txBox="1"/>
          <p:nvPr/>
        </p:nvSpPr>
        <p:spPr>
          <a:xfrm>
            <a:off x="5833276" y="867672"/>
            <a:ext cx="1149930" cy="954107"/>
          </a:xfrm>
          <a:prstGeom prst="rect">
            <a:avLst/>
          </a:prstGeom>
          <a:noFill/>
        </p:spPr>
        <p:txBody>
          <a:bodyPr wrap="none" rtlCol="0">
            <a:spAutoFit/>
          </a:bodyPr>
          <a:lstStyle/>
          <a:p>
            <a:pPr algn="ctr"/>
            <a:r>
              <a:rPr lang="nb-NO" sz="1400" b="1" i="1" dirty="0">
                <a:solidFill>
                  <a:srgbClr val="005F9F"/>
                </a:solidFill>
              </a:rPr>
              <a:t>Derfor må vi </a:t>
            </a:r>
          </a:p>
          <a:p>
            <a:pPr algn="ctr"/>
            <a:r>
              <a:rPr lang="nb-NO" sz="1400" b="1" i="1" dirty="0">
                <a:solidFill>
                  <a:srgbClr val="005F9F"/>
                </a:solidFill>
              </a:rPr>
              <a:t>Utvikle</a:t>
            </a:r>
          </a:p>
          <a:p>
            <a:pPr algn="ctr"/>
            <a:r>
              <a:rPr lang="nb-NO" sz="1400" b="1" i="1" dirty="0">
                <a:solidFill>
                  <a:srgbClr val="005F9F"/>
                </a:solidFill>
              </a:rPr>
              <a:t>kultur</a:t>
            </a:r>
          </a:p>
          <a:p>
            <a:pPr algn="ctr"/>
            <a:endParaRPr lang="nb-NO" sz="1400" i="1" dirty="0">
              <a:solidFill>
                <a:srgbClr val="005F9F"/>
              </a:solidFill>
            </a:endParaRPr>
          </a:p>
        </p:txBody>
      </p:sp>
    </p:spTree>
    <p:extLst>
      <p:ext uri="{BB962C8B-B14F-4D97-AF65-F5344CB8AC3E}">
        <p14:creationId xmlns:p14="http://schemas.microsoft.com/office/powerpoint/2010/main" val="33956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vrundet rektangel 1"/>
          <p:cNvSpPr/>
          <p:nvPr/>
        </p:nvSpPr>
        <p:spPr>
          <a:xfrm>
            <a:off x="1165412" y="1179359"/>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200" b="1" dirty="0">
                <a:ln w="0"/>
                <a:solidFill>
                  <a:schemeClr val="tx1"/>
                </a:solidFill>
                <a:effectLst>
                  <a:outerShdw blurRad="38100" dist="19050" dir="2700000" algn="tl" rotWithShape="0">
                    <a:schemeClr val="dk1">
                      <a:alpha val="40000"/>
                    </a:schemeClr>
                  </a:outerShdw>
                </a:effectLst>
              </a:rPr>
              <a:t>VISJON/</a:t>
            </a:r>
          </a:p>
          <a:p>
            <a:pPr algn="ctr"/>
            <a:r>
              <a:rPr lang="nb-NO" sz="800" b="1" dirty="0">
                <a:ln w="0"/>
                <a:solidFill>
                  <a:schemeClr val="tx1"/>
                </a:solidFill>
                <a:effectLst>
                  <a:outerShdw blurRad="38100" dist="19050" dir="2700000" algn="tl" rotWithShape="0">
                    <a:schemeClr val="dk1">
                      <a:alpha val="40000"/>
                    </a:schemeClr>
                  </a:outerShdw>
                </a:effectLst>
              </a:rPr>
              <a:t>OPPDRAG</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3" name="Avrundet rektangel 2"/>
          <p:cNvSpPr/>
          <p:nvPr/>
        </p:nvSpPr>
        <p:spPr>
          <a:xfrm>
            <a:off x="3010374" y="1179360"/>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b="1" dirty="0">
                <a:solidFill>
                  <a:srgbClr val="000000"/>
                </a:solidFill>
              </a:rPr>
              <a:t>MISJON</a:t>
            </a:r>
          </a:p>
          <a:p>
            <a:pPr algn="ctr"/>
            <a:r>
              <a:rPr lang="nb-NO" sz="900" b="1" dirty="0">
                <a:solidFill>
                  <a:srgbClr val="000000"/>
                </a:solidFill>
              </a:rPr>
              <a:t>OPPDRAG</a:t>
            </a:r>
          </a:p>
        </p:txBody>
      </p:sp>
      <p:sp>
        <p:nvSpPr>
          <p:cNvPr id="21" name="Avrundet rektangel 20">
            <a:extLst>
              <a:ext uri="{FF2B5EF4-FFF2-40B4-BE49-F238E27FC236}">
                <a16:creationId xmlns:a16="http://schemas.microsoft.com/office/drawing/2014/main" id="{472DE427-5993-0B4F-80A4-194784028FC4}"/>
              </a:ext>
            </a:extLst>
          </p:cNvPr>
          <p:cNvSpPr/>
          <p:nvPr/>
        </p:nvSpPr>
        <p:spPr>
          <a:xfrm>
            <a:off x="6782844" y="1175083"/>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
        <p:nvSpPr>
          <p:cNvPr id="33" name="Avrundet rektangel 32">
            <a:extLst>
              <a:ext uri="{FF2B5EF4-FFF2-40B4-BE49-F238E27FC236}">
                <a16:creationId xmlns:a16="http://schemas.microsoft.com/office/drawing/2014/main" id="{7D897686-1918-CB4B-BB10-37CD23D7F96F}"/>
              </a:ext>
            </a:extLst>
          </p:cNvPr>
          <p:cNvSpPr/>
          <p:nvPr/>
        </p:nvSpPr>
        <p:spPr>
          <a:xfrm>
            <a:off x="4844962" y="119368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K (C)</a:t>
            </a:r>
          </a:p>
          <a:p>
            <a:pPr algn="ctr"/>
            <a:r>
              <a:rPr lang="nb-NO" sz="900" b="1" dirty="0">
                <a:solidFill>
                  <a:srgbClr val="000000"/>
                </a:solidFill>
              </a:rPr>
              <a:t>KAPASITET</a:t>
            </a:r>
          </a:p>
        </p:txBody>
      </p:sp>
      <p:sp>
        <p:nvSpPr>
          <p:cNvPr id="52" name="TekstSylinder 51">
            <a:extLst>
              <a:ext uri="{FF2B5EF4-FFF2-40B4-BE49-F238E27FC236}">
                <a16:creationId xmlns:a16="http://schemas.microsoft.com/office/drawing/2014/main" id="{386D5A14-8261-934C-8A90-66CA8A73420C}"/>
              </a:ext>
            </a:extLst>
          </p:cNvPr>
          <p:cNvSpPr txBox="1"/>
          <p:nvPr/>
        </p:nvSpPr>
        <p:spPr>
          <a:xfrm>
            <a:off x="5662343" y="1682576"/>
            <a:ext cx="1390765" cy="738664"/>
          </a:xfrm>
          <a:prstGeom prst="rect">
            <a:avLst/>
          </a:prstGeom>
          <a:noFill/>
        </p:spPr>
        <p:txBody>
          <a:bodyPr wrap="none" rtlCol="0">
            <a:spAutoFit/>
          </a:bodyPr>
          <a:lstStyle/>
          <a:p>
            <a:pPr algn="ctr"/>
            <a:r>
              <a:rPr lang="nb-NO" sz="1400" b="1" i="1" dirty="0">
                <a:solidFill>
                  <a:srgbClr val="005F9F"/>
                </a:solidFill>
              </a:rPr>
              <a:t>bygger/utvikler </a:t>
            </a:r>
          </a:p>
          <a:p>
            <a:pPr algn="ctr"/>
            <a:r>
              <a:rPr lang="nb-NO" sz="1400" b="1" i="1" dirty="0">
                <a:solidFill>
                  <a:srgbClr val="005F9F"/>
                </a:solidFill>
              </a:rPr>
              <a:t>vår...</a:t>
            </a:r>
          </a:p>
          <a:p>
            <a:pPr algn="ctr"/>
            <a:endParaRPr lang="nb-NO" sz="1400" i="1" dirty="0">
              <a:solidFill>
                <a:srgbClr val="005F9F"/>
              </a:solidFill>
            </a:endParaRPr>
          </a:p>
        </p:txBody>
      </p:sp>
      <p:sp>
        <p:nvSpPr>
          <p:cNvPr id="4" name="Høyrebuet pil 3">
            <a:extLst>
              <a:ext uri="{FF2B5EF4-FFF2-40B4-BE49-F238E27FC236}">
                <a16:creationId xmlns:a16="http://schemas.microsoft.com/office/drawing/2014/main" id="{A9534833-B9EB-094D-96A3-6EE0857461E0}"/>
              </a:ext>
            </a:extLst>
          </p:cNvPr>
          <p:cNvSpPr/>
          <p:nvPr/>
        </p:nvSpPr>
        <p:spPr>
          <a:xfrm rot="5400000" flipH="1">
            <a:off x="6073858" y="1078569"/>
            <a:ext cx="480264" cy="1886674"/>
          </a:xfrm>
          <a:prstGeom prst="curvedRightArrow">
            <a:avLst>
              <a:gd name="adj1" fmla="val 25001"/>
              <a:gd name="adj2" fmla="val 76347"/>
              <a:gd name="adj3" fmla="val 41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6" name="Høyrebuet pil 15">
            <a:extLst>
              <a:ext uri="{FF2B5EF4-FFF2-40B4-BE49-F238E27FC236}">
                <a16:creationId xmlns:a16="http://schemas.microsoft.com/office/drawing/2014/main" id="{5D100DA0-5598-5148-8357-69C649195EB0}"/>
              </a:ext>
            </a:extLst>
          </p:cNvPr>
          <p:cNvSpPr/>
          <p:nvPr/>
        </p:nvSpPr>
        <p:spPr>
          <a:xfrm rot="5400000" flipH="1">
            <a:off x="4067895" y="1097170"/>
            <a:ext cx="480264" cy="1886674"/>
          </a:xfrm>
          <a:prstGeom prst="curvedRightArrow">
            <a:avLst>
              <a:gd name="adj1" fmla="val 25001"/>
              <a:gd name="adj2" fmla="val 76347"/>
              <a:gd name="adj3" fmla="val 41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TekstSylinder 16">
            <a:extLst>
              <a:ext uri="{FF2B5EF4-FFF2-40B4-BE49-F238E27FC236}">
                <a16:creationId xmlns:a16="http://schemas.microsoft.com/office/drawing/2014/main" id="{49AE4E17-5923-3C49-AC4E-40C51AC8D7B3}"/>
              </a:ext>
            </a:extLst>
          </p:cNvPr>
          <p:cNvSpPr txBox="1"/>
          <p:nvPr/>
        </p:nvSpPr>
        <p:spPr>
          <a:xfrm>
            <a:off x="3722352" y="1647551"/>
            <a:ext cx="1390252" cy="738664"/>
          </a:xfrm>
          <a:prstGeom prst="rect">
            <a:avLst/>
          </a:prstGeom>
          <a:noFill/>
        </p:spPr>
        <p:txBody>
          <a:bodyPr wrap="none" rtlCol="0">
            <a:spAutoFit/>
          </a:bodyPr>
          <a:lstStyle/>
          <a:p>
            <a:pPr algn="ctr"/>
            <a:r>
              <a:rPr lang="nb-NO" sz="1400" b="1" i="1" dirty="0">
                <a:solidFill>
                  <a:srgbClr val="005F9F"/>
                </a:solidFill>
              </a:rPr>
              <a:t>forsterker vår </a:t>
            </a:r>
          </a:p>
          <a:p>
            <a:pPr algn="ctr"/>
            <a:r>
              <a:rPr lang="nb-NO" sz="1400" b="1" i="1" dirty="0">
                <a:solidFill>
                  <a:srgbClr val="005F9F"/>
                </a:solidFill>
              </a:rPr>
              <a:t>praktisering av..</a:t>
            </a:r>
          </a:p>
          <a:p>
            <a:pPr algn="ctr"/>
            <a:endParaRPr lang="nb-NO" sz="1400" i="1" dirty="0">
              <a:solidFill>
                <a:srgbClr val="005F9F"/>
              </a:solidFill>
            </a:endParaRPr>
          </a:p>
        </p:txBody>
      </p:sp>
      <p:sp>
        <p:nvSpPr>
          <p:cNvPr id="18" name="Høyrebuet pil 17">
            <a:extLst>
              <a:ext uri="{FF2B5EF4-FFF2-40B4-BE49-F238E27FC236}">
                <a16:creationId xmlns:a16="http://schemas.microsoft.com/office/drawing/2014/main" id="{48BB09AB-6F6A-0642-9BC9-EDDA4E4CF589}"/>
              </a:ext>
            </a:extLst>
          </p:cNvPr>
          <p:cNvSpPr/>
          <p:nvPr/>
        </p:nvSpPr>
        <p:spPr>
          <a:xfrm rot="5400000" flipH="1">
            <a:off x="2146496" y="1108571"/>
            <a:ext cx="480264" cy="1886674"/>
          </a:xfrm>
          <a:prstGeom prst="curvedRightArrow">
            <a:avLst>
              <a:gd name="adj1" fmla="val 25001"/>
              <a:gd name="adj2" fmla="val 76347"/>
              <a:gd name="adj3" fmla="val 41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9" name="TekstSylinder 18">
            <a:extLst>
              <a:ext uri="{FF2B5EF4-FFF2-40B4-BE49-F238E27FC236}">
                <a16:creationId xmlns:a16="http://schemas.microsoft.com/office/drawing/2014/main" id="{6FF3B5E4-50BA-4043-98D2-50D7595B120B}"/>
              </a:ext>
            </a:extLst>
          </p:cNvPr>
          <p:cNvSpPr txBox="1"/>
          <p:nvPr/>
        </p:nvSpPr>
        <p:spPr>
          <a:xfrm>
            <a:off x="1865725" y="1652574"/>
            <a:ext cx="1234633" cy="738664"/>
          </a:xfrm>
          <a:prstGeom prst="rect">
            <a:avLst/>
          </a:prstGeom>
          <a:noFill/>
        </p:spPr>
        <p:txBody>
          <a:bodyPr wrap="none" rtlCol="0">
            <a:spAutoFit/>
          </a:bodyPr>
          <a:lstStyle/>
          <a:p>
            <a:pPr algn="ctr"/>
            <a:r>
              <a:rPr lang="nb-NO" sz="1400" b="1" i="1" dirty="0">
                <a:solidFill>
                  <a:srgbClr val="005F9F"/>
                </a:solidFill>
              </a:rPr>
              <a:t>bringer </a:t>
            </a:r>
          </a:p>
          <a:p>
            <a:pPr algn="ctr"/>
            <a:r>
              <a:rPr lang="nb-NO" sz="1400" b="1" i="1" dirty="0">
                <a:solidFill>
                  <a:srgbClr val="005F9F"/>
                </a:solidFill>
              </a:rPr>
              <a:t>oss nærmere..</a:t>
            </a:r>
          </a:p>
          <a:p>
            <a:pPr algn="ctr"/>
            <a:endParaRPr lang="nb-NO" sz="1400" i="1" dirty="0">
              <a:solidFill>
                <a:srgbClr val="005F9F"/>
              </a:solidFill>
            </a:endParaRPr>
          </a:p>
        </p:txBody>
      </p:sp>
    </p:spTree>
    <p:extLst>
      <p:ext uri="{BB962C8B-B14F-4D97-AF65-F5344CB8AC3E}">
        <p14:creationId xmlns:p14="http://schemas.microsoft.com/office/powerpoint/2010/main" val="36075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16" grpId="0" animBg="1"/>
      <p:bldP spid="17" grpId="0"/>
      <p:bldP spid="18"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683011" y="4682729"/>
            <a:ext cx="1411255" cy="38457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775" tIns="33887" rIns="67775" bIns="33887" anchor="ctr"/>
          <a:lstStyle/>
          <a:p>
            <a:endParaRPr lang="nb-NO" sz="930"/>
          </a:p>
        </p:txBody>
      </p:sp>
      <p:sp>
        <p:nvSpPr>
          <p:cNvPr id="62467" name="Rectangle 3"/>
          <p:cNvSpPr>
            <a:spLocks noChangeArrowheads="1"/>
          </p:cNvSpPr>
          <p:nvPr/>
        </p:nvSpPr>
        <p:spPr bwMode="auto">
          <a:xfrm>
            <a:off x="3496648" y="4682729"/>
            <a:ext cx="2150706" cy="38457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775" tIns="33887" rIns="67775" bIns="33887" anchor="ctr"/>
          <a:lstStyle/>
          <a:p>
            <a:endParaRPr lang="nb-NO" sz="930"/>
          </a:p>
        </p:txBody>
      </p:sp>
      <p:sp>
        <p:nvSpPr>
          <p:cNvPr id="62471" name="Rectangle 7"/>
          <p:cNvSpPr>
            <a:spLocks noChangeArrowheads="1"/>
          </p:cNvSpPr>
          <p:nvPr/>
        </p:nvSpPr>
        <p:spPr bwMode="auto">
          <a:xfrm>
            <a:off x="1912286" y="2757314"/>
            <a:ext cx="2932757" cy="55128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069" tIns="32946" rIns="67069" bIns="32946">
            <a:spAutoFit/>
          </a:bodyPr>
          <a:lstStyle/>
          <a:p>
            <a:pPr eaLnBrk="0" hangingPunct="0"/>
            <a:r>
              <a:rPr lang="nb-NO" sz="1050" b="1" dirty="0">
                <a:solidFill>
                  <a:srgbClr val="005F9F"/>
                </a:solidFill>
                <a:latin typeface="Arial" charset="0"/>
              </a:rPr>
              <a:t>   HO:  Stjerne (dit vi vil)</a:t>
            </a:r>
          </a:p>
          <a:p>
            <a:pPr eaLnBrk="0" hangingPunct="0"/>
            <a:endParaRPr lang="nb-NO" sz="1050" b="1" dirty="0">
              <a:solidFill>
                <a:srgbClr val="005F9F"/>
              </a:solidFill>
              <a:latin typeface="Arial" charset="0"/>
            </a:endParaRPr>
          </a:p>
          <a:p>
            <a:pPr eaLnBrk="0" hangingPunct="0"/>
            <a:r>
              <a:rPr lang="nb-NO" sz="1050" b="1" dirty="0">
                <a:solidFill>
                  <a:srgbClr val="005F9F"/>
                </a:solidFill>
                <a:latin typeface="Arial" charset="0"/>
              </a:rPr>
              <a:t>SHIN: Kompass (retningen mot målet)</a:t>
            </a:r>
          </a:p>
        </p:txBody>
      </p:sp>
      <p:sp>
        <p:nvSpPr>
          <p:cNvPr id="62472" name="Rectangle 8"/>
          <p:cNvSpPr>
            <a:spLocks noChangeArrowheads="1"/>
          </p:cNvSpPr>
          <p:nvPr/>
        </p:nvSpPr>
        <p:spPr bwMode="auto">
          <a:xfrm>
            <a:off x="5284442" y="2758563"/>
            <a:ext cx="1517236" cy="49588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7069" tIns="32946" rIns="67069" bIns="32946">
            <a:spAutoFit/>
          </a:bodyPr>
          <a:lstStyle/>
          <a:p>
            <a:pPr eaLnBrk="0" hangingPunct="0"/>
            <a:r>
              <a:rPr lang="en-GB" sz="930" b="1" dirty="0">
                <a:solidFill>
                  <a:srgbClr val="005F9F"/>
                </a:solidFill>
                <a:latin typeface="Arial" charset="0"/>
              </a:rPr>
              <a:t>KAN:       </a:t>
            </a:r>
            <a:r>
              <a:rPr lang="nb-NO" sz="930" b="1" dirty="0">
                <a:solidFill>
                  <a:srgbClr val="005F9F"/>
                </a:solidFill>
                <a:latin typeface="Arial" charset="0"/>
              </a:rPr>
              <a:t>Metode</a:t>
            </a:r>
          </a:p>
          <a:p>
            <a:pPr eaLnBrk="0" hangingPunct="0"/>
            <a:endParaRPr lang="nb-NO" sz="930" b="1" dirty="0">
              <a:solidFill>
                <a:srgbClr val="005F9F"/>
              </a:solidFill>
              <a:latin typeface="Arial" charset="0"/>
            </a:endParaRPr>
          </a:p>
          <a:p>
            <a:pPr eaLnBrk="0" hangingPunct="0"/>
            <a:r>
              <a:rPr lang="nb-NO" sz="930" b="1" dirty="0">
                <a:solidFill>
                  <a:srgbClr val="005F9F"/>
                </a:solidFill>
                <a:latin typeface="Arial" charset="0"/>
              </a:rPr>
              <a:t>    RI:       Gjennomføring</a:t>
            </a:r>
          </a:p>
        </p:txBody>
      </p:sp>
      <p:sp>
        <p:nvSpPr>
          <p:cNvPr id="62478" name="Rectangle 14"/>
          <p:cNvSpPr>
            <a:spLocks noChangeArrowheads="1"/>
          </p:cNvSpPr>
          <p:nvPr/>
        </p:nvSpPr>
        <p:spPr bwMode="auto">
          <a:xfrm>
            <a:off x="2430684" y="3727067"/>
            <a:ext cx="4007255" cy="78737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7069" tIns="32946" rIns="67069" bIns="32946">
            <a:spAutoFit/>
          </a:bodyPr>
          <a:lstStyle/>
          <a:p>
            <a:pPr algn="ctr" eaLnBrk="0" hangingPunct="0"/>
            <a:r>
              <a:rPr lang="nb-NO" sz="2342" b="1" dirty="0">
                <a:solidFill>
                  <a:srgbClr val="005F9F"/>
                </a:solidFill>
                <a:latin typeface="Helvetica Black" charset="0"/>
              </a:rPr>
              <a:t>Involverende strategi-</a:t>
            </a:r>
          </a:p>
          <a:p>
            <a:pPr algn="ctr" eaLnBrk="0" hangingPunct="0"/>
            <a:r>
              <a:rPr lang="nb-NO" sz="2342" b="1" dirty="0">
                <a:solidFill>
                  <a:srgbClr val="005F9F"/>
                </a:solidFill>
                <a:latin typeface="Helvetica Black" charset="0"/>
              </a:rPr>
              <a:t>gjennomføring</a:t>
            </a:r>
            <a:endParaRPr lang="en-GB" sz="2342" b="1" dirty="0">
              <a:solidFill>
                <a:srgbClr val="005F9F"/>
              </a:solidFill>
              <a:latin typeface="Helvetica Black" charset="0"/>
            </a:endParaRPr>
          </a:p>
        </p:txBody>
      </p:sp>
      <p:grpSp>
        <p:nvGrpSpPr>
          <p:cNvPr id="62518" name="Group 54"/>
          <p:cNvGrpSpPr>
            <a:grpSpLocks/>
          </p:cNvGrpSpPr>
          <p:nvPr/>
        </p:nvGrpSpPr>
        <p:grpSpPr bwMode="auto">
          <a:xfrm>
            <a:off x="1892765" y="1232622"/>
            <a:ext cx="5407090" cy="1202531"/>
            <a:chOff x="538" y="731"/>
            <a:chExt cx="4636" cy="1010"/>
          </a:xfrm>
        </p:grpSpPr>
        <p:sp>
          <p:nvSpPr>
            <p:cNvPr id="62469" name="Rectangle 5"/>
            <p:cNvSpPr>
              <a:spLocks noChangeArrowheads="1"/>
            </p:cNvSpPr>
            <p:nvPr/>
          </p:nvSpPr>
          <p:spPr bwMode="auto">
            <a:xfrm>
              <a:off x="538" y="731"/>
              <a:ext cx="4636" cy="1010"/>
            </a:xfrm>
            <a:prstGeom prst="rect">
              <a:avLst/>
            </a:prstGeom>
            <a:solidFill>
              <a:schemeClr val="bg1"/>
            </a:solidFill>
            <a:ln w="25400">
              <a:noFill/>
              <a:miter lim="800000"/>
              <a:headEnd/>
              <a:tailEnd/>
            </a:ln>
            <a:effectLst>
              <a:outerShdw blurRad="63500" dist="107763" dir="2700000" algn="ctr" rotWithShape="0">
                <a:srgbClr val="EF9100">
                  <a:alpha val="74998"/>
                </a:srgbClr>
              </a:outerShdw>
            </a:effectLst>
          </p:spPr>
          <p:txBody>
            <a:bodyPr wrap="none" anchor="ctr"/>
            <a:lstStyle/>
            <a:p>
              <a:endParaRPr lang="nb-NO" sz="930" dirty="0"/>
            </a:p>
          </p:txBody>
        </p:sp>
        <p:sp>
          <p:nvSpPr>
            <p:cNvPr id="62479" name="Rectangle 15"/>
            <p:cNvSpPr>
              <a:spLocks noChangeArrowheads="1"/>
            </p:cNvSpPr>
            <p:nvPr/>
          </p:nvSpPr>
          <p:spPr bwMode="auto">
            <a:xfrm>
              <a:off x="1301" y="1515"/>
              <a:ext cx="537" cy="17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2326" tIns="30616" rIns="62326" bIns="30616">
              <a:spAutoFit/>
            </a:bodyPr>
            <a:lstStyle/>
            <a:p>
              <a:pPr eaLnBrk="0" hangingPunct="0"/>
              <a:r>
                <a:rPr lang="en-GB" sz="930" b="1" dirty="0">
                  <a:latin typeface="Helvetica Black" charset="0"/>
                </a:rPr>
                <a:t>HO SHIN</a:t>
              </a:r>
            </a:p>
          </p:txBody>
        </p:sp>
        <p:sp>
          <p:nvSpPr>
            <p:cNvPr id="62480" name="Rectangle 16"/>
            <p:cNvSpPr>
              <a:spLocks noChangeArrowheads="1"/>
            </p:cNvSpPr>
            <p:nvPr/>
          </p:nvSpPr>
          <p:spPr bwMode="auto">
            <a:xfrm>
              <a:off x="3560" y="1515"/>
              <a:ext cx="463" cy="17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2326" tIns="30616" rIns="62326" bIns="30616">
              <a:spAutoFit/>
            </a:bodyPr>
            <a:lstStyle/>
            <a:p>
              <a:pPr eaLnBrk="0" hangingPunct="0"/>
              <a:r>
                <a:rPr lang="en-GB" sz="930" b="1" dirty="0">
                  <a:latin typeface="Helvetica Black" charset="0"/>
                </a:rPr>
                <a:t>KAN RI</a:t>
              </a:r>
            </a:p>
          </p:txBody>
        </p:sp>
        <p:sp>
          <p:nvSpPr>
            <p:cNvPr id="62481" name="Bue 17"/>
            <p:cNvSpPr>
              <a:spLocks/>
            </p:cNvSpPr>
            <p:nvPr/>
          </p:nvSpPr>
          <p:spPr bwMode="auto">
            <a:xfrm>
              <a:off x="1142" y="881"/>
              <a:ext cx="300" cy="46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76200" cap="rnd">
              <a:solidFill>
                <a:srgbClr val="0000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2" name="Line 18"/>
            <p:cNvSpPr>
              <a:spLocks noChangeShapeType="1"/>
            </p:cNvSpPr>
            <p:nvPr/>
          </p:nvSpPr>
          <p:spPr bwMode="auto">
            <a:xfrm>
              <a:off x="1085" y="1065"/>
              <a:ext cx="655"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3" name="Bue 19"/>
            <p:cNvSpPr>
              <a:spLocks/>
            </p:cNvSpPr>
            <p:nvPr/>
          </p:nvSpPr>
          <p:spPr bwMode="auto">
            <a:xfrm>
              <a:off x="1420" y="1142"/>
              <a:ext cx="225" cy="205"/>
            </a:xfrm>
            <a:custGeom>
              <a:avLst/>
              <a:gdLst>
                <a:gd name="G0" fmla="+- 116 0 0"/>
                <a:gd name="G1" fmla="+- 72 0 0"/>
                <a:gd name="G2" fmla="+- 21600 0 0"/>
                <a:gd name="T0" fmla="*/ 21716 w 21716"/>
                <a:gd name="T1" fmla="*/ 0 h 21672"/>
                <a:gd name="T2" fmla="*/ 0 w 21716"/>
                <a:gd name="T3" fmla="*/ 21672 h 21672"/>
                <a:gd name="T4" fmla="*/ 116 w 21716"/>
                <a:gd name="T5" fmla="*/ 72 h 21672"/>
              </a:gdLst>
              <a:ahLst/>
              <a:cxnLst>
                <a:cxn ang="0">
                  <a:pos x="T0" y="T1"/>
                </a:cxn>
                <a:cxn ang="0">
                  <a:pos x="T2" y="T3"/>
                </a:cxn>
                <a:cxn ang="0">
                  <a:pos x="T4" y="T5"/>
                </a:cxn>
              </a:cxnLst>
              <a:rect l="0" t="0" r="r" b="b"/>
              <a:pathLst>
                <a:path w="21716" h="21672" fill="none" extrusionOk="0">
                  <a:moveTo>
                    <a:pt x="21715" y="0"/>
                  </a:moveTo>
                  <a:cubicBezTo>
                    <a:pt x="21715" y="24"/>
                    <a:pt x="21716" y="48"/>
                    <a:pt x="21716" y="72"/>
                  </a:cubicBezTo>
                  <a:cubicBezTo>
                    <a:pt x="21716" y="12001"/>
                    <a:pt x="12045" y="21672"/>
                    <a:pt x="116" y="21672"/>
                  </a:cubicBezTo>
                  <a:cubicBezTo>
                    <a:pt x="77" y="21671"/>
                    <a:pt x="38" y="21671"/>
                    <a:pt x="0" y="21671"/>
                  </a:cubicBezTo>
                </a:path>
                <a:path w="21716" h="21672" stroke="0" extrusionOk="0">
                  <a:moveTo>
                    <a:pt x="21715" y="0"/>
                  </a:moveTo>
                  <a:cubicBezTo>
                    <a:pt x="21715" y="24"/>
                    <a:pt x="21716" y="48"/>
                    <a:pt x="21716" y="72"/>
                  </a:cubicBezTo>
                  <a:cubicBezTo>
                    <a:pt x="21716" y="12001"/>
                    <a:pt x="12045" y="21672"/>
                    <a:pt x="116" y="21672"/>
                  </a:cubicBezTo>
                  <a:cubicBezTo>
                    <a:pt x="77" y="21671"/>
                    <a:pt x="38" y="21671"/>
                    <a:pt x="0" y="21671"/>
                  </a:cubicBezTo>
                  <a:lnTo>
                    <a:pt x="116" y="72"/>
                  </a:lnTo>
                  <a:close/>
                </a:path>
              </a:pathLst>
            </a:custGeom>
            <a:noFill/>
            <a:ln w="76200" cap="rnd">
              <a:solidFill>
                <a:srgbClr val="000000"/>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4" name="Line 20"/>
            <p:cNvSpPr>
              <a:spLocks noChangeShapeType="1"/>
            </p:cNvSpPr>
            <p:nvPr/>
          </p:nvSpPr>
          <p:spPr bwMode="auto">
            <a:xfrm>
              <a:off x="1368" y="1151"/>
              <a:ext cx="271"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5" name="Line 21"/>
            <p:cNvSpPr>
              <a:spLocks noChangeShapeType="1"/>
            </p:cNvSpPr>
            <p:nvPr/>
          </p:nvSpPr>
          <p:spPr bwMode="auto">
            <a:xfrm>
              <a:off x="2297" y="866"/>
              <a:ext cx="0" cy="477"/>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6" name="Line 22"/>
            <p:cNvSpPr>
              <a:spLocks noChangeShapeType="1"/>
            </p:cNvSpPr>
            <p:nvPr/>
          </p:nvSpPr>
          <p:spPr bwMode="auto">
            <a:xfrm>
              <a:off x="2146" y="1072"/>
              <a:ext cx="312"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7" name="Line 23"/>
            <p:cNvSpPr>
              <a:spLocks noChangeShapeType="1"/>
            </p:cNvSpPr>
            <p:nvPr/>
          </p:nvSpPr>
          <p:spPr bwMode="auto">
            <a:xfrm>
              <a:off x="1964" y="1052"/>
              <a:ext cx="0" cy="264"/>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8" name="Line 24"/>
            <p:cNvSpPr>
              <a:spLocks noChangeShapeType="1"/>
            </p:cNvSpPr>
            <p:nvPr/>
          </p:nvSpPr>
          <p:spPr bwMode="auto">
            <a:xfrm flipV="1">
              <a:off x="1886" y="1298"/>
              <a:ext cx="135" cy="26"/>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89" name="Line 25"/>
            <p:cNvSpPr>
              <a:spLocks noChangeShapeType="1"/>
            </p:cNvSpPr>
            <p:nvPr/>
          </p:nvSpPr>
          <p:spPr bwMode="auto">
            <a:xfrm>
              <a:off x="1819" y="1158"/>
              <a:ext cx="127" cy="111"/>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0" name="Line 26"/>
            <p:cNvSpPr>
              <a:spLocks noChangeShapeType="1"/>
            </p:cNvSpPr>
            <p:nvPr/>
          </p:nvSpPr>
          <p:spPr bwMode="auto">
            <a:xfrm>
              <a:off x="1812" y="1111"/>
              <a:ext cx="302"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1" name="Line 27"/>
            <p:cNvSpPr>
              <a:spLocks noChangeShapeType="1"/>
            </p:cNvSpPr>
            <p:nvPr/>
          </p:nvSpPr>
          <p:spPr bwMode="auto">
            <a:xfrm>
              <a:off x="1873" y="1046"/>
              <a:ext cx="180"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2" name="Line 28"/>
            <p:cNvSpPr>
              <a:spLocks noChangeShapeType="1"/>
            </p:cNvSpPr>
            <p:nvPr/>
          </p:nvSpPr>
          <p:spPr bwMode="auto">
            <a:xfrm flipV="1">
              <a:off x="1968" y="1158"/>
              <a:ext cx="142" cy="111"/>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3" name="Line 29"/>
            <p:cNvSpPr>
              <a:spLocks noChangeShapeType="1"/>
            </p:cNvSpPr>
            <p:nvPr/>
          </p:nvSpPr>
          <p:spPr bwMode="auto">
            <a:xfrm flipV="1">
              <a:off x="1818" y="933"/>
              <a:ext cx="128" cy="119"/>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4" name="Line 30"/>
            <p:cNvSpPr>
              <a:spLocks noChangeShapeType="1"/>
            </p:cNvSpPr>
            <p:nvPr/>
          </p:nvSpPr>
          <p:spPr bwMode="auto">
            <a:xfrm>
              <a:off x="1944" y="933"/>
              <a:ext cx="109" cy="71"/>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5" name="Freeform 31"/>
            <p:cNvSpPr>
              <a:spLocks/>
            </p:cNvSpPr>
            <p:nvPr/>
          </p:nvSpPr>
          <p:spPr bwMode="auto">
            <a:xfrm>
              <a:off x="3326" y="1124"/>
              <a:ext cx="267" cy="70"/>
            </a:xfrm>
            <a:custGeom>
              <a:avLst/>
              <a:gdLst>
                <a:gd name="T0" fmla="*/ 0 w 222"/>
                <a:gd name="T1" fmla="*/ 0 h 104"/>
                <a:gd name="T2" fmla="*/ 221 w 222"/>
                <a:gd name="T3" fmla="*/ 0 h 104"/>
                <a:gd name="T4" fmla="*/ 221 w 222"/>
                <a:gd name="T5" fmla="*/ 103 h 104"/>
                <a:gd name="T6" fmla="*/ 0 w 222"/>
                <a:gd name="T7" fmla="*/ 103 h 104"/>
                <a:gd name="T8" fmla="*/ 0 w 222"/>
                <a:gd name="T9" fmla="*/ 0 h 104"/>
              </a:gdLst>
              <a:ahLst/>
              <a:cxnLst>
                <a:cxn ang="0">
                  <a:pos x="T0" y="T1"/>
                </a:cxn>
                <a:cxn ang="0">
                  <a:pos x="T2" y="T3"/>
                </a:cxn>
                <a:cxn ang="0">
                  <a:pos x="T4" y="T5"/>
                </a:cxn>
                <a:cxn ang="0">
                  <a:pos x="T6" y="T7"/>
                </a:cxn>
                <a:cxn ang="0">
                  <a:pos x="T8" y="T9"/>
                </a:cxn>
              </a:cxnLst>
              <a:rect l="0" t="0" r="r" b="b"/>
              <a:pathLst>
                <a:path w="222" h="104">
                  <a:moveTo>
                    <a:pt x="0" y="0"/>
                  </a:moveTo>
                  <a:lnTo>
                    <a:pt x="221" y="0"/>
                  </a:lnTo>
                  <a:lnTo>
                    <a:pt x="221" y="103"/>
                  </a:lnTo>
                  <a:lnTo>
                    <a:pt x="0" y="103"/>
                  </a:lnTo>
                  <a:lnTo>
                    <a:pt x="0" y="0"/>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6" name="Rectangle 32"/>
            <p:cNvSpPr>
              <a:spLocks noChangeArrowheads="1"/>
            </p:cNvSpPr>
            <p:nvPr/>
          </p:nvSpPr>
          <p:spPr bwMode="auto">
            <a:xfrm>
              <a:off x="3334" y="1132"/>
              <a:ext cx="240" cy="53"/>
            </a:xfrm>
            <a:prstGeom prst="rect">
              <a:avLst/>
            </a:prstGeom>
            <a:noFill/>
            <a:ln w="101600">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62497" name="Freeform 33"/>
            <p:cNvSpPr>
              <a:spLocks/>
            </p:cNvSpPr>
            <p:nvPr/>
          </p:nvSpPr>
          <p:spPr bwMode="auto">
            <a:xfrm>
              <a:off x="3326" y="1237"/>
              <a:ext cx="308" cy="70"/>
            </a:xfrm>
            <a:custGeom>
              <a:avLst/>
              <a:gdLst>
                <a:gd name="T0" fmla="*/ 0 w 256"/>
                <a:gd name="T1" fmla="*/ 0 h 104"/>
                <a:gd name="T2" fmla="*/ 255 w 256"/>
                <a:gd name="T3" fmla="*/ 0 h 104"/>
                <a:gd name="T4" fmla="*/ 255 w 256"/>
                <a:gd name="T5" fmla="*/ 103 h 104"/>
                <a:gd name="T6" fmla="*/ 0 w 256"/>
                <a:gd name="T7" fmla="*/ 103 h 104"/>
                <a:gd name="T8" fmla="*/ 0 w 256"/>
                <a:gd name="T9" fmla="*/ 0 h 104"/>
              </a:gdLst>
              <a:ahLst/>
              <a:cxnLst>
                <a:cxn ang="0">
                  <a:pos x="T0" y="T1"/>
                </a:cxn>
                <a:cxn ang="0">
                  <a:pos x="T2" y="T3"/>
                </a:cxn>
                <a:cxn ang="0">
                  <a:pos x="T4" y="T5"/>
                </a:cxn>
                <a:cxn ang="0">
                  <a:pos x="T6" y="T7"/>
                </a:cxn>
                <a:cxn ang="0">
                  <a:pos x="T8" y="T9"/>
                </a:cxn>
              </a:cxnLst>
              <a:rect l="0" t="0" r="r" b="b"/>
              <a:pathLst>
                <a:path w="256" h="104">
                  <a:moveTo>
                    <a:pt x="0" y="0"/>
                  </a:moveTo>
                  <a:lnTo>
                    <a:pt x="255" y="0"/>
                  </a:lnTo>
                  <a:lnTo>
                    <a:pt x="255" y="103"/>
                  </a:lnTo>
                  <a:lnTo>
                    <a:pt x="0" y="103"/>
                  </a:lnTo>
                  <a:lnTo>
                    <a:pt x="0" y="0"/>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498" name="Rectangle 34"/>
            <p:cNvSpPr>
              <a:spLocks noChangeArrowheads="1"/>
            </p:cNvSpPr>
            <p:nvPr/>
          </p:nvSpPr>
          <p:spPr bwMode="auto">
            <a:xfrm>
              <a:off x="3334" y="1245"/>
              <a:ext cx="279" cy="53"/>
            </a:xfrm>
            <a:prstGeom prst="rect">
              <a:avLst/>
            </a:prstGeom>
            <a:noFill/>
            <a:ln w="101600">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62499" name="Line 35"/>
            <p:cNvSpPr>
              <a:spLocks noChangeShapeType="1"/>
            </p:cNvSpPr>
            <p:nvPr/>
          </p:nvSpPr>
          <p:spPr bwMode="auto">
            <a:xfrm flipV="1">
              <a:off x="3286" y="1111"/>
              <a:ext cx="0" cy="232"/>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0" name="Line 36"/>
            <p:cNvSpPr>
              <a:spLocks noChangeShapeType="1"/>
            </p:cNvSpPr>
            <p:nvPr/>
          </p:nvSpPr>
          <p:spPr bwMode="auto">
            <a:xfrm>
              <a:off x="3236" y="1077"/>
              <a:ext cx="70" cy="28"/>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1" name="Line 37"/>
            <p:cNvSpPr>
              <a:spLocks noChangeShapeType="1"/>
            </p:cNvSpPr>
            <p:nvPr/>
          </p:nvSpPr>
          <p:spPr bwMode="auto">
            <a:xfrm flipV="1">
              <a:off x="3137" y="1054"/>
              <a:ext cx="65" cy="42"/>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2" name="Line 38"/>
            <p:cNvSpPr>
              <a:spLocks noChangeShapeType="1"/>
            </p:cNvSpPr>
            <p:nvPr/>
          </p:nvSpPr>
          <p:spPr bwMode="auto">
            <a:xfrm>
              <a:off x="3164" y="1065"/>
              <a:ext cx="484"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3" name="Line 39"/>
            <p:cNvSpPr>
              <a:spLocks noChangeShapeType="1"/>
            </p:cNvSpPr>
            <p:nvPr/>
          </p:nvSpPr>
          <p:spPr bwMode="auto">
            <a:xfrm flipV="1">
              <a:off x="3134" y="940"/>
              <a:ext cx="170" cy="111"/>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4" name="Line 40"/>
            <p:cNvSpPr>
              <a:spLocks noChangeShapeType="1"/>
            </p:cNvSpPr>
            <p:nvPr/>
          </p:nvSpPr>
          <p:spPr bwMode="auto">
            <a:xfrm flipV="1">
              <a:off x="3356" y="942"/>
              <a:ext cx="180" cy="108"/>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5" name="Line 41"/>
            <p:cNvSpPr>
              <a:spLocks noChangeShapeType="1"/>
            </p:cNvSpPr>
            <p:nvPr/>
          </p:nvSpPr>
          <p:spPr bwMode="auto">
            <a:xfrm>
              <a:off x="3498" y="966"/>
              <a:ext cx="140"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6" name="Line 42"/>
            <p:cNvSpPr>
              <a:spLocks noChangeShapeType="1"/>
            </p:cNvSpPr>
            <p:nvPr/>
          </p:nvSpPr>
          <p:spPr bwMode="auto">
            <a:xfrm>
              <a:off x="3265" y="966"/>
              <a:ext cx="141"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7" name="Line 43"/>
            <p:cNvSpPr>
              <a:spLocks noChangeShapeType="1"/>
            </p:cNvSpPr>
            <p:nvPr/>
          </p:nvSpPr>
          <p:spPr bwMode="auto">
            <a:xfrm>
              <a:off x="3502" y="979"/>
              <a:ext cx="91" cy="72"/>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8" name="Line 44"/>
            <p:cNvSpPr>
              <a:spLocks noChangeShapeType="1"/>
            </p:cNvSpPr>
            <p:nvPr/>
          </p:nvSpPr>
          <p:spPr bwMode="auto">
            <a:xfrm>
              <a:off x="3265" y="979"/>
              <a:ext cx="109" cy="72"/>
            </a:xfrm>
            <a:prstGeom prst="line">
              <a:avLst/>
            </a:prstGeom>
            <a:noFill/>
            <a:ln w="1016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09" name="Line 45"/>
            <p:cNvSpPr>
              <a:spLocks noChangeShapeType="1"/>
            </p:cNvSpPr>
            <p:nvPr/>
          </p:nvSpPr>
          <p:spPr bwMode="auto">
            <a:xfrm>
              <a:off x="3962" y="893"/>
              <a:ext cx="0" cy="45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0" name="Line 46"/>
            <p:cNvSpPr>
              <a:spLocks noChangeShapeType="1"/>
            </p:cNvSpPr>
            <p:nvPr/>
          </p:nvSpPr>
          <p:spPr bwMode="auto">
            <a:xfrm>
              <a:off x="3851" y="887"/>
              <a:ext cx="241"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1" name="Line 47"/>
            <p:cNvSpPr>
              <a:spLocks noChangeShapeType="1"/>
            </p:cNvSpPr>
            <p:nvPr/>
          </p:nvSpPr>
          <p:spPr bwMode="auto">
            <a:xfrm>
              <a:off x="3871" y="1111"/>
              <a:ext cx="191"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2" name="Line 48"/>
            <p:cNvSpPr>
              <a:spLocks noChangeShapeType="1"/>
            </p:cNvSpPr>
            <p:nvPr/>
          </p:nvSpPr>
          <p:spPr bwMode="auto">
            <a:xfrm flipV="1">
              <a:off x="3910" y="1321"/>
              <a:ext cx="133" cy="13"/>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3" name="Line 49"/>
            <p:cNvSpPr>
              <a:spLocks noChangeShapeType="1"/>
            </p:cNvSpPr>
            <p:nvPr/>
          </p:nvSpPr>
          <p:spPr bwMode="auto">
            <a:xfrm>
              <a:off x="4336" y="893"/>
              <a:ext cx="0" cy="45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4" name="Line 50"/>
            <p:cNvSpPr>
              <a:spLocks noChangeShapeType="1"/>
            </p:cNvSpPr>
            <p:nvPr/>
          </p:nvSpPr>
          <p:spPr bwMode="auto">
            <a:xfrm>
              <a:off x="4184" y="1337"/>
              <a:ext cx="322"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5" name="Rectangle 51"/>
            <p:cNvSpPr>
              <a:spLocks noChangeArrowheads="1"/>
            </p:cNvSpPr>
            <p:nvPr/>
          </p:nvSpPr>
          <p:spPr bwMode="auto">
            <a:xfrm>
              <a:off x="4183" y="883"/>
              <a:ext cx="319" cy="214"/>
            </a:xfrm>
            <a:prstGeom prst="rect">
              <a:avLst/>
            </a:prstGeom>
            <a:noFill/>
            <a:ln w="76200">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62516" name="Line 52"/>
            <p:cNvSpPr>
              <a:spLocks noChangeShapeType="1"/>
            </p:cNvSpPr>
            <p:nvPr/>
          </p:nvSpPr>
          <p:spPr bwMode="auto">
            <a:xfrm>
              <a:off x="4184" y="999"/>
              <a:ext cx="322"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sp>
          <p:nvSpPr>
            <p:cNvPr id="62517" name="Line 53"/>
            <p:cNvSpPr>
              <a:spLocks noChangeShapeType="1"/>
            </p:cNvSpPr>
            <p:nvPr/>
          </p:nvSpPr>
          <p:spPr bwMode="auto">
            <a:xfrm>
              <a:off x="4255" y="1204"/>
              <a:ext cx="180" cy="0"/>
            </a:xfrm>
            <a:prstGeom prst="line">
              <a:avLst/>
            </a:prstGeom>
            <a:noFill/>
            <a:ln w="762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nb-NO" sz="930"/>
            </a:p>
          </p:txBody>
        </p:sp>
      </p:grpSp>
      <p:sp>
        <p:nvSpPr>
          <p:cNvPr id="2" name="Tittel 1"/>
          <p:cNvSpPr>
            <a:spLocks noGrp="1"/>
          </p:cNvSpPr>
          <p:nvPr>
            <p:ph type="title"/>
          </p:nvPr>
        </p:nvSpPr>
        <p:spPr/>
        <p:txBody>
          <a:bodyPr/>
          <a:lstStyle/>
          <a:p>
            <a:r>
              <a:rPr lang="nb-NO" dirty="0">
                <a:solidFill>
                  <a:srgbClr val="005F9F"/>
                </a:solidFill>
              </a:rPr>
              <a:t>Hva er Hoshin Kanri?</a:t>
            </a:r>
            <a:endParaRPr lang="nb-NO" sz="2204" i="1" dirty="0">
              <a:solidFill>
                <a:srgbClr val="005F9F"/>
              </a:solidFill>
            </a:endParaRPr>
          </a:p>
        </p:txBody>
      </p:sp>
      <p:sp>
        <p:nvSpPr>
          <p:cNvPr id="49" name="Rectangle 6">
            <a:extLst>
              <a:ext uri="{FF2B5EF4-FFF2-40B4-BE49-F238E27FC236}">
                <a16:creationId xmlns:a16="http://schemas.microsoft.com/office/drawing/2014/main" id="{2D072A5B-F18E-B342-92A8-ED4A874CC3D9}"/>
              </a:ext>
            </a:extLst>
          </p:cNvPr>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7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2471"/>
                                        </p:tgtEl>
                                        <p:attrNameLst>
                                          <p:attrName>fillcolor</p:attrName>
                                        </p:attrNameLst>
                                      </p:cBhvr>
                                      <p:to>
                                        <a:schemeClr val="accent2"/>
                                      </p:to>
                                    </p:animClr>
                                    <p:set>
                                      <p:cBhvr>
                                        <p:cTn id="7" dur="2000" fill="hold"/>
                                        <p:tgtEl>
                                          <p:spTgt spid="62471"/>
                                        </p:tgtEl>
                                        <p:attrNameLst>
                                          <p:attrName>fill.type</p:attrName>
                                        </p:attrNameLst>
                                      </p:cBhvr>
                                      <p:to>
                                        <p:strVal val="solid"/>
                                      </p:to>
                                    </p:set>
                                    <p:set>
                                      <p:cBhvr>
                                        <p:cTn id="8" dur="2000" fill="hold"/>
                                        <p:tgtEl>
                                          <p:spTgt spid="6247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62472"/>
                                        </p:tgtEl>
                                        <p:attrNameLst>
                                          <p:attrName>fillcolor</p:attrName>
                                        </p:attrNameLst>
                                      </p:cBhvr>
                                      <p:to>
                                        <a:schemeClr val="accent2"/>
                                      </p:to>
                                    </p:animClr>
                                    <p:set>
                                      <p:cBhvr>
                                        <p:cTn id="13" dur="2000" fill="hold"/>
                                        <p:tgtEl>
                                          <p:spTgt spid="62472"/>
                                        </p:tgtEl>
                                        <p:attrNameLst>
                                          <p:attrName>fill.type</p:attrName>
                                        </p:attrNameLst>
                                      </p:cBhvr>
                                      <p:to>
                                        <p:strVal val="solid"/>
                                      </p:to>
                                    </p:set>
                                    <p:set>
                                      <p:cBhvr>
                                        <p:cTn id="14" dur="2000" fill="hold"/>
                                        <p:tgtEl>
                                          <p:spTgt spid="624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pil 2"/>
          <p:cNvCxnSpPr>
            <a:cxnSpLocks/>
          </p:cNvCxnSpPr>
          <p:nvPr/>
        </p:nvCxnSpPr>
        <p:spPr>
          <a:xfrm flipV="1">
            <a:off x="3927798" y="1543050"/>
            <a:ext cx="0" cy="2950473"/>
          </a:xfrm>
          <a:prstGeom prst="straightConnector1">
            <a:avLst/>
          </a:prstGeom>
          <a:ln w="44450">
            <a:solidFill>
              <a:srgbClr val="0070C0"/>
            </a:solidFill>
            <a:tailEnd type="arrow"/>
          </a:ln>
        </p:spPr>
        <p:style>
          <a:lnRef idx="2">
            <a:schemeClr val="accent6"/>
          </a:lnRef>
          <a:fillRef idx="0">
            <a:schemeClr val="accent6"/>
          </a:fillRef>
          <a:effectRef idx="1">
            <a:schemeClr val="accent6"/>
          </a:effectRef>
          <a:fontRef idx="minor">
            <a:schemeClr val="tx1"/>
          </a:fontRef>
        </p:style>
      </p:cxnSp>
      <p:cxnSp>
        <p:nvCxnSpPr>
          <p:cNvPr id="4" name="Rett pil 3"/>
          <p:cNvCxnSpPr>
            <a:cxnSpLocks/>
          </p:cNvCxnSpPr>
          <p:nvPr/>
        </p:nvCxnSpPr>
        <p:spPr>
          <a:xfrm flipV="1">
            <a:off x="3826785" y="4437934"/>
            <a:ext cx="4524087" cy="2"/>
          </a:xfrm>
          <a:prstGeom prst="straightConnector1">
            <a:avLst/>
          </a:prstGeom>
          <a:ln w="44450">
            <a:solidFill>
              <a:srgbClr val="0070C0"/>
            </a:solidFill>
            <a:tailEnd type="arrow"/>
          </a:ln>
        </p:spPr>
        <p:style>
          <a:lnRef idx="2">
            <a:schemeClr val="accent6"/>
          </a:lnRef>
          <a:fillRef idx="0">
            <a:schemeClr val="accent6"/>
          </a:fillRef>
          <a:effectRef idx="1">
            <a:schemeClr val="accent6"/>
          </a:effectRef>
          <a:fontRef idx="minor">
            <a:schemeClr val="tx1"/>
          </a:fontRef>
        </p:style>
      </p:cxnSp>
      <p:sp>
        <p:nvSpPr>
          <p:cNvPr id="7" name="TekstSylinder 6"/>
          <p:cNvSpPr txBox="1"/>
          <p:nvPr/>
        </p:nvSpPr>
        <p:spPr>
          <a:xfrm>
            <a:off x="6755821" y="4101659"/>
            <a:ext cx="2114144" cy="323165"/>
          </a:xfrm>
          <a:prstGeom prst="rect">
            <a:avLst/>
          </a:prstGeom>
          <a:noFill/>
        </p:spPr>
        <p:txBody>
          <a:bodyPr wrap="square" rtlCol="0">
            <a:spAutoFit/>
          </a:bodyPr>
          <a:lstStyle/>
          <a:p>
            <a:pPr algn="ctr"/>
            <a:r>
              <a:rPr lang="nb-NO" sz="1500" dirty="0"/>
              <a:t>Hvordan</a:t>
            </a:r>
            <a:endParaRPr lang="nb-NO" sz="1500" u="sng" dirty="0"/>
          </a:p>
        </p:txBody>
      </p:sp>
      <p:sp>
        <p:nvSpPr>
          <p:cNvPr id="17" name="Bue 16"/>
          <p:cNvSpPr/>
          <p:nvPr/>
        </p:nvSpPr>
        <p:spPr>
          <a:xfrm>
            <a:off x="2830955" y="3246234"/>
            <a:ext cx="2504244" cy="2392412"/>
          </a:xfrm>
          <a:prstGeom prst="arc">
            <a:avLst>
              <a:gd name="adj1" fmla="val 16200000"/>
              <a:gd name="adj2" fmla="val 21163936"/>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013"/>
          </a:p>
        </p:txBody>
      </p:sp>
      <p:sp>
        <p:nvSpPr>
          <p:cNvPr id="18" name="TekstSylinder 17"/>
          <p:cNvSpPr txBox="1"/>
          <p:nvPr/>
        </p:nvSpPr>
        <p:spPr>
          <a:xfrm>
            <a:off x="3999194" y="4019809"/>
            <a:ext cx="522900" cy="248209"/>
          </a:xfrm>
          <a:prstGeom prst="rect">
            <a:avLst/>
          </a:prstGeom>
          <a:noFill/>
        </p:spPr>
        <p:txBody>
          <a:bodyPr wrap="none" rtlCol="0">
            <a:spAutoFit/>
          </a:bodyPr>
          <a:lstStyle/>
          <a:p>
            <a:r>
              <a:rPr lang="nb-NO" sz="1013" b="1" dirty="0"/>
              <a:t>Enkelt</a:t>
            </a:r>
          </a:p>
        </p:txBody>
      </p:sp>
      <p:sp>
        <p:nvSpPr>
          <p:cNvPr id="20" name="Bue 19"/>
          <p:cNvSpPr/>
          <p:nvPr/>
        </p:nvSpPr>
        <p:spPr>
          <a:xfrm>
            <a:off x="2063442" y="2430615"/>
            <a:ext cx="4129990" cy="3103960"/>
          </a:xfrm>
          <a:prstGeom prst="arc">
            <a:avLst>
              <a:gd name="adj1" fmla="val 16153759"/>
              <a:gd name="adj2" fmla="val 264998"/>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013"/>
          </a:p>
        </p:txBody>
      </p:sp>
      <p:sp>
        <p:nvSpPr>
          <p:cNvPr id="21" name="TekstSylinder 20"/>
          <p:cNvSpPr txBox="1"/>
          <p:nvPr/>
        </p:nvSpPr>
        <p:spPr>
          <a:xfrm>
            <a:off x="4380911" y="2865164"/>
            <a:ext cx="699230" cy="248209"/>
          </a:xfrm>
          <a:prstGeom prst="rect">
            <a:avLst/>
          </a:prstGeom>
          <a:noFill/>
        </p:spPr>
        <p:txBody>
          <a:bodyPr wrap="none" rtlCol="0">
            <a:spAutoFit/>
          </a:bodyPr>
          <a:lstStyle/>
          <a:p>
            <a:r>
              <a:rPr lang="nb-NO" sz="1013" b="1" dirty="0"/>
              <a:t>Vanskelig</a:t>
            </a:r>
          </a:p>
        </p:txBody>
      </p:sp>
      <p:sp>
        <p:nvSpPr>
          <p:cNvPr id="22" name="TekstSylinder 21"/>
          <p:cNvSpPr txBox="1"/>
          <p:nvPr/>
        </p:nvSpPr>
        <p:spPr>
          <a:xfrm>
            <a:off x="4993882" y="2057462"/>
            <a:ext cx="756938" cy="248209"/>
          </a:xfrm>
          <a:prstGeom prst="rect">
            <a:avLst/>
          </a:prstGeom>
          <a:noFill/>
        </p:spPr>
        <p:txBody>
          <a:bodyPr wrap="none" rtlCol="0">
            <a:spAutoFit/>
          </a:bodyPr>
          <a:lstStyle/>
          <a:p>
            <a:r>
              <a:rPr lang="nb-NO" sz="1013" b="1" dirty="0"/>
              <a:t>Komplekst</a:t>
            </a:r>
          </a:p>
        </p:txBody>
      </p:sp>
      <p:cxnSp>
        <p:nvCxnSpPr>
          <p:cNvPr id="24" name="Buet linje 23"/>
          <p:cNvCxnSpPr/>
          <p:nvPr/>
        </p:nvCxnSpPr>
        <p:spPr>
          <a:xfrm flipV="1">
            <a:off x="4302346" y="2344657"/>
            <a:ext cx="2036901" cy="1471031"/>
          </a:xfrm>
          <a:prstGeom prst="curvedConnector3">
            <a:avLst/>
          </a:prstGeom>
          <a:ln w="57150">
            <a:solidFill>
              <a:srgbClr val="83334A"/>
            </a:solidFill>
            <a:headEnd type="arrow"/>
            <a:tailEnd type="arrow"/>
          </a:ln>
        </p:spPr>
        <p:style>
          <a:lnRef idx="1">
            <a:schemeClr val="dk1"/>
          </a:lnRef>
          <a:fillRef idx="0">
            <a:schemeClr val="dk1"/>
          </a:fillRef>
          <a:effectRef idx="0">
            <a:schemeClr val="dk1"/>
          </a:effectRef>
          <a:fontRef idx="minor">
            <a:schemeClr val="tx1"/>
          </a:fontRef>
        </p:style>
      </p:cxnSp>
      <p:sp>
        <p:nvSpPr>
          <p:cNvPr id="2" name="Tittel 1">
            <a:extLst>
              <a:ext uri="{FF2B5EF4-FFF2-40B4-BE49-F238E27FC236}">
                <a16:creationId xmlns:a16="http://schemas.microsoft.com/office/drawing/2014/main" id="{B18E57A4-00E5-F048-A943-9585C1116D01}"/>
              </a:ext>
            </a:extLst>
          </p:cNvPr>
          <p:cNvSpPr>
            <a:spLocks noGrp="1"/>
          </p:cNvSpPr>
          <p:nvPr>
            <p:ph type="title"/>
          </p:nvPr>
        </p:nvSpPr>
        <p:spPr>
          <a:xfrm>
            <a:off x="422964" y="107966"/>
            <a:ext cx="3672505" cy="1200150"/>
          </a:xfrm>
        </p:spPr>
        <p:txBody>
          <a:bodyPr>
            <a:normAutofit/>
          </a:bodyPr>
          <a:lstStyle/>
          <a:p>
            <a:r>
              <a:rPr lang="nb-NO" sz="3000" b="1" dirty="0">
                <a:solidFill>
                  <a:srgbClr val="005F9F"/>
                </a:solidFill>
              </a:rPr>
              <a:t>Hvorfor lærende organisasjon?</a:t>
            </a:r>
          </a:p>
        </p:txBody>
      </p:sp>
      <p:sp>
        <p:nvSpPr>
          <p:cNvPr id="8" name="Plassholder for tekst 7">
            <a:extLst>
              <a:ext uri="{FF2B5EF4-FFF2-40B4-BE49-F238E27FC236}">
                <a16:creationId xmlns:a16="http://schemas.microsoft.com/office/drawing/2014/main" id="{3DE46F46-3C56-604E-ACE2-CAAFBACD0F17}"/>
              </a:ext>
            </a:extLst>
          </p:cNvPr>
          <p:cNvSpPr>
            <a:spLocks noGrp="1"/>
          </p:cNvSpPr>
          <p:nvPr>
            <p:ph type="body" sz="half" idx="2"/>
          </p:nvPr>
        </p:nvSpPr>
        <p:spPr>
          <a:xfrm>
            <a:off x="629841" y="1767900"/>
            <a:ext cx="2949178" cy="2858691"/>
          </a:xfrm>
        </p:spPr>
        <p:txBody>
          <a:bodyPr>
            <a:normAutofit/>
          </a:bodyPr>
          <a:lstStyle/>
          <a:p>
            <a:pPr marL="214313" indent="-214313">
              <a:buFont typeface="Arial" panose="020B0604020202020204" pitchFamily="34" charset="0"/>
              <a:buChar char="•"/>
            </a:pPr>
            <a:r>
              <a:rPr lang="nb-NO" sz="1500" b="1" dirty="0"/>
              <a:t>Større usikkerhet om </a:t>
            </a:r>
            <a:r>
              <a:rPr lang="nb-NO" sz="1500" b="1" i="1" dirty="0"/>
              <a:t>hva</a:t>
            </a:r>
            <a:r>
              <a:rPr lang="nb-NO" sz="1500" b="1" dirty="0"/>
              <a:t> som vil skje</a:t>
            </a:r>
            <a:br>
              <a:rPr lang="nb-NO" sz="1500" b="1" dirty="0"/>
            </a:br>
            <a:endParaRPr lang="nb-NO" sz="1500" b="1" dirty="0"/>
          </a:p>
          <a:p>
            <a:pPr marL="214313" indent="-214313">
              <a:buFont typeface="Arial" panose="020B0604020202020204" pitchFamily="34" charset="0"/>
              <a:buChar char="•"/>
            </a:pPr>
            <a:r>
              <a:rPr lang="nb-NO" sz="1500" b="1" dirty="0"/>
              <a:t>Større usikkerhet om </a:t>
            </a:r>
            <a:r>
              <a:rPr lang="nb-NO" sz="1500" b="1" i="1" dirty="0"/>
              <a:t>hvordan</a:t>
            </a:r>
            <a:r>
              <a:rPr lang="nb-NO" sz="1500" b="1" dirty="0"/>
              <a:t> vi skal møte utfordringene</a:t>
            </a:r>
          </a:p>
          <a:p>
            <a:pPr marL="214313" indent="-214313">
              <a:buFont typeface="Arial" panose="020B0604020202020204" pitchFamily="34" charset="0"/>
              <a:buChar char="•"/>
            </a:pPr>
            <a:endParaRPr lang="nb-NO" sz="1500" b="1" dirty="0"/>
          </a:p>
          <a:p>
            <a:pPr marL="214313" indent="-214313">
              <a:buFont typeface="Arial" panose="020B0604020202020204" pitchFamily="34" charset="0"/>
              <a:buChar char="•"/>
            </a:pPr>
            <a:r>
              <a:rPr lang="nb-NO" sz="1500" b="1" dirty="0"/>
              <a:t>Bare god organisatorisk læring kan svare på kompleksitet</a:t>
            </a:r>
          </a:p>
        </p:txBody>
      </p:sp>
      <p:sp>
        <p:nvSpPr>
          <p:cNvPr id="10" name="TekstSylinder 9">
            <a:extLst>
              <a:ext uri="{FF2B5EF4-FFF2-40B4-BE49-F238E27FC236}">
                <a16:creationId xmlns:a16="http://schemas.microsoft.com/office/drawing/2014/main" id="{1FE3A570-D57A-1C48-897B-4A7BB864C661}"/>
              </a:ext>
            </a:extLst>
          </p:cNvPr>
          <p:cNvSpPr txBox="1"/>
          <p:nvPr/>
        </p:nvSpPr>
        <p:spPr>
          <a:xfrm>
            <a:off x="3682999" y="1249268"/>
            <a:ext cx="391454" cy="248209"/>
          </a:xfrm>
          <a:prstGeom prst="rect">
            <a:avLst/>
          </a:prstGeom>
          <a:noFill/>
        </p:spPr>
        <p:txBody>
          <a:bodyPr wrap="none" rtlCol="0">
            <a:spAutoFit/>
          </a:bodyPr>
          <a:lstStyle/>
          <a:p>
            <a:r>
              <a:rPr lang="nb-NO" sz="1013" b="1" dirty="0"/>
              <a:t>Hva</a:t>
            </a:r>
          </a:p>
        </p:txBody>
      </p:sp>
      <p:sp>
        <p:nvSpPr>
          <p:cNvPr id="16" name="Rektangel 15">
            <a:extLst>
              <a:ext uri="{FF2B5EF4-FFF2-40B4-BE49-F238E27FC236}">
                <a16:creationId xmlns:a16="http://schemas.microsoft.com/office/drawing/2014/main" id="{672AC448-923F-3543-8FEE-E556A40F2368}"/>
              </a:ext>
            </a:extLst>
          </p:cNvPr>
          <p:cNvSpPr/>
          <p:nvPr/>
        </p:nvSpPr>
        <p:spPr>
          <a:xfrm>
            <a:off x="0" y="-10551"/>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19" name="Rektangel 18">
            <a:extLst>
              <a:ext uri="{FF2B5EF4-FFF2-40B4-BE49-F238E27FC236}">
                <a16:creationId xmlns:a16="http://schemas.microsoft.com/office/drawing/2014/main" id="{B9DF4635-EA1E-984F-825D-EEE04DFFAB00}"/>
              </a:ext>
            </a:extLst>
          </p:cNvPr>
          <p:cNvSpPr/>
          <p:nvPr/>
        </p:nvSpPr>
        <p:spPr>
          <a:xfrm>
            <a:off x="4913142" y="5072497"/>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23" name="Eksplosjon 2 22">
            <a:extLst>
              <a:ext uri="{FF2B5EF4-FFF2-40B4-BE49-F238E27FC236}">
                <a16:creationId xmlns:a16="http://schemas.microsoft.com/office/drawing/2014/main" id="{EFE4428C-30CA-244E-82F6-A8A5AA4F9B0D}"/>
              </a:ext>
            </a:extLst>
          </p:cNvPr>
          <p:cNvSpPr/>
          <p:nvPr/>
        </p:nvSpPr>
        <p:spPr>
          <a:xfrm>
            <a:off x="6675292" y="298364"/>
            <a:ext cx="2454573" cy="2052714"/>
          </a:xfrm>
          <a:prstGeom prst="irregularSeal2">
            <a:avLst/>
          </a:prstGeom>
          <a:solidFill>
            <a:srgbClr val="494446"/>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013" b="1">
                <a:solidFill>
                  <a:srgbClr val="D7E6BD"/>
                </a:solidFill>
              </a:rPr>
              <a:t>Store “disruptive” endringer</a:t>
            </a:r>
          </a:p>
        </p:txBody>
      </p:sp>
    </p:spTree>
    <p:extLst>
      <p:ext uri="{BB962C8B-B14F-4D97-AF65-F5344CB8AC3E}">
        <p14:creationId xmlns:p14="http://schemas.microsoft.com/office/powerpoint/2010/main" val="94757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dissolv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Effect transition="in" filter="dissolve">
                                      <p:cBhvr>
                                        <p:cTn id="5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p:bldP spid="20" grpId="0" animBg="1"/>
      <p:bldP spid="21" grpId="0"/>
      <p:bldP spid="2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ssholder for bunntekst 4"/>
          <p:cNvSpPr>
            <a:spLocks noGrp="1"/>
          </p:cNvSpPr>
          <p:nvPr>
            <p:ph type="ftr" sz="quarter" idx="4294967295"/>
          </p:nvPr>
        </p:nvSpPr>
        <p:spPr>
          <a:xfrm>
            <a:off x="1212981" y="4684259"/>
            <a:ext cx="2127817" cy="356459"/>
          </a:xfrm>
          <a:prstGeom prst="rect">
            <a:avLst/>
          </a:prstGeom>
        </p:spPr>
        <p:txBody>
          <a:bodyPr lIns="62968" tIns="31483" rIns="62968" bIns="31483"/>
          <a:lstStyle/>
          <a:p>
            <a:r>
              <a:rPr lang="nb-NO"/>
              <a:t> </a:t>
            </a:r>
          </a:p>
        </p:txBody>
      </p:sp>
      <p:grpSp>
        <p:nvGrpSpPr>
          <p:cNvPr id="500741" name="Group 5"/>
          <p:cNvGrpSpPr>
            <a:grpSpLocks/>
          </p:cNvGrpSpPr>
          <p:nvPr/>
        </p:nvGrpSpPr>
        <p:grpSpPr bwMode="auto">
          <a:xfrm>
            <a:off x="1216564" y="1282596"/>
            <a:ext cx="758841" cy="334590"/>
            <a:chOff x="332" y="569"/>
            <a:chExt cx="984" cy="331"/>
          </a:xfrm>
          <a:solidFill>
            <a:srgbClr val="649D35"/>
          </a:solidFill>
        </p:grpSpPr>
        <p:sp>
          <p:nvSpPr>
            <p:cNvPr id="500742" name="Freeform 6"/>
            <p:cNvSpPr>
              <a:spLocks/>
            </p:cNvSpPr>
            <p:nvPr/>
          </p:nvSpPr>
          <p:spPr bwMode="auto">
            <a:xfrm>
              <a:off x="1032" y="754"/>
              <a:ext cx="204" cy="138"/>
            </a:xfrm>
            <a:custGeom>
              <a:avLst/>
              <a:gdLst>
                <a:gd name="T0" fmla="*/ 0 w 204"/>
                <a:gd name="T1" fmla="*/ 0 h 138"/>
                <a:gd name="T2" fmla="*/ 0 w 204"/>
                <a:gd name="T3" fmla="*/ 137 h 138"/>
                <a:gd name="T4" fmla="*/ 36 w 204"/>
                <a:gd name="T5" fmla="*/ 137 h 138"/>
                <a:gd name="T6" fmla="*/ 36 w 204"/>
                <a:gd name="T7" fmla="*/ 110 h 138"/>
                <a:gd name="T8" fmla="*/ 53 w 204"/>
                <a:gd name="T9" fmla="*/ 110 h 138"/>
                <a:gd name="T10" fmla="*/ 53 w 204"/>
                <a:gd name="T11" fmla="*/ 96 h 138"/>
                <a:gd name="T12" fmla="*/ 75 w 204"/>
                <a:gd name="T13" fmla="*/ 96 h 138"/>
                <a:gd name="T14" fmla="*/ 75 w 204"/>
                <a:gd name="T15" fmla="*/ 112 h 138"/>
                <a:gd name="T16" fmla="*/ 106 w 204"/>
                <a:gd name="T17" fmla="*/ 112 h 138"/>
                <a:gd name="T18" fmla="*/ 106 w 204"/>
                <a:gd name="T19" fmla="*/ 65 h 138"/>
                <a:gd name="T20" fmla="*/ 128 w 204"/>
                <a:gd name="T21" fmla="*/ 65 h 138"/>
                <a:gd name="T22" fmla="*/ 128 w 204"/>
                <a:gd name="T23" fmla="*/ 97 h 138"/>
                <a:gd name="T24" fmla="*/ 143 w 204"/>
                <a:gd name="T25" fmla="*/ 102 h 138"/>
                <a:gd name="T26" fmla="*/ 143 w 204"/>
                <a:gd name="T27" fmla="*/ 126 h 138"/>
                <a:gd name="T28" fmla="*/ 203 w 204"/>
                <a:gd name="T29" fmla="*/ 126 h 138"/>
                <a:gd name="T30" fmla="*/ 203 w 204"/>
                <a:gd name="T31" fmla="*/ 98 h 138"/>
                <a:gd name="T32" fmla="*/ 188 w 204"/>
                <a:gd name="T33" fmla="*/ 98 h 138"/>
                <a:gd name="T34" fmla="*/ 188 w 204"/>
                <a:gd name="T35" fmla="*/ 1 h 138"/>
                <a:gd name="T36" fmla="*/ 0 w 2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38">
                  <a:moveTo>
                    <a:pt x="0" y="0"/>
                  </a:moveTo>
                  <a:lnTo>
                    <a:pt x="0" y="137"/>
                  </a:lnTo>
                  <a:lnTo>
                    <a:pt x="36" y="137"/>
                  </a:lnTo>
                  <a:lnTo>
                    <a:pt x="36" y="110"/>
                  </a:lnTo>
                  <a:lnTo>
                    <a:pt x="53" y="110"/>
                  </a:lnTo>
                  <a:lnTo>
                    <a:pt x="53" y="96"/>
                  </a:lnTo>
                  <a:lnTo>
                    <a:pt x="75" y="96"/>
                  </a:lnTo>
                  <a:lnTo>
                    <a:pt x="75" y="112"/>
                  </a:lnTo>
                  <a:lnTo>
                    <a:pt x="106" y="112"/>
                  </a:lnTo>
                  <a:lnTo>
                    <a:pt x="106" y="65"/>
                  </a:lnTo>
                  <a:lnTo>
                    <a:pt x="128" y="65"/>
                  </a:lnTo>
                  <a:lnTo>
                    <a:pt x="128" y="97"/>
                  </a:lnTo>
                  <a:lnTo>
                    <a:pt x="143" y="102"/>
                  </a:lnTo>
                  <a:lnTo>
                    <a:pt x="143" y="126"/>
                  </a:lnTo>
                  <a:lnTo>
                    <a:pt x="203" y="126"/>
                  </a:lnTo>
                  <a:lnTo>
                    <a:pt x="203" y="98"/>
                  </a:lnTo>
                  <a:lnTo>
                    <a:pt x="188" y="98"/>
                  </a:lnTo>
                  <a:lnTo>
                    <a:pt x="188" y="1"/>
                  </a:lnTo>
                  <a:lnTo>
                    <a:pt x="0"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nvGrpSpPr>
            <p:cNvPr id="500743" name="Group 7"/>
            <p:cNvGrpSpPr>
              <a:grpSpLocks/>
            </p:cNvGrpSpPr>
            <p:nvPr/>
          </p:nvGrpSpPr>
          <p:grpSpPr bwMode="auto">
            <a:xfrm>
              <a:off x="332" y="569"/>
              <a:ext cx="339" cy="331"/>
              <a:chOff x="332" y="569"/>
              <a:chExt cx="339" cy="331"/>
            </a:xfrm>
            <a:grpFill/>
          </p:grpSpPr>
          <p:sp>
            <p:nvSpPr>
              <p:cNvPr id="500744" name="Oval 8"/>
              <p:cNvSpPr>
                <a:spLocks noChangeArrowheads="1"/>
              </p:cNvSpPr>
              <p:nvPr/>
            </p:nvSpPr>
            <p:spPr bwMode="auto">
              <a:xfrm>
                <a:off x="332" y="656"/>
                <a:ext cx="169" cy="155"/>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45" name="Oval 9"/>
              <p:cNvSpPr>
                <a:spLocks noChangeArrowheads="1"/>
              </p:cNvSpPr>
              <p:nvPr/>
            </p:nvSpPr>
            <p:spPr bwMode="auto">
              <a:xfrm>
                <a:off x="489" y="742"/>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46" name="Oval 10"/>
              <p:cNvSpPr>
                <a:spLocks noChangeArrowheads="1"/>
              </p:cNvSpPr>
              <p:nvPr/>
            </p:nvSpPr>
            <p:spPr bwMode="auto">
              <a:xfrm>
                <a:off x="496" y="569"/>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grpSp>
        <p:grpSp>
          <p:nvGrpSpPr>
            <p:cNvPr id="500747" name="Group 11"/>
            <p:cNvGrpSpPr>
              <a:grpSpLocks/>
            </p:cNvGrpSpPr>
            <p:nvPr/>
          </p:nvGrpSpPr>
          <p:grpSpPr bwMode="auto">
            <a:xfrm>
              <a:off x="607" y="723"/>
              <a:ext cx="709" cy="29"/>
              <a:chOff x="607" y="723"/>
              <a:chExt cx="709" cy="29"/>
            </a:xfrm>
            <a:grpFill/>
          </p:grpSpPr>
          <p:sp>
            <p:nvSpPr>
              <p:cNvPr id="500748" name="AutoShape 12"/>
              <p:cNvSpPr>
                <a:spLocks noChangeArrowheads="1"/>
              </p:cNvSpPr>
              <p:nvPr/>
            </p:nvSpPr>
            <p:spPr bwMode="auto">
              <a:xfrm>
                <a:off x="607" y="723"/>
                <a:ext cx="709" cy="29"/>
              </a:xfrm>
              <a:prstGeom prst="roundRect">
                <a:avLst>
                  <a:gd name="adj" fmla="val 41505"/>
                </a:avLst>
              </a:prstGeom>
              <a:grpFill/>
              <a:ln w="127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49" name="Freeform 13"/>
              <p:cNvSpPr>
                <a:spLocks/>
              </p:cNvSpPr>
              <p:nvPr/>
            </p:nvSpPr>
            <p:spPr bwMode="auto">
              <a:xfrm>
                <a:off x="669" y="726"/>
                <a:ext cx="623" cy="1"/>
              </a:xfrm>
              <a:custGeom>
                <a:avLst/>
                <a:gdLst>
                  <a:gd name="T0" fmla="*/ 0 w 623"/>
                  <a:gd name="T1" fmla="*/ 0 h 1"/>
                  <a:gd name="T2" fmla="*/ 622 w 623"/>
                  <a:gd name="T3" fmla="*/ 0 h 1"/>
                </a:gdLst>
                <a:ahLst/>
                <a:cxnLst>
                  <a:cxn ang="0">
                    <a:pos x="T0" y="T1"/>
                  </a:cxn>
                  <a:cxn ang="0">
                    <a:pos x="T2" y="T3"/>
                  </a:cxn>
                </a:cxnLst>
                <a:rect l="0" t="0" r="r" b="b"/>
                <a:pathLst>
                  <a:path w="623" h="1">
                    <a:moveTo>
                      <a:pt x="0" y="0"/>
                    </a:moveTo>
                    <a:lnTo>
                      <a:pt x="622"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grpSp>
      <p:sp>
        <p:nvSpPr>
          <p:cNvPr id="500752" name="Rectangle 16"/>
          <p:cNvSpPr>
            <a:spLocks noChangeArrowheads="1"/>
          </p:cNvSpPr>
          <p:nvPr/>
        </p:nvSpPr>
        <p:spPr bwMode="auto">
          <a:xfrm>
            <a:off x="2057150" y="1304570"/>
            <a:ext cx="5393280" cy="497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4702" tIns="32939" rIns="64702" bIns="32939">
            <a:spAutoFit/>
          </a:bodyPr>
          <a:lstStyle/>
          <a:p>
            <a:pPr defTabSz="643914" eaLnBrk="0" hangingPunct="0"/>
            <a:r>
              <a:rPr lang="nb-NO" sz="1400" b="1" dirty="0">
                <a:solidFill>
                  <a:srgbClr val="3B4446"/>
                </a:solidFill>
              </a:rPr>
              <a:t>Planleggings- og gjennomføringsprosess, som blir </a:t>
            </a:r>
            <a:r>
              <a:rPr lang="nb-NO" sz="1400" b="1" i="1" dirty="0">
                <a:solidFill>
                  <a:srgbClr val="3B4446"/>
                </a:solidFill>
              </a:rPr>
              <a:t>forbedret kontinuerlig </a:t>
            </a:r>
            <a:r>
              <a:rPr lang="nb-NO" sz="1400" b="1" dirty="0">
                <a:solidFill>
                  <a:srgbClr val="3B4446"/>
                </a:solidFill>
              </a:rPr>
              <a:t>gjennom hele året (L-Læring, PDSA).</a:t>
            </a:r>
          </a:p>
        </p:txBody>
      </p:sp>
      <p:sp>
        <p:nvSpPr>
          <p:cNvPr id="500754" name="Rectangle 18"/>
          <p:cNvSpPr>
            <a:spLocks noChangeArrowheads="1"/>
          </p:cNvSpPr>
          <p:nvPr/>
        </p:nvSpPr>
        <p:spPr bwMode="auto">
          <a:xfrm>
            <a:off x="2057150" y="1965367"/>
            <a:ext cx="5693736" cy="497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4702" tIns="32939" rIns="64702" bIns="32939">
            <a:spAutoFit/>
          </a:bodyPr>
          <a:lstStyle/>
          <a:p>
            <a:pPr defTabSz="643914" eaLnBrk="0" hangingPunct="0"/>
            <a:r>
              <a:rPr lang="nb-NO" sz="1400" b="1" dirty="0">
                <a:solidFill>
                  <a:srgbClr val="3B4446"/>
                </a:solidFill>
              </a:rPr>
              <a:t>Fokus på det viktigste av de viktige </a:t>
            </a:r>
            <a:br>
              <a:rPr lang="nb-NO" sz="1400" b="1" dirty="0">
                <a:solidFill>
                  <a:srgbClr val="3B4446"/>
                </a:solidFill>
              </a:rPr>
            </a:br>
            <a:r>
              <a:rPr lang="nb-NO" sz="1400" b="1" dirty="0">
                <a:solidFill>
                  <a:srgbClr val="3B4446"/>
                </a:solidFill>
              </a:rPr>
              <a:t>(kundene/brukerne først, dårlig nytt er «godt nytt»)</a:t>
            </a:r>
          </a:p>
        </p:txBody>
      </p:sp>
      <p:sp>
        <p:nvSpPr>
          <p:cNvPr id="500755" name="Rectangle 19"/>
          <p:cNvSpPr>
            <a:spLocks noChangeArrowheads="1"/>
          </p:cNvSpPr>
          <p:nvPr/>
        </p:nvSpPr>
        <p:spPr bwMode="auto">
          <a:xfrm>
            <a:off x="2124347" y="3815947"/>
            <a:ext cx="5626539" cy="497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4702" tIns="32939" rIns="64702" bIns="32939">
            <a:spAutoFit/>
          </a:bodyPr>
          <a:lstStyle/>
          <a:p>
            <a:pPr defTabSz="643914" eaLnBrk="0" hangingPunct="0"/>
            <a:r>
              <a:rPr lang="nb-NO" sz="1400" b="1" dirty="0">
                <a:solidFill>
                  <a:srgbClr val="3B4446"/>
                </a:solidFill>
              </a:rPr>
              <a:t>Balanse mellom strategier (de riktige tingene) og daglig drift </a:t>
            </a:r>
            <a:br>
              <a:rPr lang="nb-NO" sz="1400" b="1" dirty="0">
                <a:solidFill>
                  <a:srgbClr val="3B4446"/>
                </a:solidFill>
              </a:rPr>
            </a:br>
            <a:r>
              <a:rPr lang="nb-NO" sz="1400" b="1" dirty="0">
                <a:solidFill>
                  <a:srgbClr val="3B4446"/>
                </a:solidFill>
              </a:rPr>
              <a:t>(gjøre ting riktig)</a:t>
            </a:r>
          </a:p>
        </p:txBody>
      </p:sp>
      <p:sp>
        <p:nvSpPr>
          <p:cNvPr id="500757" name="Rectangle 21"/>
          <p:cNvSpPr>
            <a:spLocks noChangeArrowheads="1"/>
          </p:cNvSpPr>
          <p:nvPr/>
        </p:nvSpPr>
        <p:spPr bwMode="auto">
          <a:xfrm>
            <a:off x="2124347" y="3237581"/>
            <a:ext cx="5517802" cy="497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4702" tIns="32939" rIns="64702" bIns="32939">
            <a:spAutoFit/>
          </a:bodyPr>
          <a:lstStyle/>
          <a:p>
            <a:pPr defTabSz="643914" eaLnBrk="0" hangingPunct="0"/>
            <a:r>
              <a:rPr lang="nb-NO" sz="1400" b="1" dirty="0">
                <a:solidFill>
                  <a:srgbClr val="3B4446"/>
                </a:solidFill>
              </a:rPr>
              <a:t>Planlegging og gjennomføring basert på fakta og data.  Systemtenkning og DSRP</a:t>
            </a:r>
          </a:p>
        </p:txBody>
      </p:sp>
      <p:sp>
        <p:nvSpPr>
          <p:cNvPr id="500759" name="Rectangle 23"/>
          <p:cNvSpPr>
            <a:spLocks noChangeArrowheads="1"/>
          </p:cNvSpPr>
          <p:nvPr/>
        </p:nvSpPr>
        <p:spPr bwMode="auto">
          <a:xfrm>
            <a:off x="2077925" y="2591350"/>
            <a:ext cx="5309685" cy="4974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4702" tIns="32939" rIns="64702" bIns="32939">
            <a:spAutoFit/>
          </a:bodyPr>
          <a:lstStyle/>
          <a:p>
            <a:pPr defTabSz="643914" eaLnBrk="0" hangingPunct="0"/>
            <a:r>
              <a:rPr lang="nb-NO" sz="1400" b="1" dirty="0">
                <a:solidFill>
                  <a:srgbClr val="3B4446"/>
                </a:solidFill>
              </a:rPr>
              <a:t>Involvering av alle nivåer og enheter i å nå overordnede mål (V), alle med (M)</a:t>
            </a:r>
          </a:p>
        </p:txBody>
      </p:sp>
      <p:sp>
        <p:nvSpPr>
          <p:cNvPr id="500760" name="Rectangle 24"/>
          <p:cNvSpPr>
            <a:spLocks noChangeArrowheads="1"/>
          </p:cNvSpPr>
          <p:nvPr/>
        </p:nvSpPr>
        <p:spPr bwMode="auto">
          <a:xfrm>
            <a:off x="6755582" y="4937938"/>
            <a:ext cx="178229" cy="1826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2968" tIns="31483" rIns="62968" bIns="31483" anchor="ctr"/>
          <a:lstStyle/>
          <a:p>
            <a:endParaRPr lang="nb-NO" sz="930"/>
          </a:p>
        </p:txBody>
      </p:sp>
      <p:grpSp>
        <p:nvGrpSpPr>
          <p:cNvPr id="500762" name="Group 26"/>
          <p:cNvGrpSpPr>
            <a:grpSpLocks/>
          </p:cNvGrpSpPr>
          <p:nvPr/>
        </p:nvGrpSpPr>
        <p:grpSpPr bwMode="auto">
          <a:xfrm>
            <a:off x="1216564" y="1877423"/>
            <a:ext cx="758841" cy="334590"/>
            <a:chOff x="332" y="569"/>
            <a:chExt cx="984" cy="331"/>
          </a:xfrm>
          <a:solidFill>
            <a:srgbClr val="649D35"/>
          </a:solidFill>
        </p:grpSpPr>
        <p:sp>
          <p:nvSpPr>
            <p:cNvPr id="500763" name="Freeform 27"/>
            <p:cNvSpPr>
              <a:spLocks/>
            </p:cNvSpPr>
            <p:nvPr/>
          </p:nvSpPr>
          <p:spPr bwMode="auto">
            <a:xfrm>
              <a:off x="1032" y="754"/>
              <a:ext cx="204" cy="138"/>
            </a:xfrm>
            <a:custGeom>
              <a:avLst/>
              <a:gdLst>
                <a:gd name="T0" fmla="*/ 0 w 204"/>
                <a:gd name="T1" fmla="*/ 0 h 138"/>
                <a:gd name="T2" fmla="*/ 0 w 204"/>
                <a:gd name="T3" fmla="*/ 137 h 138"/>
                <a:gd name="T4" fmla="*/ 36 w 204"/>
                <a:gd name="T5" fmla="*/ 137 h 138"/>
                <a:gd name="T6" fmla="*/ 36 w 204"/>
                <a:gd name="T7" fmla="*/ 110 h 138"/>
                <a:gd name="T8" fmla="*/ 53 w 204"/>
                <a:gd name="T9" fmla="*/ 110 h 138"/>
                <a:gd name="T10" fmla="*/ 53 w 204"/>
                <a:gd name="T11" fmla="*/ 96 h 138"/>
                <a:gd name="T12" fmla="*/ 75 w 204"/>
                <a:gd name="T13" fmla="*/ 96 h 138"/>
                <a:gd name="T14" fmla="*/ 75 w 204"/>
                <a:gd name="T15" fmla="*/ 112 h 138"/>
                <a:gd name="T16" fmla="*/ 106 w 204"/>
                <a:gd name="T17" fmla="*/ 112 h 138"/>
                <a:gd name="T18" fmla="*/ 106 w 204"/>
                <a:gd name="T19" fmla="*/ 65 h 138"/>
                <a:gd name="T20" fmla="*/ 128 w 204"/>
                <a:gd name="T21" fmla="*/ 65 h 138"/>
                <a:gd name="T22" fmla="*/ 128 w 204"/>
                <a:gd name="T23" fmla="*/ 97 h 138"/>
                <a:gd name="T24" fmla="*/ 143 w 204"/>
                <a:gd name="T25" fmla="*/ 102 h 138"/>
                <a:gd name="T26" fmla="*/ 143 w 204"/>
                <a:gd name="T27" fmla="*/ 126 h 138"/>
                <a:gd name="T28" fmla="*/ 203 w 204"/>
                <a:gd name="T29" fmla="*/ 126 h 138"/>
                <a:gd name="T30" fmla="*/ 203 w 204"/>
                <a:gd name="T31" fmla="*/ 98 h 138"/>
                <a:gd name="T32" fmla="*/ 188 w 204"/>
                <a:gd name="T33" fmla="*/ 98 h 138"/>
                <a:gd name="T34" fmla="*/ 188 w 204"/>
                <a:gd name="T35" fmla="*/ 1 h 138"/>
                <a:gd name="T36" fmla="*/ 0 w 2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38">
                  <a:moveTo>
                    <a:pt x="0" y="0"/>
                  </a:moveTo>
                  <a:lnTo>
                    <a:pt x="0" y="137"/>
                  </a:lnTo>
                  <a:lnTo>
                    <a:pt x="36" y="137"/>
                  </a:lnTo>
                  <a:lnTo>
                    <a:pt x="36" y="110"/>
                  </a:lnTo>
                  <a:lnTo>
                    <a:pt x="53" y="110"/>
                  </a:lnTo>
                  <a:lnTo>
                    <a:pt x="53" y="96"/>
                  </a:lnTo>
                  <a:lnTo>
                    <a:pt x="75" y="96"/>
                  </a:lnTo>
                  <a:lnTo>
                    <a:pt x="75" y="112"/>
                  </a:lnTo>
                  <a:lnTo>
                    <a:pt x="106" y="112"/>
                  </a:lnTo>
                  <a:lnTo>
                    <a:pt x="106" y="65"/>
                  </a:lnTo>
                  <a:lnTo>
                    <a:pt x="128" y="65"/>
                  </a:lnTo>
                  <a:lnTo>
                    <a:pt x="128" y="97"/>
                  </a:lnTo>
                  <a:lnTo>
                    <a:pt x="143" y="102"/>
                  </a:lnTo>
                  <a:lnTo>
                    <a:pt x="143" y="126"/>
                  </a:lnTo>
                  <a:lnTo>
                    <a:pt x="203" y="126"/>
                  </a:lnTo>
                  <a:lnTo>
                    <a:pt x="203" y="98"/>
                  </a:lnTo>
                  <a:lnTo>
                    <a:pt x="188" y="98"/>
                  </a:lnTo>
                  <a:lnTo>
                    <a:pt x="188" y="1"/>
                  </a:lnTo>
                  <a:lnTo>
                    <a:pt x="0"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nvGrpSpPr>
            <p:cNvPr id="500764" name="Group 28"/>
            <p:cNvGrpSpPr>
              <a:grpSpLocks/>
            </p:cNvGrpSpPr>
            <p:nvPr/>
          </p:nvGrpSpPr>
          <p:grpSpPr bwMode="auto">
            <a:xfrm>
              <a:off x="332" y="569"/>
              <a:ext cx="339" cy="331"/>
              <a:chOff x="332" y="569"/>
              <a:chExt cx="339" cy="331"/>
            </a:xfrm>
            <a:grpFill/>
          </p:grpSpPr>
          <p:sp>
            <p:nvSpPr>
              <p:cNvPr id="500765" name="Oval 29"/>
              <p:cNvSpPr>
                <a:spLocks noChangeArrowheads="1"/>
              </p:cNvSpPr>
              <p:nvPr/>
            </p:nvSpPr>
            <p:spPr bwMode="auto">
              <a:xfrm>
                <a:off x="332" y="656"/>
                <a:ext cx="169" cy="155"/>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66" name="Oval 30"/>
              <p:cNvSpPr>
                <a:spLocks noChangeArrowheads="1"/>
              </p:cNvSpPr>
              <p:nvPr/>
            </p:nvSpPr>
            <p:spPr bwMode="auto">
              <a:xfrm>
                <a:off x="489" y="742"/>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67" name="Oval 31"/>
              <p:cNvSpPr>
                <a:spLocks noChangeArrowheads="1"/>
              </p:cNvSpPr>
              <p:nvPr/>
            </p:nvSpPr>
            <p:spPr bwMode="auto">
              <a:xfrm>
                <a:off x="496" y="569"/>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grpSp>
        <p:grpSp>
          <p:nvGrpSpPr>
            <p:cNvPr id="500768" name="Group 32"/>
            <p:cNvGrpSpPr>
              <a:grpSpLocks/>
            </p:cNvGrpSpPr>
            <p:nvPr/>
          </p:nvGrpSpPr>
          <p:grpSpPr bwMode="auto">
            <a:xfrm>
              <a:off x="607" y="723"/>
              <a:ext cx="709" cy="29"/>
              <a:chOff x="607" y="723"/>
              <a:chExt cx="709" cy="29"/>
            </a:xfrm>
            <a:grpFill/>
          </p:grpSpPr>
          <p:sp>
            <p:nvSpPr>
              <p:cNvPr id="500769" name="AutoShape 33"/>
              <p:cNvSpPr>
                <a:spLocks noChangeArrowheads="1"/>
              </p:cNvSpPr>
              <p:nvPr/>
            </p:nvSpPr>
            <p:spPr bwMode="auto">
              <a:xfrm>
                <a:off x="607" y="723"/>
                <a:ext cx="709" cy="29"/>
              </a:xfrm>
              <a:prstGeom prst="roundRect">
                <a:avLst>
                  <a:gd name="adj" fmla="val 41505"/>
                </a:avLst>
              </a:prstGeom>
              <a:grpFill/>
              <a:ln w="127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70" name="Freeform 34"/>
              <p:cNvSpPr>
                <a:spLocks/>
              </p:cNvSpPr>
              <p:nvPr/>
            </p:nvSpPr>
            <p:spPr bwMode="auto">
              <a:xfrm>
                <a:off x="669" y="726"/>
                <a:ext cx="623" cy="1"/>
              </a:xfrm>
              <a:custGeom>
                <a:avLst/>
                <a:gdLst>
                  <a:gd name="T0" fmla="*/ 0 w 623"/>
                  <a:gd name="T1" fmla="*/ 0 h 1"/>
                  <a:gd name="T2" fmla="*/ 622 w 623"/>
                  <a:gd name="T3" fmla="*/ 0 h 1"/>
                </a:gdLst>
                <a:ahLst/>
                <a:cxnLst>
                  <a:cxn ang="0">
                    <a:pos x="T0" y="T1"/>
                  </a:cxn>
                  <a:cxn ang="0">
                    <a:pos x="T2" y="T3"/>
                  </a:cxn>
                </a:cxnLst>
                <a:rect l="0" t="0" r="r" b="b"/>
                <a:pathLst>
                  <a:path w="623" h="1">
                    <a:moveTo>
                      <a:pt x="0" y="0"/>
                    </a:moveTo>
                    <a:lnTo>
                      <a:pt x="622"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grpSp>
      <p:grpSp>
        <p:nvGrpSpPr>
          <p:cNvPr id="500771" name="Group 35"/>
          <p:cNvGrpSpPr>
            <a:grpSpLocks/>
          </p:cNvGrpSpPr>
          <p:nvPr/>
        </p:nvGrpSpPr>
        <p:grpSpPr bwMode="auto">
          <a:xfrm>
            <a:off x="1216564" y="2557457"/>
            <a:ext cx="758841" cy="334590"/>
            <a:chOff x="332" y="569"/>
            <a:chExt cx="984" cy="331"/>
          </a:xfrm>
          <a:solidFill>
            <a:srgbClr val="649D35"/>
          </a:solidFill>
        </p:grpSpPr>
        <p:sp>
          <p:nvSpPr>
            <p:cNvPr id="500772" name="Freeform 36"/>
            <p:cNvSpPr>
              <a:spLocks/>
            </p:cNvSpPr>
            <p:nvPr/>
          </p:nvSpPr>
          <p:spPr bwMode="auto">
            <a:xfrm>
              <a:off x="1032" y="754"/>
              <a:ext cx="204" cy="138"/>
            </a:xfrm>
            <a:custGeom>
              <a:avLst/>
              <a:gdLst>
                <a:gd name="T0" fmla="*/ 0 w 204"/>
                <a:gd name="T1" fmla="*/ 0 h 138"/>
                <a:gd name="T2" fmla="*/ 0 w 204"/>
                <a:gd name="T3" fmla="*/ 137 h 138"/>
                <a:gd name="T4" fmla="*/ 36 w 204"/>
                <a:gd name="T5" fmla="*/ 137 h 138"/>
                <a:gd name="T6" fmla="*/ 36 w 204"/>
                <a:gd name="T7" fmla="*/ 110 h 138"/>
                <a:gd name="T8" fmla="*/ 53 w 204"/>
                <a:gd name="T9" fmla="*/ 110 h 138"/>
                <a:gd name="T10" fmla="*/ 53 w 204"/>
                <a:gd name="T11" fmla="*/ 96 h 138"/>
                <a:gd name="T12" fmla="*/ 75 w 204"/>
                <a:gd name="T13" fmla="*/ 96 h 138"/>
                <a:gd name="T14" fmla="*/ 75 w 204"/>
                <a:gd name="T15" fmla="*/ 112 h 138"/>
                <a:gd name="T16" fmla="*/ 106 w 204"/>
                <a:gd name="T17" fmla="*/ 112 h 138"/>
                <a:gd name="T18" fmla="*/ 106 w 204"/>
                <a:gd name="T19" fmla="*/ 65 h 138"/>
                <a:gd name="T20" fmla="*/ 128 w 204"/>
                <a:gd name="T21" fmla="*/ 65 h 138"/>
                <a:gd name="T22" fmla="*/ 128 w 204"/>
                <a:gd name="T23" fmla="*/ 97 h 138"/>
                <a:gd name="T24" fmla="*/ 143 w 204"/>
                <a:gd name="T25" fmla="*/ 102 h 138"/>
                <a:gd name="T26" fmla="*/ 143 w 204"/>
                <a:gd name="T27" fmla="*/ 126 h 138"/>
                <a:gd name="T28" fmla="*/ 203 w 204"/>
                <a:gd name="T29" fmla="*/ 126 h 138"/>
                <a:gd name="T30" fmla="*/ 203 w 204"/>
                <a:gd name="T31" fmla="*/ 98 h 138"/>
                <a:gd name="T32" fmla="*/ 188 w 204"/>
                <a:gd name="T33" fmla="*/ 98 h 138"/>
                <a:gd name="T34" fmla="*/ 188 w 204"/>
                <a:gd name="T35" fmla="*/ 1 h 138"/>
                <a:gd name="T36" fmla="*/ 0 w 2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38">
                  <a:moveTo>
                    <a:pt x="0" y="0"/>
                  </a:moveTo>
                  <a:lnTo>
                    <a:pt x="0" y="137"/>
                  </a:lnTo>
                  <a:lnTo>
                    <a:pt x="36" y="137"/>
                  </a:lnTo>
                  <a:lnTo>
                    <a:pt x="36" y="110"/>
                  </a:lnTo>
                  <a:lnTo>
                    <a:pt x="53" y="110"/>
                  </a:lnTo>
                  <a:lnTo>
                    <a:pt x="53" y="96"/>
                  </a:lnTo>
                  <a:lnTo>
                    <a:pt x="75" y="96"/>
                  </a:lnTo>
                  <a:lnTo>
                    <a:pt x="75" y="112"/>
                  </a:lnTo>
                  <a:lnTo>
                    <a:pt x="106" y="112"/>
                  </a:lnTo>
                  <a:lnTo>
                    <a:pt x="106" y="65"/>
                  </a:lnTo>
                  <a:lnTo>
                    <a:pt x="128" y="65"/>
                  </a:lnTo>
                  <a:lnTo>
                    <a:pt x="128" y="97"/>
                  </a:lnTo>
                  <a:lnTo>
                    <a:pt x="143" y="102"/>
                  </a:lnTo>
                  <a:lnTo>
                    <a:pt x="143" y="126"/>
                  </a:lnTo>
                  <a:lnTo>
                    <a:pt x="203" y="126"/>
                  </a:lnTo>
                  <a:lnTo>
                    <a:pt x="203" y="98"/>
                  </a:lnTo>
                  <a:lnTo>
                    <a:pt x="188" y="98"/>
                  </a:lnTo>
                  <a:lnTo>
                    <a:pt x="188" y="1"/>
                  </a:lnTo>
                  <a:lnTo>
                    <a:pt x="0"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nvGrpSpPr>
            <p:cNvPr id="500773" name="Group 37"/>
            <p:cNvGrpSpPr>
              <a:grpSpLocks/>
            </p:cNvGrpSpPr>
            <p:nvPr/>
          </p:nvGrpSpPr>
          <p:grpSpPr bwMode="auto">
            <a:xfrm>
              <a:off x="332" y="569"/>
              <a:ext cx="339" cy="331"/>
              <a:chOff x="332" y="569"/>
              <a:chExt cx="339" cy="331"/>
            </a:xfrm>
            <a:grpFill/>
          </p:grpSpPr>
          <p:sp>
            <p:nvSpPr>
              <p:cNvPr id="500774" name="Oval 38"/>
              <p:cNvSpPr>
                <a:spLocks noChangeArrowheads="1"/>
              </p:cNvSpPr>
              <p:nvPr/>
            </p:nvSpPr>
            <p:spPr bwMode="auto">
              <a:xfrm>
                <a:off x="332" y="656"/>
                <a:ext cx="169" cy="155"/>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75" name="Oval 39"/>
              <p:cNvSpPr>
                <a:spLocks noChangeArrowheads="1"/>
              </p:cNvSpPr>
              <p:nvPr/>
            </p:nvSpPr>
            <p:spPr bwMode="auto">
              <a:xfrm>
                <a:off x="489" y="742"/>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76" name="Oval 40"/>
              <p:cNvSpPr>
                <a:spLocks noChangeArrowheads="1"/>
              </p:cNvSpPr>
              <p:nvPr/>
            </p:nvSpPr>
            <p:spPr bwMode="auto">
              <a:xfrm>
                <a:off x="496" y="569"/>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grpSp>
        <p:grpSp>
          <p:nvGrpSpPr>
            <p:cNvPr id="500777" name="Group 41"/>
            <p:cNvGrpSpPr>
              <a:grpSpLocks/>
            </p:cNvGrpSpPr>
            <p:nvPr/>
          </p:nvGrpSpPr>
          <p:grpSpPr bwMode="auto">
            <a:xfrm>
              <a:off x="607" y="723"/>
              <a:ext cx="709" cy="29"/>
              <a:chOff x="607" y="723"/>
              <a:chExt cx="709" cy="29"/>
            </a:xfrm>
            <a:grpFill/>
          </p:grpSpPr>
          <p:sp>
            <p:nvSpPr>
              <p:cNvPr id="500778" name="AutoShape 42"/>
              <p:cNvSpPr>
                <a:spLocks noChangeArrowheads="1"/>
              </p:cNvSpPr>
              <p:nvPr/>
            </p:nvSpPr>
            <p:spPr bwMode="auto">
              <a:xfrm>
                <a:off x="607" y="723"/>
                <a:ext cx="709" cy="29"/>
              </a:xfrm>
              <a:prstGeom prst="roundRect">
                <a:avLst>
                  <a:gd name="adj" fmla="val 41505"/>
                </a:avLst>
              </a:prstGeom>
              <a:grpFill/>
              <a:ln w="127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79" name="Freeform 43"/>
              <p:cNvSpPr>
                <a:spLocks/>
              </p:cNvSpPr>
              <p:nvPr/>
            </p:nvSpPr>
            <p:spPr bwMode="auto">
              <a:xfrm>
                <a:off x="669" y="726"/>
                <a:ext cx="623" cy="1"/>
              </a:xfrm>
              <a:custGeom>
                <a:avLst/>
                <a:gdLst>
                  <a:gd name="T0" fmla="*/ 0 w 623"/>
                  <a:gd name="T1" fmla="*/ 0 h 1"/>
                  <a:gd name="T2" fmla="*/ 622 w 623"/>
                  <a:gd name="T3" fmla="*/ 0 h 1"/>
                </a:gdLst>
                <a:ahLst/>
                <a:cxnLst>
                  <a:cxn ang="0">
                    <a:pos x="T0" y="T1"/>
                  </a:cxn>
                  <a:cxn ang="0">
                    <a:pos x="T2" y="T3"/>
                  </a:cxn>
                </a:cxnLst>
                <a:rect l="0" t="0" r="r" b="b"/>
                <a:pathLst>
                  <a:path w="623" h="1">
                    <a:moveTo>
                      <a:pt x="0" y="0"/>
                    </a:moveTo>
                    <a:lnTo>
                      <a:pt x="622"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grpSp>
      <p:grpSp>
        <p:nvGrpSpPr>
          <p:cNvPr id="500780" name="Group 44"/>
          <p:cNvGrpSpPr>
            <a:grpSpLocks/>
          </p:cNvGrpSpPr>
          <p:nvPr/>
        </p:nvGrpSpPr>
        <p:grpSpPr bwMode="auto">
          <a:xfrm>
            <a:off x="1241964" y="3201407"/>
            <a:ext cx="758841" cy="334590"/>
            <a:chOff x="332" y="569"/>
            <a:chExt cx="984" cy="331"/>
          </a:xfrm>
          <a:solidFill>
            <a:srgbClr val="649D35"/>
          </a:solidFill>
        </p:grpSpPr>
        <p:sp>
          <p:nvSpPr>
            <p:cNvPr id="500781" name="Freeform 45"/>
            <p:cNvSpPr>
              <a:spLocks/>
            </p:cNvSpPr>
            <p:nvPr/>
          </p:nvSpPr>
          <p:spPr bwMode="auto">
            <a:xfrm>
              <a:off x="1032" y="754"/>
              <a:ext cx="204" cy="138"/>
            </a:xfrm>
            <a:custGeom>
              <a:avLst/>
              <a:gdLst>
                <a:gd name="T0" fmla="*/ 0 w 204"/>
                <a:gd name="T1" fmla="*/ 0 h 138"/>
                <a:gd name="T2" fmla="*/ 0 w 204"/>
                <a:gd name="T3" fmla="*/ 137 h 138"/>
                <a:gd name="T4" fmla="*/ 36 w 204"/>
                <a:gd name="T5" fmla="*/ 137 h 138"/>
                <a:gd name="T6" fmla="*/ 36 w 204"/>
                <a:gd name="T7" fmla="*/ 110 h 138"/>
                <a:gd name="T8" fmla="*/ 53 w 204"/>
                <a:gd name="T9" fmla="*/ 110 h 138"/>
                <a:gd name="T10" fmla="*/ 53 w 204"/>
                <a:gd name="T11" fmla="*/ 96 h 138"/>
                <a:gd name="T12" fmla="*/ 75 w 204"/>
                <a:gd name="T13" fmla="*/ 96 h 138"/>
                <a:gd name="T14" fmla="*/ 75 w 204"/>
                <a:gd name="T15" fmla="*/ 112 h 138"/>
                <a:gd name="T16" fmla="*/ 106 w 204"/>
                <a:gd name="T17" fmla="*/ 112 h 138"/>
                <a:gd name="T18" fmla="*/ 106 w 204"/>
                <a:gd name="T19" fmla="*/ 65 h 138"/>
                <a:gd name="T20" fmla="*/ 128 w 204"/>
                <a:gd name="T21" fmla="*/ 65 h 138"/>
                <a:gd name="T22" fmla="*/ 128 w 204"/>
                <a:gd name="T23" fmla="*/ 97 h 138"/>
                <a:gd name="T24" fmla="*/ 143 w 204"/>
                <a:gd name="T25" fmla="*/ 102 h 138"/>
                <a:gd name="T26" fmla="*/ 143 w 204"/>
                <a:gd name="T27" fmla="*/ 126 h 138"/>
                <a:gd name="T28" fmla="*/ 203 w 204"/>
                <a:gd name="T29" fmla="*/ 126 h 138"/>
                <a:gd name="T30" fmla="*/ 203 w 204"/>
                <a:gd name="T31" fmla="*/ 98 h 138"/>
                <a:gd name="T32" fmla="*/ 188 w 204"/>
                <a:gd name="T33" fmla="*/ 98 h 138"/>
                <a:gd name="T34" fmla="*/ 188 w 204"/>
                <a:gd name="T35" fmla="*/ 1 h 138"/>
                <a:gd name="T36" fmla="*/ 0 w 2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38">
                  <a:moveTo>
                    <a:pt x="0" y="0"/>
                  </a:moveTo>
                  <a:lnTo>
                    <a:pt x="0" y="137"/>
                  </a:lnTo>
                  <a:lnTo>
                    <a:pt x="36" y="137"/>
                  </a:lnTo>
                  <a:lnTo>
                    <a:pt x="36" y="110"/>
                  </a:lnTo>
                  <a:lnTo>
                    <a:pt x="53" y="110"/>
                  </a:lnTo>
                  <a:lnTo>
                    <a:pt x="53" y="96"/>
                  </a:lnTo>
                  <a:lnTo>
                    <a:pt x="75" y="96"/>
                  </a:lnTo>
                  <a:lnTo>
                    <a:pt x="75" y="112"/>
                  </a:lnTo>
                  <a:lnTo>
                    <a:pt x="106" y="112"/>
                  </a:lnTo>
                  <a:lnTo>
                    <a:pt x="106" y="65"/>
                  </a:lnTo>
                  <a:lnTo>
                    <a:pt x="128" y="65"/>
                  </a:lnTo>
                  <a:lnTo>
                    <a:pt x="128" y="97"/>
                  </a:lnTo>
                  <a:lnTo>
                    <a:pt x="143" y="102"/>
                  </a:lnTo>
                  <a:lnTo>
                    <a:pt x="143" y="126"/>
                  </a:lnTo>
                  <a:lnTo>
                    <a:pt x="203" y="126"/>
                  </a:lnTo>
                  <a:lnTo>
                    <a:pt x="203" y="98"/>
                  </a:lnTo>
                  <a:lnTo>
                    <a:pt x="188" y="98"/>
                  </a:lnTo>
                  <a:lnTo>
                    <a:pt x="188" y="1"/>
                  </a:lnTo>
                  <a:lnTo>
                    <a:pt x="0"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nvGrpSpPr>
            <p:cNvPr id="500782" name="Group 46"/>
            <p:cNvGrpSpPr>
              <a:grpSpLocks/>
            </p:cNvGrpSpPr>
            <p:nvPr/>
          </p:nvGrpSpPr>
          <p:grpSpPr bwMode="auto">
            <a:xfrm>
              <a:off x="332" y="569"/>
              <a:ext cx="339" cy="331"/>
              <a:chOff x="332" y="569"/>
              <a:chExt cx="339" cy="331"/>
            </a:xfrm>
            <a:grpFill/>
          </p:grpSpPr>
          <p:sp>
            <p:nvSpPr>
              <p:cNvPr id="500783" name="Oval 47"/>
              <p:cNvSpPr>
                <a:spLocks noChangeArrowheads="1"/>
              </p:cNvSpPr>
              <p:nvPr/>
            </p:nvSpPr>
            <p:spPr bwMode="auto">
              <a:xfrm>
                <a:off x="332" y="656"/>
                <a:ext cx="169" cy="155"/>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84" name="Oval 48"/>
              <p:cNvSpPr>
                <a:spLocks noChangeArrowheads="1"/>
              </p:cNvSpPr>
              <p:nvPr/>
            </p:nvSpPr>
            <p:spPr bwMode="auto">
              <a:xfrm>
                <a:off x="489" y="742"/>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85" name="Oval 49"/>
              <p:cNvSpPr>
                <a:spLocks noChangeArrowheads="1"/>
              </p:cNvSpPr>
              <p:nvPr/>
            </p:nvSpPr>
            <p:spPr bwMode="auto">
              <a:xfrm>
                <a:off x="496" y="569"/>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grpSp>
        <p:grpSp>
          <p:nvGrpSpPr>
            <p:cNvPr id="500786" name="Group 50"/>
            <p:cNvGrpSpPr>
              <a:grpSpLocks/>
            </p:cNvGrpSpPr>
            <p:nvPr/>
          </p:nvGrpSpPr>
          <p:grpSpPr bwMode="auto">
            <a:xfrm>
              <a:off x="607" y="723"/>
              <a:ext cx="709" cy="29"/>
              <a:chOff x="607" y="723"/>
              <a:chExt cx="709" cy="29"/>
            </a:xfrm>
            <a:grpFill/>
          </p:grpSpPr>
          <p:sp>
            <p:nvSpPr>
              <p:cNvPr id="500787" name="AutoShape 51"/>
              <p:cNvSpPr>
                <a:spLocks noChangeArrowheads="1"/>
              </p:cNvSpPr>
              <p:nvPr/>
            </p:nvSpPr>
            <p:spPr bwMode="auto">
              <a:xfrm>
                <a:off x="607" y="723"/>
                <a:ext cx="709" cy="29"/>
              </a:xfrm>
              <a:prstGeom prst="roundRect">
                <a:avLst>
                  <a:gd name="adj" fmla="val 41505"/>
                </a:avLst>
              </a:prstGeom>
              <a:grpFill/>
              <a:ln w="127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88" name="Freeform 52"/>
              <p:cNvSpPr>
                <a:spLocks/>
              </p:cNvSpPr>
              <p:nvPr/>
            </p:nvSpPr>
            <p:spPr bwMode="auto">
              <a:xfrm>
                <a:off x="669" y="726"/>
                <a:ext cx="623" cy="1"/>
              </a:xfrm>
              <a:custGeom>
                <a:avLst/>
                <a:gdLst>
                  <a:gd name="T0" fmla="*/ 0 w 623"/>
                  <a:gd name="T1" fmla="*/ 0 h 1"/>
                  <a:gd name="T2" fmla="*/ 622 w 623"/>
                  <a:gd name="T3" fmla="*/ 0 h 1"/>
                </a:gdLst>
                <a:ahLst/>
                <a:cxnLst>
                  <a:cxn ang="0">
                    <a:pos x="T0" y="T1"/>
                  </a:cxn>
                  <a:cxn ang="0">
                    <a:pos x="T2" y="T3"/>
                  </a:cxn>
                </a:cxnLst>
                <a:rect l="0" t="0" r="r" b="b"/>
                <a:pathLst>
                  <a:path w="623" h="1">
                    <a:moveTo>
                      <a:pt x="0" y="0"/>
                    </a:moveTo>
                    <a:lnTo>
                      <a:pt x="622"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grpSp>
      <p:grpSp>
        <p:nvGrpSpPr>
          <p:cNvPr id="500789" name="Group 53"/>
          <p:cNvGrpSpPr>
            <a:grpSpLocks/>
          </p:cNvGrpSpPr>
          <p:nvPr/>
        </p:nvGrpSpPr>
        <p:grpSpPr bwMode="auto">
          <a:xfrm>
            <a:off x="1241964" y="3784204"/>
            <a:ext cx="758841" cy="334590"/>
            <a:chOff x="332" y="569"/>
            <a:chExt cx="984" cy="331"/>
          </a:xfrm>
          <a:solidFill>
            <a:srgbClr val="649D35"/>
          </a:solidFill>
        </p:grpSpPr>
        <p:sp>
          <p:nvSpPr>
            <p:cNvPr id="500790" name="Freeform 54"/>
            <p:cNvSpPr>
              <a:spLocks/>
            </p:cNvSpPr>
            <p:nvPr/>
          </p:nvSpPr>
          <p:spPr bwMode="auto">
            <a:xfrm>
              <a:off x="1032" y="754"/>
              <a:ext cx="204" cy="138"/>
            </a:xfrm>
            <a:custGeom>
              <a:avLst/>
              <a:gdLst>
                <a:gd name="T0" fmla="*/ 0 w 204"/>
                <a:gd name="T1" fmla="*/ 0 h 138"/>
                <a:gd name="T2" fmla="*/ 0 w 204"/>
                <a:gd name="T3" fmla="*/ 137 h 138"/>
                <a:gd name="T4" fmla="*/ 36 w 204"/>
                <a:gd name="T5" fmla="*/ 137 h 138"/>
                <a:gd name="T6" fmla="*/ 36 w 204"/>
                <a:gd name="T7" fmla="*/ 110 h 138"/>
                <a:gd name="T8" fmla="*/ 53 w 204"/>
                <a:gd name="T9" fmla="*/ 110 h 138"/>
                <a:gd name="T10" fmla="*/ 53 w 204"/>
                <a:gd name="T11" fmla="*/ 96 h 138"/>
                <a:gd name="T12" fmla="*/ 75 w 204"/>
                <a:gd name="T13" fmla="*/ 96 h 138"/>
                <a:gd name="T14" fmla="*/ 75 w 204"/>
                <a:gd name="T15" fmla="*/ 112 h 138"/>
                <a:gd name="T16" fmla="*/ 106 w 204"/>
                <a:gd name="T17" fmla="*/ 112 h 138"/>
                <a:gd name="T18" fmla="*/ 106 w 204"/>
                <a:gd name="T19" fmla="*/ 65 h 138"/>
                <a:gd name="T20" fmla="*/ 128 w 204"/>
                <a:gd name="T21" fmla="*/ 65 h 138"/>
                <a:gd name="T22" fmla="*/ 128 w 204"/>
                <a:gd name="T23" fmla="*/ 97 h 138"/>
                <a:gd name="T24" fmla="*/ 143 w 204"/>
                <a:gd name="T25" fmla="*/ 102 h 138"/>
                <a:gd name="T26" fmla="*/ 143 w 204"/>
                <a:gd name="T27" fmla="*/ 126 h 138"/>
                <a:gd name="T28" fmla="*/ 203 w 204"/>
                <a:gd name="T29" fmla="*/ 126 h 138"/>
                <a:gd name="T30" fmla="*/ 203 w 204"/>
                <a:gd name="T31" fmla="*/ 98 h 138"/>
                <a:gd name="T32" fmla="*/ 188 w 204"/>
                <a:gd name="T33" fmla="*/ 98 h 138"/>
                <a:gd name="T34" fmla="*/ 188 w 204"/>
                <a:gd name="T35" fmla="*/ 1 h 138"/>
                <a:gd name="T36" fmla="*/ 0 w 20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38">
                  <a:moveTo>
                    <a:pt x="0" y="0"/>
                  </a:moveTo>
                  <a:lnTo>
                    <a:pt x="0" y="137"/>
                  </a:lnTo>
                  <a:lnTo>
                    <a:pt x="36" y="137"/>
                  </a:lnTo>
                  <a:lnTo>
                    <a:pt x="36" y="110"/>
                  </a:lnTo>
                  <a:lnTo>
                    <a:pt x="53" y="110"/>
                  </a:lnTo>
                  <a:lnTo>
                    <a:pt x="53" y="96"/>
                  </a:lnTo>
                  <a:lnTo>
                    <a:pt x="75" y="96"/>
                  </a:lnTo>
                  <a:lnTo>
                    <a:pt x="75" y="112"/>
                  </a:lnTo>
                  <a:lnTo>
                    <a:pt x="106" y="112"/>
                  </a:lnTo>
                  <a:lnTo>
                    <a:pt x="106" y="65"/>
                  </a:lnTo>
                  <a:lnTo>
                    <a:pt x="128" y="65"/>
                  </a:lnTo>
                  <a:lnTo>
                    <a:pt x="128" y="97"/>
                  </a:lnTo>
                  <a:lnTo>
                    <a:pt x="143" y="102"/>
                  </a:lnTo>
                  <a:lnTo>
                    <a:pt x="143" y="126"/>
                  </a:lnTo>
                  <a:lnTo>
                    <a:pt x="203" y="126"/>
                  </a:lnTo>
                  <a:lnTo>
                    <a:pt x="203" y="98"/>
                  </a:lnTo>
                  <a:lnTo>
                    <a:pt x="188" y="98"/>
                  </a:lnTo>
                  <a:lnTo>
                    <a:pt x="188" y="1"/>
                  </a:lnTo>
                  <a:lnTo>
                    <a:pt x="0"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nvGrpSpPr>
            <p:cNvPr id="500791" name="Group 55"/>
            <p:cNvGrpSpPr>
              <a:grpSpLocks/>
            </p:cNvGrpSpPr>
            <p:nvPr/>
          </p:nvGrpSpPr>
          <p:grpSpPr bwMode="auto">
            <a:xfrm>
              <a:off x="332" y="569"/>
              <a:ext cx="339" cy="331"/>
              <a:chOff x="332" y="569"/>
              <a:chExt cx="339" cy="331"/>
            </a:xfrm>
            <a:grpFill/>
          </p:grpSpPr>
          <p:sp>
            <p:nvSpPr>
              <p:cNvPr id="500792" name="Oval 56"/>
              <p:cNvSpPr>
                <a:spLocks noChangeArrowheads="1"/>
              </p:cNvSpPr>
              <p:nvPr/>
            </p:nvSpPr>
            <p:spPr bwMode="auto">
              <a:xfrm>
                <a:off x="332" y="656"/>
                <a:ext cx="169" cy="155"/>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93" name="Oval 57"/>
              <p:cNvSpPr>
                <a:spLocks noChangeArrowheads="1"/>
              </p:cNvSpPr>
              <p:nvPr/>
            </p:nvSpPr>
            <p:spPr bwMode="auto">
              <a:xfrm>
                <a:off x="489" y="742"/>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94" name="Oval 58"/>
              <p:cNvSpPr>
                <a:spLocks noChangeArrowheads="1"/>
              </p:cNvSpPr>
              <p:nvPr/>
            </p:nvSpPr>
            <p:spPr bwMode="auto">
              <a:xfrm>
                <a:off x="496" y="569"/>
                <a:ext cx="175" cy="158"/>
              </a:xfrm>
              <a:prstGeom prst="ellipse">
                <a:avLst/>
              </a:prstGeom>
              <a:grpFill/>
              <a:ln w="762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grpSp>
        <p:grpSp>
          <p:nvGrpSpPr>
            <p:cNvPr id="500795" name="Group 59"/>
            <p:cNvGrpSpPr>
              <a:grpSpLocks/>
            </p:cNvGrpSpPr>
            <p:nvPr/>
          </p:nvGrpSpPr>
          <p:grpSpPr bwMode="auto">
            <a:xfrm>
              <a:off x="607" y="723"/>
              <a:ext cx="709" cy="29"/>
              <a:chOff x="607" y="723"/>
              <a:chExt cx="709" cy="29"/>
            </a:xfrm>
            <a:grpFill/>
          </p:grpSpPr>
          <p:sp>
            <p:nvSpPr>
              <p:cNvPr id="500796" name="AutoShape 60"/>
              <p:cNvSpPr>
                <a:spLocks noChangeArrowheads="1"/>
              </p:cNvSpPr>
              <p:nvPr/>
            </p:nvSpPr>
            <p:spPr bwMode="auto">
              <a:xfrm>
                <a:off x="607" y="723"/>
                <a:ext cx="709" cy="29"/>
              </a:xfrm>
              <a:prstGeom prst="roundRect">
                <a:avLst>
                  <a:gd name="adj" fmla="val 41505"/>
                </a:avLst>
              </a:prstGeom>
              <a:grpFill/>
              <a:ln w="12700">
                <a:solidFill>
                  <a:srgbClr val="0054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sz="930"/>
              </a:p>
            </p:txBody>
          </p:sp>
          <p:sp>
            <p:nvSpPr>
              <p:cNvPr id="500797" name="Freeform 61"/>
              <p:cNvSpPr>
                <a:spLocks/>
              </p:cNvSpPr>
              <p:nvPr/>
            </p:nvSpPr>
            <p:spPr bwMode="auto">
              <a:xfrm>
                <a:off x="669" y="726"/>
                <a:ext cx="623" cy="1"/>
              </a:xfrm>
              <a:custGeom>
                <a:avLst/>
                <a:gdLst>
                  <a:gd name="T0" fmla="*/ 0 w 623"/>
                  <a:gd name="T1" fmla="*/ 0 h 1"/>
                  <a:gd name="T2" fmla="*/ 622 w 623"/>
                  <a:gd name="T3" fmla="*/ 0 h 1"/>
                </a:gdLst>
                <a:ahLst/>
                <a:cxnLst>
                  <a:cxn ang="0">
                    <a:pos x="T0" y="T1"/>
                  </a:cxn>
                  <a:cxn ang="0">
                    <a:pos x="T2" y="T3"/>
                  </a:cxn>
                </a:cxnLst>
                <a:rect l="0" t="0" r="r" b="b"/>
                <a:pathLst>
                  <a:path w="623" h="1">
                    <a:moveTo>
                      <a:pt x="0" y="0"/>
                    </a:moveTo>
                    <a:lnTo>
                      <a:pt x="622" y="0"/>
                    </a:lnTo>
                  </a:path>
                </a:pathLst>
              </a:custGeom>
              <a:grpFill/>
              <a:ln w="12700" cap="rnd" cmpd="sng">
                <a:solidFill>
                  <a:srgbClr val="0054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nb-NO" sz="930"/>
              </a:p>
            </p:txBody>
          </p:sp>
        </p:grpSp>
      </p:grpSp>
      <p:sp>
        <p:nvSpPr>
          <p:cNvPr id="3" name="Tittel 2">
            <a:extLst>
              <a:ext uri="{FF2B5EF4-FFF2-40B4-BE49-F238E27FC236}">
                <a16:creationId xmlns:a16="http://schemas.microsoft.com/office/drawing/2014/main" id="{574C7FAD-7BFF-1D45-B6F4-6D8D858E4BA2}"/>
              </a:ext>
            </a:extLst>
          </p:cNvPr>
          <p:cNvSpPr>
            <a:spLocks noGrp="1"/>
          </p:cNvSpPr>
          <p:nvPr>
            <p:ph type="title"/>
          </p:nvPr>
        </p:nvSpPr>
        <p:spPr/>
        <p:txBody>
          <a:bodyPr/>
          <a:lstStyle/>
          <a:p>
            <a:r>
              <a:rPr lang="nb-NO" dirty="0">
                <a:solidFill>
                  <a:srgbClr val="005F9F"/>
                </a:solidFill>
              </a:rPr>
              <a:t>Nøkler i Hoshin Kanri og Obeya</a:t>
            </a:r>
          </a:p>
        </p:txBody>
      </p:sp>
    </p:spTree>
    <p:extLst>
      <p:ext uri="{BB962C8B-B14F-4D97-AF65-F5344CB8AC3E}">
        <p14:creationId xmlns:p14="http://schemas.microsoft.com/office/powerpoint/2010/main" val="370265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0741"/>
                                        </p:tgtEl>
                                        <p:attrNameLst>
                                          <p:attrName>style.visibility</p:attrName>
                                        </p:attrNameLst>
                                      </p:cBhvr>
                                      <p:to>
                                        <p:strVal val="visible"/>
                                      </p:to>
                                    </p:set>
                                    <p:anim calcmode="lin" valueType="num">
                                      <p:cBhvr additive="base">
                                        <p:cTn id="7" dur="500" fill="hold"/>
                                        <p:tgtEl>
                                          <p:spTgt spid="500741"/>
                                        </p:tgtEl>
                                        <p:attrNameLst>
                                          <p:attrName>ppt_x</p:attrName>
                                        </p:attrNameLst>
                                      </p:cBhvr>
                                      <p:tavLst>
                                        <p:tav tm="0">
                                          <p:val>
                                            <p:strVal val="#ppt_x"/>
                                          </p:val>
                                        </p:tav>
                                        <p:tav tm="100000">
                                          <p:val>
                                            <p:strVal val="#ppt_x"/>
                                          </p:val>
                                        </p:tav>
                                      </p:tavLst>
                                    </p:anim>
                                    <p:anim calcmode="lin" valueType="num">
                                      <p:cBhvr additive="base">
                                        <p:cTn id="8" dur="500" fill="hold"/>
                                        <p:tgtEl>
                                          <p:spTgt spid="5007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0752"/>
                                        </p:tgtEl>
                                        <p:attrNameLst>
                                          <p:attrName>style.visibility</p:attrName>
                                        </p:attrNameLst>
                                      </p:cBhvr>
                                      <p:to>
                                        <p:strVal val="visible"/>
                                      </p:to>
                                    </p:set>
                                    <p:anim calcmode="lin" valueType="num">
                                      <p:cBhvr additive="base">
                                        <p:cTn id="11" dur="500" fill="hold"/>
                                        <p:tgtEl>
                                          <p:spTgt spid="500752"/>
                                        </p:tgtEl>
                                        <p:attrNameLst>
                                          <p:attrName>ppt_x</p:attrName>
                                        </p:attrNameLst>
                                      </p:cBhvr>
                                      <p:tavLst>
                                        <p:tav tm="0">
                                          <p:val>
                                            <p:strVal val="#ppt_x"/>
                                          </p:val>
                                        </p:tav>
                                        <p:tav tm="100000">
                                          <p:val>
                                            <p:strVal val="#ppt_x"/>
                                          </p:val>
                                        </p:tav>
                                      </p:tavLst>
                                    </p:anim>
                                    <p:anim calcmode="lin" valueType="num">
                                      <p:cBhvr additive="base">
                                        <p:cTn id="12" dur="500" fill="hold"/>
                                        <p:tgtEl>
                                          <p:spTgt spid="5007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0754"/>
                                        </p:tgtEl>
                                        <p:attrNameLst>
                                          <p:attrName>style.visibility</p:attrName>
                                        </p:attrNameLst>
                                      </p:cBhvr>
                                      <p:to>
                                        <p:strVal val="visible"/>
                                      </p:to>
                                    </p:set>
                                    <p:anim calcmode="lin" valueType="num">
                                      <p:cBhvr additive="base">
                                        <p:cTn id="17" dur="500" fill="hold"/>
                                        <p:tgtEl>
                                          <p:spTgt spid="500754"/>
                                        </p:tgtEl>
                                        <p:attrNameLst>
                                          <p:attrName>ppt_x</p:attrName>
                                        </p:attrNameLst>
                                      </p:cBhvr>
                                      <p:tavLst>
                                        <p:tav tm="0">
                                          <p:val>
                                            <p:strVal val="#ppt_x"/>
                                          </p:val>
                                        </p:tav>
                                        <p:tav tm="100000">
                                          <p:val>
                                            <p:strVal val="#ppt_x"/>
                                          </p:val>
                                        </p:tav>
                                      </p:tavLst>
                                    </p:anim>
                                    <p:anim calcmode="lin" valueType="num">
                                      <p:cBhvr additive="base">
                                        <p:cTn id="18" dur="500" fill="hold"/>
                                        <p:tgtEl>
                                          <p:spTgt spid="5007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00762"/>
                                        </p:tgtEl>
                                        <p:attrNameLst>
                                          <p:attrName>style.visibility</p:attrName>
                                        </p:attrNameLst>
                                      </p:cBhvr>
                                      <p:to>
                                        <p:strVal val="visible"/>
                                      </p:to>
                                    </p:set>
                                    <p:anim calcmode="lin" valueType="num">
                                      <p:cBhvr additive="base">
                                        <p:cTn id="21" dur="500" fill="hold"/>
                                        <p:tgtEl>
                                          <p:spTgt spid="500762"/>
                                        </p:tgtEl>
                                        <p:attrNameLst>
                                          <p:attrName>ppt_x</p:attrName>
                                        </p:attrNameLst>
                                      </p:cBhvr>
                                      <p:tavLst>
                                        <p:tav tm="0">
                                          <p:val>
                                            <p:strVal val="#ppt_x"/>
                                          </p:val>
                                        </p:tav>
                                        <p:tav tm="100000">
                                          <p:val>
                                            <p:strVal val="#ppt_x"/>
                                          </p:val>
                                        </p:tav>
                                      </p:tavLst>
                                    </p:anim>
                                    <p:anim calcmode="lin" valueType="num">
                                      <p:cBhvr additive="base">
                                        <p:cTn id="22" dur="500" fill="hold"/>
                                        <p:tgtEl>
                                          <p:spTgt spid="5007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0759"/>
                                        </p:tgtEl>
                                        <p:attrNameLst>
                                          <p:attrName>style.visibility</p:attrName>
                                        </p:attrNameLst>
                                      </p:cBhvr>
                                      <p:to>
                                        <p:strVal val="visible"/>
                                      </p:to>
                                    </p:set>
                                    <p:anim calcmode="lin" valueType="num">
                                      <p:cBhvr additive="base">
                                        <p:cTn id="27" dur="500" fill="hold"/>
                                        <p:tgtEl>
                                          <p:spTgt spid="500759"/>
                                        </p:tgtEl>
                                        <p:attrNameLst>
                                          <p:attrName>ppt_x</p:attrName>
                                        </p:attrNameLst>
                                      </p:cBhvr>
                                      <p:tavLst>
                                        <p:tav tm="0">
                                          <p:val>
                                            <p:strVal val="#ppt_x"/>
                                          </p:val>
                                        </p:tav>
                                        <p:tav tm="100000">
                                          <p:val>
                                            <p:strVal val="#ppt_x"/>
                                          </p:val>
                                        </p:tav>
                                      </p:tavLst>
                                    </p:anim>
                                    <p:anim calcmode="lin" valueType="num">
                                      <p:cBhvr additive="base">
                                        <p:cTn id="28" dur="500" fill="hold"/>
                                        <p:tgtEl>
                                          <p:spTgt spid="50075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0771"/>
                                        </p:tgtEl>
                                        <p:attrNameLst>
                                          <p:attrName>style.visibility</p:attrName>
                                        </p:attrNameLst>
                                      </p:cBhvr>
                                      <p:to>
                                        <p:strVal val="visible"/>
                                      </p:to>
                                    </p:set>
                                    <p:anim calcmode="lin" valueType="num">
                                      <p:cBhvr additive="base">
                                        <p:cTn id="31" dur="500" fill="hold"/>
                                        <p:tgtEl>
                                          <p:spTgt spid="500771"/>
                                        </p:tgtEl>
                                        <p:attrNameLst>
                                          <p:attrName>ppt_x</p:attrName>
                                        </p:attrNameLst>
                                      </p:cBhvr>
                                      <p:tavLst>
                                        <p:tav tm="0">
                                          <p:val>
                                            <p:strVal val="#ppt_x"/>
                                          </p:val>
                                        </p:tav>
                                        <p:tav tm="100000">
                                          <p:val>
                                            <p:strVal val="#ppt_x"/>
                                          </p:val>
                                        </p:tav>
                                      </p:tavLst>
                                    </p:anim>
                                    <p:anim calcmode="lin" valueType="num">
                                      <p:cBhvr additive="base">
                                        <p:cTn id="32" dur="500" fill="hold"/>
                                        <p:tgtEl>
                                          <p:spTgt spid="5007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0757"/>
                                        </p:tgtEl>
                                        <p:attrNameLst>
                                          <p:attrName>style.visibility</p:attrName>
                                        </p:attrNameLst>
                                      </p:cBhvr>
                                      <p:to>
                                        <p:strVal val="visible"/>
                                      </p:to>
                                    </p:set>
                                    <p:anim calcmode="lin" valueType="num">
                                      <p:cBhvr additive="base">
                                        <p:cTn id="37" dur="500" fill="hold"/>
                                        <p:tgtEl>
                                          <p:spTgt spid="500757"/>
                                        </p:tgtEl>
                                        <p:attrNameLst>
                                          <p:attrName>ppt_x</p:attrName>
                                        </p:attrNameLst>
                                      </p:cBhvr>
                                      <p:tavLst>
                                        <p:tav tm="0">
                                          <p:val>
                                            <p:strVal val="#ppt_x"/>
                                          </p:val>
                                        </p:tav>
                                        <p:tav tm="100000">
                                          <p:val>
                                            <p:strVal val="#ppt_x"/>
                                          </p:val>
                                        </p:tav>
                                      </p:tavLst>
                                    </p:anim>
                                    <p:anim calcmode="lin" valueType="num">
                                      <p:cBhvr additive="base">
                                        <p:cTn id="38" dur="500" fill="hold"/>
                                        <p:tgtEl>
                                          <p:spTgt spid="50075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00780"/>
                                        </p:tgtEl>
                                        <p:attrNameLst>
                                          <p:attrName>style.visibility</p:attrName>
                                        </p:attrNameLst>
                                      </p:cBhvr>
                                      <p:to>
                                        <p:strVal val="visible"/>
                                      </p:to>
                                    </p:set>
                                    <p:anim calcmode="lin" valueType="num">
                                      <p:cBhvr additive="base">
                                        <p:cTn id="41" dur="500" fill="hold"/>
                                        <p:tgtEl>
                                          <p:spTgt spid="500780"/>
                                        </p:tgtEl>
                                        <p:attrNameLst>
                                          <p:attrName>ppt_x</p:attrName>
                                        </p:attrNameLst>
                                      </p:cBhvr>
                                      <p:tavLst>
                                        <p:tav tm="0">
                                          <p:val>
                                            <p:strVal val="#ppt_x"/>
                                          </p:val>
                                        </p:tav>
                                        <p:tav tm="100000">
                                          <p:val>
                                            <p:strVal val="#ppt_x"/>
                                          </p:val>
                                        </p:tav>
                                      </p:tavLst>
                                    </p:anim>
                                    <p:anim calcmode="lin" valueType="num">
                                      <p:cBhvr additive="base">
                                        <p:cTn id="42" dur="500" fill="hold"/>
                                        <p:tgtEl>
                                          <p:spTgt spid="50078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00755"/>
                                        </p:tgtEl>
                                        <p:attrNameLst>
                                          <p:attrName>style.visibility</p:attrName>
                                        </p:attrNameLst>
                                      </p:cBhvr>
                                      <p:to>
                                        <p:strVal val="visible"/>
                                      </p:to>
                                    </p:set>
                                    <p:anim calcmode="lin" valueType="num">
                                      <p:cBhvr additive="base">
                                        <p:cTn id="47" dur="500" fill="hold"/>
                                        <p:tgtEl>
                                          <p:spTgt spid="500755"/>
                                        </p:tgtEl>
                                        <p:attrNameLst>
                                          <p:attrName>ppt_x</p:attrName>
                                        </p:attrNameLst>
                                      </p:cBhvr>
                                      <p:tavLst>
                                        <p:tav tm="0">
                                          <p:val>
                                            <p:strVal val="#ppt_x"/>
                                          </p:val>
                                        </p:tav>
                                        <p:tav tm="100000">
                                          <p:val>
                                            <p:strVal val="#ppt_x"/>
                                          </p:val>
                                        </p:tav>
                                      </p:tavLst>
                                    </p:anim>
                                    <p:anim calcmode="lin" valueType="num">
                                      <p:cBhvr additive="base">
                                        <p:cTn id="48" dur="500" fill="hold"/>
                                        <p:tgtEl>
                                          <p:spTgt spid="50075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0789"/>
                                        </p:tgtEl>
                                        <p:attrNameLst>
                                          <p:attrName>style.visibility</p:attrName>
                                        </p:attrNameLst>
                                      </p:cBhvr>
                                      <p:to>
                                        <p:strVal val="visible"/>
                                      </p:to>
                                    </p:set>
                                    <p:anim calcmode="lin" valueType="num">
                                      <p:cBhvr additive="base">
                                        <p:cTn id="51" dur="500" fill="hold"/>
                                        <p:tgtEl>
                                          <p:spTgt spid="500789"/>
                                        </p:tgtEl>
                                        <p:attrNameLst>
                                          <p:attrName>ppt_x</p:attrName>
                                        </p:attrNameLst>
                                      </p:cBhvr>
                                      <p:tavLst>
                                        <p:tav tm="0">
                                          <p:val>
                                            <p:strVal val="#ppt_x"/>
                                          </p:val>
                                        </p:tav>
                                        <p:tav tm="100000">
                                          <p:val>
                                            <p:strVal val="#ppt_x"/>
                                          </p:val>
                                        </p:tav>
                                      </p:tavLst>
                                    </p:anim>
                                    <p:anim calcmode="lin" valueType="num">
                                      <p:cBhvr additive="base">
                                        <p:cTn id="52" dur="500" fill="hold"/>
                                        <p:tgtEl>
                                          <p:spTgt spid="500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52" grpId="0"/>
      <p:bldP spid="500754" grpId="0"/>
      <p:bldP spid="500755" grpId="0"/>
      <p:bldP spid="500757" grpId="0"/>
      <p:bldP spid="5007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77468" y="3301468"/>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02480" y="3773500"/>
            <a:ext cx="84101" cy="439056"/>
          </a:xfrm>
          <a:prstGeom prst="rect">
            <a:avLst/>
          </a:prstGeom>
        </p:spPr>
      </p:pic>
      <p:sp>
        <p:nvSpPr>
          <p:cNvPr id="14" name="Plassholder for innhold 13">
            <a:extLst>
              <a:ext uri="{FF2B5EF4-FFF2-40B4-BE49-F238E27FC236}">
                <a16:creationId xmlns:a16="http://schemas.microsoft.com/office/drawing/2014/main" id="{0F1FE9BE-B922-064E-929E-F736D3EF18DF}"/>
              </a:ext>
            </a:extLst>
          </p:cNvPr>
          <p:cNvSpPr>
            <a:spLocks noGrp="1"/>
          </p:cNvSpPr>
          <p:nvPr>
            <p:ph sz="half" idx="1"/>
          </p:nvPr>
        </p:nvSpPr>
        <p:spPr/>
        <p:txBody>
          <a:bodyPr/>
          <a:lstStyle/>
          <a:p>
            <a:r>
              <a:rPr lang="nb-NO" b="1" i="1" dirty="0"/>
              <a:t>Hvor er vi?</a:t>
            </a:r>
            <a:br>
              <a:rPr lang="nb-NO" b="1" i="1" dirty="0"/>
            </a:br>
            <a:endParaRPr lang="nb-NO" b="1" i="1" dirty="0"/>
          </a:p>
          <a:p>
            <a:r>
              <a:rPr lang="nb-NO" b="1" i="1" dirty="0"/>
              <a:t>Hvor skal vi? </a:t>
            </a:r>
          </a:p>
          <a:p>
            <a:endParaRPr lang="nb-NO" b="1" i="1" dirty="0"/>
          </a:p>
          <a:p>
            <a:r>
              <a:rPr lang="nb-NO" b="1" i="1" dirty="0"/>
              <a:t>Og hvordan vi skal komme dit?</a:t>
            </a:r>
          </a:p>
          <a:p>
            <a:endParaRPr lang="nb-NO" b="1" i="1" dirty="0"/>
          </a:p>
        </p:txBody>
      </p:sp>
      <p:pic>
        <p:nvPicPr>
          <p:cNvPr id="17" name="Bilde 16">
            <a:extLst>
              <a:ext uri="{FF2B5EF4-FFF2-40B4-BE49-F238E27FC236}">
                <a16:creationId xmlns:a16="http://schemas.microsoft.com/office/drawing/2014/main" id="{AF779E81-1EFB-714B-AC2C-779C8DA34BEC}"/>
              </a:ext>
            </a:extLst>
          </p:cNvPr>
          <p:cNvPicPr>
            <a:picLocks noChangeAspect="1"/>
          </p:cNvPicPr>
          <p:nvPr/>
        </p:nvPicPr>
        <p:blipFill>
          <a:blip r:embed="rId3"/>
          <a:stretch>
            <a:fillRect/>
          </a:stretch>
        </p:blipFill>
        <p:spPr>
          <a:xfrm>
            <a:off x="5250948" y="1169043"/>
            <a:ext cx="2405839" cy="3592960"/>
          </a:xfrm>
          <a:prstGeom prst="ellipse">
            <a:avLst/>
          </a:prstGeom>
          <a:ln>
            <a:noFill/>
          </a:ln>
          <a:effectLst>
            <a:softEdge rad="112500"/>
          </a:effectLst>
        </p:spPr>
      </p:pic>
      <p:sp>
        <p:nvSpPr>
          <p:cNvPr id="18" name="Rectangle 6">
            <a:extLst>
              <a:ext uri="{FF2B5EF4-FFF2-40B4-BE49-F238E27FC236}">
                <a16:creationId xmlns:a16="http://schemas.microsoft.com/office/drawing/2014/main" id="{10AC7D7A-96F7-C148-9D92-96139A094D14}"/>
              </a:ext>
            </a:extLst>
          </p:cNvPr>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59E4F514-A7FE-074D-A220-95EE19BD33C6}"/>
              </a:ext>
            </a:extLst>
          </p:cNvPr>
          <p:cNvSpPr>
            <a:spLocks noGrp="1"/>
          </p:cNvSpPr>
          <p:nvPr>
            <p:ph type="title"/>
          </p:nvPr>
        </p:nvSpPr>
        <p:spPr/>
        <p:txBody>
          <a:bodyPr>
            <a:normAutofit/>
          </a:bodyPr>
          <a:lstStyle/>
          <a:p>
            <a:r>
              <a:rPr lang="nb-NO" sz="2800" dirty="0">
                <a:solidFill>
                  <a:srgbClr val="005F9F"/>
                </a:solidFill>
              </a:rPr>
              <a:t>Hoshin – stjerne </a:t>
            </a:r>
          </a:p>
        </p:txBody>
      </p:sp>
    </p:spTree>
    <p:extLst>
      <p:ext uri="{BB962C8B-B14F-4D97-AF65-F5344CB8AC3E}">
        <p14:creationId xmlns:p14="http://schemas.microsoft.com/office/powerpoint/2010/main" val="713888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77468" y="3301468"/>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02480" y="3773500"/>
            <a:ext cx="84101" cy="439056"/>
          </a:xfrm>
          <a:prstGeom prst="rect">
            <a:avLst/>
          </a:prstGeom>
        </p:spPr>
      </p:pic>
      <p:sp>
        <p:nvSpPr>
          <p:cNvPr id="18" name="Rectangle 6">
            <a:extLst>
              <a:ext uri="{FF2B5EF4-FFF2-40B4-BE49-F238E27FC236}">
                <a16:creationId xmlns:a16="http://schemas.microsoft.com/office/drawing/2014/main" id="{10AC7D7A-96F7-C148-9D92-96139A094D14}"/>
              </a:ext>
            </a:extLst>
          </p:cNvPr>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59E4F514-A7FE-074D-A220-95EE19BD33C6}"/>
              </a:ext>
            </a:extLst>
          </p:cNvPr>
          <p:cNvSpPr>
            <a:spLocks noGrp="1"/>
          </p:cNvSpPr>
          <p:nvPr>
            <p:ph type="title"/>
          </p:nvPr>
        </p:nvSpPr>
        <p:spPr/>
        <p:txBody>
          <a:bodyPr>
            <a:normAutofit/>
          </a:bodyPr>
          <a:lstStyle/>
          <a:p>
            <a:r>
              <a:rPr lang="nb-NO" sz="2800" dirty="0">
                <a:solidFill>
                  <a:srgbClr val="005F9F"/>
                </a:solidFill>
              </a:rPr>
              <a:t>Fire hoved </a:t>
            </a:r>
            <a:r>
              <a:rPr lang="nb-NO" sz="2800" dirty="0" err="1">
                <a:solidFill>
                  <a:srgbClr val="005F9F"/>
                </a:solidFill>
              </a:rPr>
              <a:t>KPIer</a:t>
            </a:r>
            <a:r>
              <a:rPr lang="nb-NO" sz="2800" dirty="0">
                <a:solidFill>
                  <a:srgbClr val="005F9F"/>
                </a:solidFill>
              </a:rPr>
              <a:t>- resultatområder, Obeya</a:t>
            </a:r>
          </a:p>
        </p:txBody>
      </p:sp>
      <p:grpSp>
        <p:nvGrpSpPr>
          <p:cNvPr id="13" name="Group 26">
            <a:extLst>
              <a:ext uri="{FF2B5EF4-FFF2-40B4-BE49-F238E27FC236}">
                <a16:creationId xmlns:a16="http://schemas.microsoft.com/office/drawing/2014/main" id="{0C9A55D8-ABA5-0549-B38F-F0D0973D1BB1}"/>
              </a:ext>
            </a:extLst>
          </p:cNvPr>
          <p:cNvGrpSpPr>
            <a:grpSpLocks/>
          </p:cNvGrpSpPr>
          <p:nvPr/>
        </p:nvGrpSpPr>
        <p:grpSpPr bwMode="auto">
          <a:xfrm>
            <a:off x="1500533" y="1585849"/>
            <a:ext cx="1335985" cy="667215"/>
            <a:chOff x="4889" y="3367"/>
            <a:chExt cx="779" cy="419"/>
          </a:xfrm>
        </p:grpSpPr>
        <p:grpSp>
          <p:nvGrpSpPr>
            <p:cNvPr id="15" name="Group 27">
              <a:extLst>
                <a:ext uri="{FF2B5EF4-FFF2-40B4-BE49-F238E27FC236}">
                  <a16:creationId xmlns:a16="http://schemas.microsoft.com/office/drawing/2014/main" id="{2682E570-A880-704D-A1B4-8744B7134B9A}"/>
                </a:ext>
              </a:extLst>
            </p:cNvPr>
            <p:cNvGrpSpPr>
              <a:grpSpLocks/>
            </p:cNvGrpSpPr>
            <p:nvPr/>
          </p:nvGrpSpPr>
          <p:grpSpPr bwMode="auto">
            <a:xfrm>
              <a:off x="4889" y="3395"/>
              <a:ext cx="779" cy="391"/>
              <a:chOff x="4871" y="1585"/>
              <a:chExt cx="779" cy="391"/>
            </a:xfrm>
          </p:grpSpPr>
          <p:sp>
            <p:nvSpPr>
              <p:cNvPr id="19" name="Freeform 28">
                <a:extLst>
                  <a:ext uri="{FF2B5EF4-FFF2-40B4-BE49-F238E27FC236}">
                    <a16:creationId xmlns:a16="http://schemas.microsoft.com/office/drawing/2014/main" id="{89AAB92C-55B4-494D-80F5-73E2A1E741BD}"/>
                  </a:ext>
                </a:extLst>
              </p:cNvPr>
              <p:cNvSpPr>
                <a:spLocks/>
              </p:cNvSpPr>
              <p:nvPr/>
            </p:nvSpPr>
            <p:spPr bwMode="auto">
              <a:xfrm>
                <a:off x="4871" y="1585"/>
                <a:ext cx="610" cy="385"/>
              </a:xfrm>
              <a:custGeom>
                <a:avLst/>
                <a:gdLst>
                  <a:gd name="T0" fmla="*/ 0 w 569"/>
                  <a:gd name="T1" fmla="*/ 0 h 505"/>
                  <a:gd name="T2" fmla="*/ 0 w 569"/>
                  <a:gd name="T3" fmla="*/ 2 h 505"/>
                  <a:gd name="T4" fmla="*/ 22687 w 569"/>
                  <a:gd name="T5" fmla="*/ 2 h 505"/>
                  <a:gd name="T6" fmla="*/ 0 60000 65536"/>
                  <a:gd name="T7" fmla="*/ 0 60000 65536"/>
                  <a:gd name="T8" fmla="*/ 0 60000 65536"/>
                  <a:gd name="T9" fmla="*/ 0 w 569"/>
                  <a:gd name="T10" fmla="*/ 0 h 505"/>
                  <a:gd name="T11" fmla="*/ 569 w 569"/>
                  <a:gd name="T12" fmla="*/ 505 h 505"/>
                </a:gdLst>
                <a:ahLst/>
                <a:cxnLst>
                  <a:cxn ang="T6">
                    <a:pos x="T0" y="T1"/>
                  </a:cxn>
                  <a:cxn ang="T7">
                    <a:pos x="T2" y="T3"/>
                  </a:cxn>
                  <a:cxn ang="T8">
                    <a:pos x="T4" y="T5"/>
                  </a:cxn>
                </a:cxnLst>
                <a:rect l="T9" t="T10" r="T11" b="T12"/>
                <a:pathLst>
                  <a:path w="569" h="505">
                    <a:moveTo>
                      <a:pt x="0" y="0"/>
                    </a:moveTo>
                    <a:lnTo>
                      <a:pt x="0" y="504"/>
                    </a:lnTo>
                    <a:lnTo>
                      <a:pt x="568" y="504"/>
                    </a:lnTo>
                  </a:path>
                </a:pathLst>
              </a:custGeom>
              <a:noFill/>
              <a:ln w="285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20" name="Rectangle 29">
                <a:extLst>
                  <a:ext uri="{FF2B5EF4-FFF2-40B4-BE49-F238E27FC236}">
                    <a16:creationId xmlns:a16="http://schemas.microsoft.com/office/drawing/2014/main" id="{8D43C272-069C-C441-AA9C-3238A28151A3}"/>
                  </a:ext>
                </a:extLst>
              </p:cNvPr>
              <p:cNvSpPr>
                <a:spLocks noChangeArrowheads="1"/>
              </p:cNvSpPr>
              <p:nvPr/>
            </p:nvSpPr>
            <p:spPr bwMode="auto">
              <a:xfrm>
                <a:off x="5561" y="1773"/>
                <a:ext cx="8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62326" tIns="30616" rIns="62326" bIns="30616">
                <a:spAutoFit/>
              </a:bodyPr>
              <a:lstStyle/>
              <a:p>
                <a:pPr eaLnBrk="0" hangingPunct="0"/>
                <a:r>
                  <a:rPr lang="en-GB" sz="964" b="1"/>
                  <a:t> </a:t>
                </a:r>
              </a:p>
            </p:txBody>
          </p:sp>
          <p:sp>
            <p:nvSpPr>
              <p:cNvPr id="21" name="Freeform 30">
                <a:extLst>
                  <a:ext uri="{FF2B5EF4-FFF2-40B4-BE49-F238E27FC236}">
                    <a16:creationId xmlns:a16="http://schemas.microsoft.com/office/drawing/2014/main" id="{3FB2E053-DD9A-6E45-A150-D1998CFCDECE}"/>
                  </a:ext>
                </a:extLst>
              </p:cNvPr>
              <p:cNvSpPr>
                <a:spLocks/>
              </p:cNvSpPr>
              <p:nvPr/>
            </p:nvSpPr>
            <p:spPr bwMode="auto">
              <a:xfrm>
                <a:off x="4871" y="1652"/>
                <a:ext cx="559" cy="318"/>
              </a:xfrm>
              <a:custGeom>
                <a:avLst/>
                <a:gdLst>
                  <a:gd name="T0" fmla="*/ 0 w 521"/>
                  <a:gd name="T1" fmla="*/ 2 h 417"/>
                  <a:gd name="T2" fmla="*/ 4026 w 521"/>
                  <a:gd name="T3" fmla="*/ 2 h 417"/>
                  <a:gd name="T4" fmla="*/ 6391 w 521"/>
                  <a:gd name="T5" fmla="*/ 2 h 417"/>
                  <a:gd name="T6" fmla="*/ 10056 w 521"/>
                  <a:gd name="T7" fmla="*/ 2 h 417"/>
                  <a:gd name="T8" fmla="*/ 13007 w 521"/>
                  <a:gd name="T9" fmla="*/ 2 h 417"/>
                  <a:gd name="T10" fmla="*/ 17357 w 521"/>
                  <a:gd name="T11" fmla="*/ 2 h 417"/>
                  <a:gd name="T12" fmla="*/ 19713 w 521"/>
                  <a:gd name="T13" fmla="*/ 2 h 417"/>
                  <a:gd name="T14" fmla="*/ 21743 w 521"/>
                  <a:gd name="T15" fmla="*/ 0 h 417"/>
                  <a:gd name="T16" fmla="*/ 0 60000 65536"/>
                  <a:gd name="T17" fmla="*/ 0 60000 65536"/>
                  <a:gd name="T18" fmla="*/ 0 60000 65536"/>
                  <a:gd name="T19" fmla="*/ 0 60000 65536"/>
                  <a:gd name="T20" fmla="*/ 0 60000 65536"/>
                  <a:gd name="T21" fmla="*/ 0 60000 65536"/>
                  <a:gd name="T22" fmla="*/ 0 60000 65536"/>
                  <a:gd name="T23" fmla="*/ 0 60000 65536"/>
                  <a:gd name="T24" fmla="*/ 0 w 521"/>
                  <a:gd name="T25" fmla="*/ 0 h 417"/>
                  <a:gd name="T26" fmla="*/ 521 w 521"/>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1" h="417">
                    <a:moveTo>
                      <a:pt x="0" y="416"/>
                    </a:moveTo>
                    <a:lnTo>
                      <a:pt x="96" y="336"/>
                    </a:lnTo>
                    <a:lnTo>
                      <a:pt x="152" y="232"/>
                    </a:lnTo>
                    <a:lnTo>
                      <a:pt x="240" y="216"/>
                    </a:lnTo>
                    <a:lnTo>
                      <a:pt x="312" y="120"/>
                    </a:lnTo>
                    <a:lnTo>
                      <a:pt x="416" y="72"/>
                    </a:lnTo>
                    <a:lnTo>
                      <a:pt x="472" y="72"/>
                    </a:lnTo>
                    <a:lnTo>
                      <a:pt x="520" y="0"/>
                    </a:lnTo>
                  </a:path>
                </a:pathLst>
              </a:custGeom>
              <a:noFill/>
              <a:ln w="28575"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23" name="Freeform 31">
                <a:extLst>
                  <a:ext uri="{FF2B5EF4-FFF2-40B4-BE49-F238E27FC236}">
                    <a16:creationId xmlns:a16="http://schemas.microsoft.com/office/drawing/2014/main" id="{5B1C1DEF-3825-804C-89F1-3B1FDA893507}"/>
                  </a:ext>
                </a:extLst>
              </p:cNvPr>
              <p:cNvSpPr>
                <a:spLocks/>
              </p:cNvSpPr>
              <p:nvPr/>
            </p:nvSpPr>
            <p:spPr bwMode="auto">
              <a:xfrm>
                <a:off x="4871" y="1652"/>
                <a:ext cx="559" cy="318"/>
              </a:xfrm>
              <a:custGeom>
                <a:avLst/>
                <a:gdLst>
                  <a:gd name="T0" fmla="*/ 0 w 521"/>
                  <a:gd name="T1" fmla="*/ 2 h 417"/>
                  <a:gd name="T2" fmla="*/ 4026 w 521"/>
                  <a:gd name="T3" fmla="*/ 2 h 417"/>
                  <a:gd name="T4" fmla="*/ 6391 w 521"/>
                  <a:gd name="T5" fmla="*/ 2 h 417"/>
                  <a:gd name="T6" fmla="*/ 10056 w 521"/>
                  <a:gd name="T7" fmla="*/ 2 h 417"/>
                  <a:gd name="T8" fmla="*/ 13007 w 521"/>
                  <a:gd name="T9" fmla="*/ 2 h 417"/>
                  <a:gd name="T10" fmla="*/ 17357 w 521"/>
                  <a:gd name="T11" fmla="*/ 2 h 417"/>
                  <a:gd name="T12" fmla="*/ 19713 w 521"/>
                  <a:gd name="T13" fmla="*/ 2 h 417"/>
                  <a:gd name="T14" fmla="*/ 21743 w 521"/>
                  <a:gd name="T15" fmla="*/ 0 h 417"/>
                  <a:gd name="T16" fmla="*/ 0 60000 65536"/>
                  <a:gd name="T17" fmla="*/ 0 60000 65536"/>
                  <a:gd name="T18" fmla="*/ 0 60000 65536"/>
                  <a:gd name="T19" fmla="*/ 0 60000 65536"/>
                  <a:gd name="T20" fmla="*/ 0 60000 65536"/>
                  <a:gd name="T21" fmla="*/ 0 60000 65536"/>
                  <a:gd name="T22" fmla="*/ 0 60000 65536"/>
                  <a:gd name="T23" fmla="*/ 0 60000 65536"/>
                  <a:gd name="T24" fmla="*/ 0 w 521"/>
                  <a:gd name="T25" fmla="*/ 0 h 417"/>
                  <a:gd name="T26" fmla="*/ 521 w 521"/>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1" h="417">
                    <a:moveTo>
                      <a:pt x="0" y="416"/>
                    </a:moveTo>
                    <a:lnTo>
                      <a:pt x="96" y="336"/>
                    </a:lnTo>
                    <a:lnTo>
                      <a:pt x="152" y="232"/>
                    </a:lnTo>
                    <a:lnTo>
                      <a:pt x="240" y="216"/>
                    </a:lnTo>
                    <a:lnTo>
                      <a:pt x="312" y="120"/>
                    </a:lnTo>
                    <a:lnTo>
                      <a:pt x="416" y="72"/>
                    </a:lnTo>
                    <a:lnTo>
                      <a:pt x="472" y="72"/>
                    </a:lnTo>
                    <a:lnTo>
                      <a:pt x="520" y="0"/>
                    </a:lnTo>
                  </a:path>
                </a:pathLst>
              </a:custGeom>
              <a:noFill/>
              <a:ln w="28575" cap="rnd">
                <a:solidFill>
                  <a:srgbClr val="DC00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24" name="Freeform 32">
                <a:extLst>
                  <a:ext uri="{FF2B5EF4-FFF2-40B4-BE49-F238E27FC236}">
                    <a16:creationId xmlns:a16="http://schemas.microsoft.com/office/drawing/2014/main" id="{9E9031ED-0738-F146-840A-32C8A270E90D}"/>
                  </a:ext>
                </a:extLst>
              </p:cNvPr>
              <p:cNvSpPr>
                <a:spLocks/>
              </p:cNvSpPr>
              <p:nvPr/>
            </p:nvSpPr>
            <p:spPr bwMode="auto">
              <a:xfrm>
                <a:off x="5549" y="1652"/>
                <a:ext cx="61" cy="87"/>
              </a:xfrm>
              <a:custGeom>
                <a:avLst/>
                <a:gdLst>
                  <a:gd name="T0" fmla="*/ 1013 w 57"/>
                  <a:gd name="T1" fmla="*/ 0 h 113"/>
                  <a:gd name="T2" fmla="*/ 2018 w 57"/>
                  <a:gd name="T3" fmla="*/ 2 h 113"/>
                  <a:gd name="T4" fmla="*/ 1013 w 57"/>
                  <a:gd name="T5" fmla="*/ 2 h 113"/>
                  <a:gd name="T6" fmla="*/ 0 w 57"/>
                  <a:gd name="T7" fmla="*/ 2 h 113"/>
                  <a:gd name="T8" fmla="*/ 1013 w 57"/>
                  <a:gd name="T9" fmla="*/ 0 h 113"/>
                  <a:gd name="T10" fmla="*/ 0 60000 65536"/>
                  <a:gd name="T11" fmla="*/ 0 60000 65536"/>
                  <a:gd name="T12" fmla="*/ 0 60000 65536"/>
                  <a:gd name="T13" fmla="*/ 0 60000 65536"/>
                  <a:gd name="T14" fmla="*/ 0 60000 65536"/>
                  <a:gd name="T15" fmla="*/ 0 w 57"/>
                  <a:gd name="T16" fmla="*/ 0 h 113"/>
                  <a:gd name="T17" fmla="*/ 57 w 57"/>
                  <a:gd name="T18" fmla="*/ 113 h 113"/>
                </a:gdLst>
                <a:ahLst/>
                <a:cxnLst>
                  <a:cxn ang="T10">
                    <a:pos x="T0" y="T1"/>
                  </a:cxn>
                  <a:cxn ang="T11">
                    <a:pos x="T2" y="T3"/>
                  </a:cxn>
                  <a:cxn ang="T12">
                    <a:pos x="T4" y="T5"/>
                  </a:cxn>
                  <a:cxn ang="T13">
                    <a:pos x="T6" y="T7"/>
                  </a:cxn>
                  <a:cxn ang="T14">
                    <a:pos x="T8" y="T9"/>
                  </a:cxn>
                </a:cxnLst>
                <a:rect l="T15" t="T16" r="T17" b="T18"/>
                <a:pathLst>
                  <a:path w="57" h="113">
                    <a:moveTo>
                      <a:pt x="28" y="0"/>
                    </a:moveTo>
                    <a:lnTo>
                      <a:pt x="56" y="112"/>
                    </a:lnTo>
                    <a:lnTo>
                      <a:pt x="28" y="112"/>
                    </a:lnTo>
                    <a:lnTo>
                      <a:pt x="0" y="112"/>
                    </a:lnTo>
                    <a:lnTo>
                      <a:pt x="28" y="0"/>
                    </a:lnTo>
                  </a:path>
                </a:pathLst>
              </a:custGeom>
              <a:solidFill>
                <a:srgbClr val="000000"/>
              </a:solidFill>
              <a:ln>
                <a:noFill/>
              </a:ln>
              <a:extLst>
                <a:ext uri="{91240B29-F687-4f45-9708-019B960494DF}">
                  <a14:hiddenLine xmlns:a14="http://schemas.microsoft.com/office/drawing/2010/main" xmlns="" w="28575" cap="rnd">
                    <a:solidFill>
                      <a:srgbClr val="000000"/>
                    </a:solidFill>
                    <a:round/>
                    <a:headEnd/>
                    <a:tailEnd/>
                  </a14:hiddenLine>
                </a:ext>
              </a:extLst>
            </p:spPr>
            <p:txBody>
              <a:bodyPr/>
              <a:lstStyle/>
              <a:p>
                <a:endParaRPr lang="nb-NO" sz="930"/>
              </a:p>
            </p:txBody>
          </p:sp>
          <p:sp>
            <p:nvSpPr>
              <p:cNvPr id="25" name="Line 33">
                <a:extLst>
                  <a:ext uri="{FF2B5EF4-FFF2-40B4-BE49-F238E27FC236}">
                    <a16:creationId xmlns:a16="http://schemas.microsoft.com/office/drawing/2014/main" id="{CC20D470-C84E-4D46-9A87-EACA430BEB16}"/>
                  </a:ext>
                </a:extLst>
              </p:cNvPr>
              <p:cNvSpPr>
                <a:spLocks noChangeShapeType="1"/>
              </p:cNvSpPr>
              <p:nvPr/>
            </p:nvSpPr>
            <p:spPr bwMode="auto">
              <a:xfrm flipV="1">
                <a:off x="5579" y="1743"/>
                <a:ext cx="0" cy="233"/>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b-NO" sz="930"/>
              </a:p>
            </p:txBody>
          </p:sp>
        </p:grpSp>
        <p:sp>
          <p:nvSpPr>
            <p:cNvPr id="16" name="Text Box 34">
              <a:extLst>
                <a:ext uri="{FF2B5EF4-FFF2-40B4-BE49-F238E27FC236}">
                  <a16:creationId xmlns:a16="http://schemas.microsoft.com/office/drawing/2014/main" id="{7C65A20A-BB92-814B-B5CC-F258FA78F66E}"/>
                </a:ext>
              </a:extLst>
            </p:cNvPr>
            <p:cNvSpPr txBox="1">
              <a:spLocks noChangeArrowheads="1"/>
            </p:cNvSpPr>
            <p:nvPr/>
          </p:nvSpPr>
          <p:spPr bwMode="auto">
            <a:xfrm>
              <a:off x="4903" y="3367"/>
              <a:ext cx="268"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nb-NO" sz="964" b="1" dirty="0">
                  <a:solidFill>
                    <a:schemeClr val="tx1"/>
                  </a:solidFill>
                  <a:latin typeface="Arial" charset="0"/>
                  <a:ea typeface="ＭＳ Ｐゴシック" charset="0"/>
                  <a:cs typeface="ＭＳ Ｐゴシック" charset="0"/>
                </a:rPr>
                <a:t>HMS</a:t>
              </a:r>
            </a:p>
          </p:txBody>
        </p:sp>
      </p:grpSp>
      <p:sp>
        <p:nvSpPr>
          <p:cNvPr id="2" name="Rektangel 1">
            <a:extLst>
              <a:ext uri="{FF2B5EF4-FFF2-40B4-BE49-F238E27FC236}">
                <a16:creationId xmlns:a16="http://schemas.microsoft.com/office/drawing/2014/main" id="{4A5D4D0E-5419-1840-BA82-55592D244CFD}"/>
              </a:ext>
            </a:extLst>
          </p:cNvPr>
          <p:cNvSpPr/>
          <p:nvPr/>
        </p:nvSpPr>
        <p:spPr>
          <a:xfrm>
            <a:off x="1273216" y="1369219"/>
            <a:ext cx="6904252" cy="270540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6" name="Group 10">
            <a:extLst>
              <a:ext uri="{FF2B5EF4-FFF2-40B4-BE49-F238E27FC236}">
                <a16:creationId xmlns:a16="http://schemas.microsoft.com/office/drawing/2014/main" id="{FAC05DFD-EAD1-2144-B32D-A1C5480BC79F}"/>
              </a:ext>
            </a:extLst>
          </p:cNvPr>
          <p:cNvGrpSpPr>
            <a:grpSpLocks/>
          </p:cNvGrpSpPr>
          <p:nvPr/>
        </p:nvGrpSpPr>
        <p:grpSpPr bwMode="auto">
          <a:xfrm>
            <a:off x="3275349" y="1552363"/>
            <a:ext cx="1335127" cy="700701"/>
            <a:chOff x="4871" y="1535"/>
            <a:chExt cx="779" cy="441"/>
          </a:xfrm>
        </p:grpSpPr>
        <p:sp>
          <p:nvSpPr>
            <p:cNvPr id="27" name="Freeform 11">
              <a:extLst>
                <a:ext uri="{FF2B5EF4-FFF2-40B4-BE49-F238E27FC236}">
                  <a16:creationId xmlns:a16="http://schemas.microsoft.com/office/drawing/2014/main" id="{DA2E6DD3-58D8-FF49-87D3-1CDE79858438}"/>
                </a:ext>
              </a:extLst>
            </p:cNvPr>
            <p:cNvSpPr>
              <a:spLocks/>
            </p:cNvSpPr>
            <p:nvPr/>
          </p:nvSpPr>
          <p:spPr bwMode="auto">
            <a:xfrm>
              <a:off x="4871" y="1585"/>
              <a:ext cx="610" cy="385"/>
            </a:xfrm>
            <a:custGeom>
              <a:avLst/>
              <a:gdLst>
                <a:gd name="T0" fmla="*/ 0 w 569"/>
                <a:gd name="T1" fmla="*/ 0 h 505"/>
                <a:gd name="T2" fmla="*/ 0 w 569"/>
                <a:gd name="T3" fmla="*/ 2 h 505"/>
                <a:gd name="T4" fmla="*/ 22687 w 569"/>
                <a:gd name="T5" fmla="*/ 2 h 505"/>
                <a:gd name="T6" fmla="*/ 0 60000 65536"/>
                <a:gd name="T7" fmla="*/ 0 60000 65536"/>
                <a:gd name="T8" fmla="*/ 0 60000 65536"/>
                <a:gd name="T9" fmla="*/ 0 w 569"/>
                <a:gd name="T10" fmla="*/ 0 h 505"/>
                <a:gd name="T11" fmla="*/ 569 w 569"/>
                <a:gd name="T12" fmla="*/ 505 h 505"/>
              </a:gdLst>
              <a:ahLst/>
              <a:cxnLst>
                <a:cxn ang="T6">
                  <a:pos x="T0" y="T1"/>
                </a:cxn>
                <a:cxn ang="T7">
                  <a:pos x="T2" y="T3"/>
                </a:cxn>
                <a:cxn ang="T8">
                  <a:pos x="T4" y="T5"/>
                </a:cxn>
              </a:cxnLst>
              <a:rect l="T9" t="T10" r="T11" b="T12"/>
              <a:pathLst>
                <a:path w="569" h="505">
                  <a:moveTo>
                    <a:pt x="0" y="0"/>
                  </a:moveTo>
                  <a:lnTo>
                    <a:pt x="0" y="504"/>
                  </a:lnTo>
                  <a:lnTo>
                    <a:pt x="568" y="504"/>
                  </a:lnTo>
                </a:path>
              </a:pathLst>
            </a:custGeom>
            <a:noFill/>
            <a:ln w="254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28" name="Rectangle 12">
              <a:extLst>
                <a:ext uri="{FF2B5EF4-FFF2-40B4-BE49-F238E27FC236}">
                  <a16:creationId xmlns:a16="http://schemas.microsoft.com/office/drawing/2014/main" id="{5750395E-526B-964A-B70D-1AB7736BEB2B}"/>
                </a:ext>
              </a:extLst>
            </p:cNvPr>
            <p:cNvSpPr>
              <a:spLocks noChangeArrowheads="1"/>
            </p:cNvSpPr>
            <p:nvPr/>
          </p:nvSpPr>
          <p:spPr bwMode="auto">
            <a:xfrm>
              <a:off x="5561" y="1773"/>
              <a:ext cx="8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2326" tIns="30616" rIns="62326" bIns="30616">
              <a:spAutoFit/>
            </a:bodyPr>
            <a:lstStyle/>
            <a:p>
              <a:pPr eaLnBrk="0" hangingPunct="0"/>
              <a:r>
                <a:rPr lang="en-GB" sz="964" b="1"/>
                <a:t> </a:t>
              </a:r>
            </a:p>
          </p:txBody>
        </p:sp>
        <p:sp>
          <p:nvSpPr>
            <p:cNvPr id="29" name="Freeform 13">
              <a:extLst>
                <a:ext uri="{FF2B5EF4-FFF2-40B4-BE49-F238E27FC236}">
                  <a16:creationId xmlns:a16="http://schemas.microsoft.com/office/drawing/2014/main" id="{2883A98E-7AEB-E14D-B725-E634AFA842B2}"/>
                </a:ext>
              </a:extLst>
            </p:cNvPr>
            <p:cNvSpPr>
              <a:spLocks/>
            </p:cNvSpPr>
            <p:nvPr/>
          </p:nvSpPr>
          <p:spPr bwMode="auto">
            <a:xfrm>
              <a:off x="4871" y="1652"/>
              <a:ext cx="559" cy="318"/>
            </a:xfrm>
            <a:custGeom>
              <a:avLst/>
              <a:gdLst>
                <a:gd name="T0" fmla="*/ 0 w 521"/>
                <a:gd name="T1" fmla="*/ 2 h 417"/>
                <a:gd name="T2" fmla="*/ 4026 w 521"/>
                <a:gd name="T3" fmla="*/ 2 h 417"/>
                <a:gd name="T4" fmla="*/ 6391 w 521"/>
                <a:gd name="T5" fmla="*/ 2 h 417"/>
                <a:gd name="T6" fmla="*/ 10056 w 521"/>
                <a:gd name="T7" fmla="*/ 2 h 417"/>
                <a:gd name="T8" fmla="*/ 13007 w 521"/>
                <a:gd name="T9" fmla="*/ 2 h 417"/>
                <a:gd name="T10" fmla="*/ 17357 w 521"/>
                <a:gd name="T11" fmla="*/ 2 h 417"/>
                <a:gd name="T12" fmla="*/ 19713 w 521"/>
                <a:gd name="T13" fmla="*/ 2 h 417"/>
                <a:gd name="T14" fmla="*/ 21743 w 521"/>
                <a:gd name="T15" fmla="*/ 0 h 417"/>
                <a:gd name="T16" fmla="*/ 0 60000 65536"/>
                <a:gd name="T17" fmla="*/ 0 60000 65536"/>
                <a:gd name="T18" fmla="*/ 0 60000 65536"/>
                <a:gd name="T19" fmla="*/ 0 60000 65536"/>
                <a:gd name="T20" fmla="*/ 0 60000 65536"/>
                <a:gd name="T21" fmla="*/ 0 60000 65536"/>
                <a:gd name="T22" fmla="*/ 0 60000 65536"/>
                <a:gd name="T23" fmla="*/ 0 60000 65536"/>
                <a:gd name="T24" fmla="*/ 0 w 521"/>
                <a:gd name="T25" fmla="*/ 0 h 417"/>
                <a:gd name="T26" fmla="*/ 521 w 521"/>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1" h="417">
                  <a:moveTo>
                    <a:pt x="0" y="416"/>
                  </a:moveTo>
                  <a:lnTo>
                    <a:pt x="96" y="336"/>
                  </a:lnTo>
                  <a:lnTo>
                    <a:pt x="152" y="232"/>
                  </a:lnTo>
                  <a:lnTo>
                    <a:pt x="240" y="216"/>
                  </a:lnTo>
                  <a:lnTo>
                    <a:pt x="312" y="120"/>
                  </a:lnTo>
                  <a:lnTo>
                    <a:pt x="416" y="72"/>
                  </a:lnTo>
                  <a:lnTo>
                    <a:pt x="472" y="72"/>
                  </a:lnTo>
                  <a:lnTo>
                    <a:pt x="520" y="0"/>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30" name="Freeform 14">
              <a:extLst>
                <a:ext uri="{FF2B5EF4-FFF2-40B4-BE49-F238E27FC236}">
                  <a16:creationId xmlns:a16="http://schemas.microsoft.com/office/drawing/2014/main" id="{73B68548-CC6B-A640-A98D-9551A6E2E1F8}"/>
                </a:ext>
              </a:extLst>
            </p:cNvPr>
            <p:cNvSpPr>
              <a:spLocks/>
            </p:cNvSpPr>
            <p:nvPr/>
          </p:nvSpPr>
          <p:spPr bwMode="auto">
            <a:xfrm>
              <a:off x="4871" y="1652"/>
              <a:ext cx="559" cy="318"/>
            </a:xfrm>
            <a:custGeom>
              <a:avLst/>
              <a:gdLst>
                <a:gd name="T0" fmla="*/ 0 w 521"/>
                <a:gd name="T1" fmla="*/ 2 h 417"/>
                <a:gd name="T2" fmla="*/ 4026 w 521"/>
                <a:gd name="T3" fmla="*/ 2 h 417"/>
                <a:gd name="T4" fmla="*/ 6391 w 521"/>
                <a:gd name="T5" fmla="*/ 2 h 417"/>
                <a:gd name="T6" fmla="*/ 10056 w 521"/>
                <a:gd name="T7" fmla="*/ 2 h 417"/>
                <a:gd name="T8" fmla="*/ 13007 w 521"/>
                <a:gd name="T9" fmla="*/ 2 h 417"/>
                <a:gd name="T10" fmla="*/ 17357 w 521"/>
                <a:gd name="T11" fmla="*/ 2 h 417"/>
                <a:gd name="T12" fmla="*/ 19713 w 521"/>
                <a:gd name="T13" fmla="*/ 2 h 417"/>
                <a:gd name="T14" fmla="*/ 21743 w 521"/>
                <a:gd name="T15" fmla="*/ 0 h 417"/>
                <a:gd name="T16" fmla="*/ 0 60000 65536"/>
                <a:gd name="T17" fmla="*/ 0 60000 65536"/>
                <a:gd name="T18" fmla="*/ 0 60000 65536"/>
                <a:gd name="T19" fmla="*/ 0 60000 65536"/>
                <a:gd name="T20" fmla="*/ 0 60000 65536"/>
                <a:gd name="T21" fmla="*/ 0 60000 65536"/>
                <a:gd name="T22" fmla="*/ 0 60000 65536"/>
                <a:gd name="T23" fmla="*/ 0 60000 65536"/>
                <a:gd name="T24" fmla="*/ 0 w 521"/>
                <a:gd name="T25" fmla="*/ 0 h 417"/>
                <a:gd name="T26" fmla="*/ 521 w 521"/>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1" h="417">
                  <a:moveTo>
                    <a:pt x="0" y="416"/>
                  </a:moveTo>
                  <a:lnTo>
                    <a:pt x="96" y="336"/>
                  </a:lnTo>
                  <a:lnTo>
                    <a:pt x="152" y="232"/>
                  </a:lnTo>
                  <a:lnTo>
                    <a:pt x="240" y="216"/>
                  </a:lnTo>
                  <a:lnTo>
                    <a:pt x="312" y="120"/>
                  </a:lnTo>
                  <a:lnTo>
                    <a:pt x="416" y="72"/>
                  </a:lnTo>
                  <a:lnTo>
                    <a:pt x="472" y="72"/>
                  </a:lnTo>
                  <a:lnTo>
                    <a:pt x="520" y="0"/>
                  </a:lnTo>
                </a:path>
              </a:pathLst>
            </a:custGeom>
            <a:noFill/>
            <a:ln w="25400" cap="rnd">
              <a:solidFill>
                <a:srgbClr val="DC002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31" name="Freeform 15">
              <a:extLst>
                <a:ext uri="{FF2B5EF4-FFF2-40B4-BE49-F238E27FC236}">
                  <a16:creationId xmlns:a16="http://schemas.microsoft.com/office/drawing/2014/main" id="{7A017386-FD77-4440-BA12-FFF9CD7330FB}"/>
                </a:ext>
              </a:extLst>
            </p:cNvPr>
            <p:cNvSpPr>
              <a:spLocks/>
            </p:cNvSpPr>
            <p:nvPr/>
          </p:nvSpPr>
          <p:spPr bwMode="auto">
            <a:xfrm>
              <a:off x="5549" y="1652"/>
              <a:ext cx="61" cy="87"/>
            </a:xfrm>
            <a:custGeom>
              <a:avLst/>
              <a:gdLst>
                <a:gd name="T0" fmla="*/ 1013 w 57"/>
                <a:gd name="T1" fmla="*/ 0 h 113"/>
                <a:gd name="T2" fmla="*/ 2018 w 57"/>
                <a:gd name="T3" fmla="*/ 2 h 113"/>
                <a:gd name="T4" fmla="*/ 1013 w 57"/>
                <a:gd name="T5" fmla="*/ 2 h 113"/>
                <a:gd name="T6" fmla="*/ 0 w 57"/>
                <a:gd name="T7" fmla="*/ 2 h 113"/>
                <a:gd name="T8" fmla="*/ 1013 w 57"/>
                <a:gd name="T9" fmla="*/ 0 h 113"/>
                <a:gd name="T10" fmla="*/ 0 60000 65536"/>
                <a:gd name="T11" fmla="*/ 0 60000 65536"/>
                <a:gd name="T12" fmla="*/ 0 60000 65536"/>
                <a:gd name="T13" fmla="*/ 0 60000 65536"/>
                <a:gd name="T14" fmla="*/ 0 60000 65536"/>
                <a:gd name="T15" fmla="*/ 0 w 57"/>
                <a:gd name="T16" fmla="*/ 0 h 113"/>
                <a:gd name="T17" fmla="*/ 57 w 57"/>
                <a:gd name="T18" fmla="*/ 113 h 113"/>
              </a:gdLst>
              <a:ahLst/>
              <a:cxnLst>
                <a:cxn ang="T10">
                  <a:pos x="T0" y="T1"/>
                </a:cxn>
                <a:cxn ang="T11">
                  <a:pos x="T2" y="T3"/>
                </a:cxn>
                <a:cxn ang="T12">
                  <a:pos x="T4" y="T5"/>
                </a:cxn>
                <a:cxn ang="T13">
                  <a:pos x="T6" y="T7"/>
                </a:cxn>
                <a:cxn ang="T14">
                  <a:pos x="T8" y="T9"/>
                </a:cxn>
              </a:cxnLst>
              <a:rect l="T15" t="T16" r="T17" b="T18"/>
              <a:pathLst>
                <a:path w="57" h="113">
                  <a:moveTo>
                    <a:pt x="28" y="0"/>
                  </a:moveTo>
                  <a:lnTo>
                    <a:pt x="56" y="112"/>
                  </a:lnTo>
                  <a:lnTo>
                    <a:pt x="28" y="112"/>
                  </a:lnTo>
                  <a:lnTo>
                    <a:pt x="0" y="112"/>
                  </a:lnTo>
                  <a:lnTo>
                    <a:pt x="28" y="0"/>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nb-NO" sz="930"/>
            </a:p>
          </p:txBody>
        </p:sp>
        <p:sp>
          <p:nvSpPr>
            <p:cNvPr id="32" name="Line 16">
              <a:extLst>
                <a:ext uri="{FF2B5EF4-FFF2-40B4-BE49-F238E27FC236}">
                  <a16:creationId xmlns:a16="http://schemas.microsoft.com/office/drawing/2014/main" id="{4446483E-5651-724C-860D-06EB041BB9FD}"/>
                </a:ext>
              </a:extLst>
            </p:cNvPr>
            <p:cNvSpPr>
              <a:spLocks noChangeShapeType="1"/>
            </p:cNvSpPr>
            <p:nvPr/>
          </p:nvSpPr>
          <p:spPr bwMode="auto">
            <a:xfrm flipV="1">
              <a:off x="5579" y="1743"/>
              <a:ext cx="0" cy="233"/>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b-NO" sz="930"/>
            </a:p>
          </p:txBody>
        </p:sp>
        <p:sp>
          <p:nvSpPr>
            <p:cNvPr id="33" name="Text Box 17">
              <a:extLst>
                <a:ext uri="{FF2B5EF4-FFF2-40B4-BE49-F238E27FC236}">
                  <a16:creationId xmlns:a16="http://schemas.microsoft.com/office/drawing/2014/main" id="{E6CE6ACB-A3E1-5240-8D6F-DA5B0A7AA161}"/>
                </a:ext>
              </a:extLst>
            </p:cNvPr>
            <p:cNvSpPr txBox="1">
              <a:spLocks noChangeArrowheads="1"/>
            </p:cNvSpPr>
            <p:nvPr/>
          </p:nvSpPr>
          <p:spPr bwMode="auto">
            <a:xfrm>
              <a:off x="4906" y="1535"/>
              <a:ext cx="369"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nb-NO" sz="964" b="1">
                  <a:solidFill>
                    <a:schemeClr val="tx1"/>
                  </a:solidFill>
                  <a:latin typeface="Arial" charset="0"/>
                  <a:ea typeface="ＭＳ Ｐゴシック" charset="0"/>
                  <a:cs typeface="ＭＳ Ｐゴシック" charset="0"/>
                </a:rPr>
                <a:t>Kvalitet</a:t>
              </a:r>
            </a:p>
          </p:txBody>
        </p:sp>
      </p:grpSp>
      <p:grpSp>
        <p:nvGrpSpPr>
          <p:cNvPr id="34" name="Group 3">
            <a:extLst>
              <a:ext uri="{FF2B5EF4-FFF2-40B4-BE49-F238E27FC236}">
                <a16:creationId xmlns:a16="http://schemas.microsoft.com/office/drawing/2014/main" id="{3A93C17B-ED3A-8344-8C9A-8346F4FCCF8E}"/>
              </a:ext>
            </a:extLst>
          </p:cNvPr>
          <p:cNvGrpSpPr>
            <a:grpSpLocks/>
          </p:cNvGrpSpPr>
          <p:nvPr/>
        </p:nvGrpSpPr>
        <p:grpSpPr bwMode="auto">
          <a:xfrm>
            <a:off x="4913231" y="1622988"/>
            <a:ext cx="1382306" cy="613637"/>
            <a:chOff x="4871" y="2171"/>
            <a:chExt cx="777" cy="385"/>
          </a:xfrm>
        </p:grpSpPr>
        <p:sp>
          <p:nvSpPr>
            <p:cNvPr id="35" name="Freeform 4">
              <a:extLst>
                <a:ext uri="{FF2B5EF4-FFF2-40B4-BE49-F238E27FC236}">
                  <a16:creationId xmlns:a16="http://schemas.microsoft.com/office/drawing/2014/main" id="{6E85BC3E-6920-014D-A58C-1E9F923E74F1}"/>
                </a:ext>
              </a:extLst>
            </p:cNvPr>
            <p:cNvSpPr>
              <a:spLocks/>
            </p:cNvSpPr>
            <p:nvPr/>
          </p:nvSpPr>
          <p:spPr bwMode="auto">
            <a:xfrm>
              <a:off x="4871" y="2171"/>
              <a:ext cx="610" cy="385"/>
            </a:xfrm>
            <a:custGeom>
              <a:avLst/>
              <a:gdLst>
                <a:gd name="T0" fmla="*/ 0 w 569"/>
                <a:gd name="T1" fmla="*/ 0 h 505"/>
                <a:gd name="T2" fmla="*/ 0 w 569"/>
                <a:gd name="T3" fmla="*/ 2 h 505"/>
                <a:gd name="T4" fmla="*/ 22687 w 569"/>
                <a:gd name="T5" fmla="*/ 2 h 505"/>
                <a:gd name="T6" fmla="*/ 0 60000 65536"/>
                <a:gd name="T7" fmla="*/ 0 60000 65536"/>
                <a:gd name="T8" fmla="*/ 0 60000 65536"/>
                <a:gd name="T9" fmla="*/ 0 w 569"/>
                <a:gd name="T10" fmla="*/ 0 h 505"/>
                <a:gd name="T11" fmla="*/ 569 w 569"/>
                <a:gd name="T12" fmla="*/ 505 h 505"/>
              </a:gdLst>
              <a:ahLst/>
              <a:cxnLst>
                <a:cxn ang="T6">
                  <a:pos x="T0" y="T1"/>
                </a:cxn>
                <a:cxn ang="T7">
                  <a:pos x="T2" y="T3"/>
                </a:cxn>
                <a:cxn ang="T8">
                  <a:pos x="T4" y="T5"/>
                </a:cxn>
              </a:cxnLst>
              <a:rect l="T9" t="T10" r="T11" b="T12"/>
              <a:pathLst>
                <a:path w="569" h="505">
                  <a:moveTo>
                    <a:pt x="0" y="0"/>
                  </a:moveTo>
                  <a:lnTo>
                    <a:pt x="0" y="504"/>
                  </a:lnTo>
                  <a:lnTo>
                    <a:pt x="568" y="504"/>
                  </a:lnTo>
                </a:path>
              </a:pathLst>
            </a:custGeom>
            <a:noFill/>
            <a:ln w="254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36" name="Rectangle 5">
              <a:extLst>
                <a:ext uri="{FF2B5EF4-FFF2-40B4-BE49-F238E27FC236}">
                  <a16:creationId xmlns:a16="http://schemas.microsoft.com/office/drawing/2014/main" id="{62AD6907-9284-3342-ACFB-1DA63F94D169}"/>
                </a:ext>
              </a:extLst>
            </p:cNvPr>
            <p:cNvSpPr>
              <a:spLocks noChangeArrowheads="1"/>
            </p:cNvSpPr>
            <p:nvPr/>
          </p:nvSpPr>
          <p:spPr bwMode="auto">
            <a:xfrm>
              <a:off x="5562" y="2300"/>
              <a:ext cx="8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2326" tIns="30616" rIns="62326" bIns="30616">
              <a:spAutoFit/>
            </a:bodyPr>
            <a:lstStyle/>
            <a:p>
              <a:pPr eaLnBrk="0" hangingPunct="0"/>
              <a:r>
                <a:rPr lang="en-GB" sz="964" b="1"/>
                <a:t> </a:t>
              </a:r>
            </a:p>
          </p:txBody>
        </p:sp>
        <p:sp>
          <p:nvSpPr>
            <p:cNvPr id="37" name="Freeform 6">
              <a:extLst>
                <a:ext uri="{FF2B5EF4-FFF2-40B4-BE49-F238E27FC236}">
                  <a16:creationId xmlns:a16="http://schemas.microsoft.com/office/drawing/2014/main" id="{47EFB8FB-6720-384B-A95E-1D041A1528C3}"/>
                </a:ext>
              </a:extLst>
            </p:cNvPr>
            <p:cNvSpPr>
              <a:spLocks/>
            </p:cNvSpPr>
            <p:nvPr/>
          </p:nvSpPr>
          <p:spPr bwMode="auto">
            <a:xfrm>
              <a:off x="5549" y="2464"/>
              <a:ext cx="61" cy="92"/>
            </a:xfrm>
            <a:custGeom>
              <a:avLst/>
              <a:gdLst>
                <a:gd name="T0" fmla="*/ 1013 w 57"/>
                <a:gd name="T1" fmla="*/ 2 h 121"/>
                <a:gd name="T2" fmla="*/ 0 w 57"/>
                <a:gd name="T3" fmla="*/ 0 h 121"/>
                <a:gd name="T4" fmla="*/ 1013 w 57"/>
                <a:gd name="T5" fmla="*/ 0 h 121"/>
                <a:gd name="T6" fmla="*/ 2018 w 57"/>
                <a:gd name="T7" fmla="*/ 0 h 121"/>
                <a:gd name="T8" fmla="*/ 1013 w 57"/>
                <a:gd name="T9" fmla="*/ 2 h 121"/>
                <a:gd name="T10" fmla="*/ 0 60000 65536"/>
                <a:gd name="T11" fmla="*/ 0 60000 65536"/>
                <a:gd name="T12" fmla="*/ 0 60000 65536"/>
                <a:gd name="T13" fmla="*/ 0 60000 65536"/>
                <a:gd name="T14" fmla="*/ 0 60000 65536"/>
                <a:gd name="T15" fmla="*/ 0 w 57"/>
                <a:gd name="T16" fmla="*/ 0 h 121"/>
                <a:gd name="T17" fmla="*/ 57 w 57"/>
                <a:gd name="T18" fmla="*/ 121 h 121"/>
              </a:gdLst>
              <a:ahLst/>
              <a:cxnLst>
                <a:cxn ang="T10">
                  <a:pos x="T0" y="T1"/>
                </a:cxn>
                <a:cxn ang="T11">
                  <a:pos x="T2" y="T3"/>
                </a:cxn>
                <a:cxn ang="T12">
                  <a:pos x="T4" y="T5"/>
                </a:cxn>
                <a:cxn ang="T13">
                  <a:pos x="T6" y="T7"/>
                </a:cxn>
                <a:cxn ang="T14">
                  <a:pos x="T8" y="T9"/>
                </a:cxn>
              </a:cxnLst>
              <a:rect l="T15" t="T16" r="T17" b="T18"/>
              <a:pathLst>
                <a:path w="57" h="121">
                  <a:moveTo>
                    <a:pt x="28" y="120"/>
                  </a:moveTo>
                  <a:lnTo>
                    <a:pt x="0" y="0"/>
                  </a:lnTo>
                  <a:lnTo>
                    <a:pt x="28" y="0"/>
                  </a:lnTo>
                  <a:lnTo>
                    <a:pt x="56" y="0"/>
                  </a:lnTo>
                  <a:lnTo>
                    <a:pt x="28" y="120"/>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nb-NO" sz="930"/>
            </a:p>
          </p:txBody>
        </p:sp>
        <p:sp>
          <p:nvSpPr>
            <p:cNvPr id="38" name="Line 7">
              <a:extLst>
                <a:ext uri="{FF2B5EF4-FFF2-40B4-BE49-F238E27FC236}">
                  <a16:creationId xmlns:a16="http://schemas.microsoft.com/office/drawing/2014/main" id="{F6407BC0-792C-514E-A265-9AD63D2807B8}"/>
                </a:ext>
              </a:extLst>
            </p:cNvPr>
            <p:cNvSpPr>
              <a:spLocks noChangeShapeType="1"/>
            </p:cNvSpPr>
            <p:nvPr/>
          </p:nvSpPr>
          <p:spPr bwMode="auto">
            <a:xfrm flipV="1">
              <a:off x="5579" y="2238"/>
              <a:ext cx="0" cy="226"/>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b-NO" sz="930"/>
            </a:p>
          </p:txBody>
        </p:sp>
        <p:sp>
          <p:nvSpPr>
            <p:cNvPr id="39" name="Freeform 8">
              <a:extLst>
                <a:ext uri="{FF2B5EF4-FFF2-40B4-BE49-F238E27FC236}">
                  <a16:creationId xmlns:a16="http://schemas.microsoft.com/office/drawing/2014/main" id="{D3A03FE5-C1C9-5B40-BF85-2F0839AA2E37}"/>
                </a:ext>
              </a:extLst>
            </p:cNvPr>
            <p:cNvSpPr>
              <a:spLocks/>
            </p:cNvSpPr>
            <p:nvPr/>
          </p:nvSpPr>
          <p:spPr bwMode="auto">
            <a:xfrm>
              <a:off x="4871" y="2220"/>
              <a:ext cx="610" cy="190"/>
            </a:xfrm>
            <a:custGeom>
              <a:avLst/>
              <a:gdLst>
                <a:gd name="T0" fmla="*/ 0 w 569"/>
                <a:gd name="T1" fmla="*/ 0 h 249"/>
                <a:gd name="T2" fmla="*/ 5439 w 569"/>
                <a:gd name="T3" fmla="*/ 2 h 249"/>
                <a:gd name="T4" fmla="*/ 9270 w 569"/>
                <a:gd name="T5" fmla="*/ 2 h 249"/>
                <a:gd name="T6" fmla="*/ 14676 w 569"/>
                <a:gd name="T7" fmla="*/ 2 h 249"/>
                <a:gd name="T8" fmla="*/ 17238 w 569"/>
                <a:gd name="T9" fmla="*/ 2 h 249"/>
                <a:gd name="T10" fmla="*/ 22687 w 569"/>
                <a:gd name="T11" fmla="*/ 2 h 249"/>
                <a:gd name="T12" fmla="*/ 0 60000 65536"/>
                <a:gd name="T13" fmla="*/ 0 60000 65536"/>
                <a:gd name="T14" fmla="*/ 0 60000 65536"/>
                <a:gd name="T15" fmla="*/ 0 60000 65536"/>
                <a:gd name="T16" fmla="*/ 0 60000 65536"/>
                <a:gd name="T17" fmla="*/ 0 60000 65536"/>
                <a:gd name="T18" fmla="*/ 0 w 569"/>
                <a:gd name="T19" fmla="*/ 0 h 249"/>
                <a:gd name="T20" fmla="*/ 569 w 56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569" h="249">
                  <a:moveTo>
                    <a:pt x="0" y="0"/>
                  </a:moveTo>
                  <a:lnTo>
                    <a:pt x="136" y="24"/>
                  </a:lnTo>
                  <a:lnTo>
                    <a:pt x="232" y="88"/>
                  </a:lnTo>
                  <a:lnTo>
                    <a:pt x="368" y="104"/>
                  </a:lnTo>
                  <a:lnTo>
                    <a:pt x="432" y="192"/>
                  </a:lnTo>
                  <a:lnTo>
                    <a:pt x="568" y="248"/>
                  </a:lnTo>
                </a:path>
              </a:pathLst>
            </a:custGeom>
            <a:noFill/>
            <a:ln w="127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40" name="Freeform 9">
              <a:extLst>
                <a:ext uri="{FF2B5EF4-FFF2-40B4-BE49-F238E27FC236}">
                  <a16:creationId xmlns:a16="http://schemas.microsoft.com/office/drawing/2014/main" id="{BDACA329-AFA5-934B-874C-CB1AED1C43D5}"/>
                </a:ext>
              </a:extLst>
            </p:cNvPr>
            <p:cNvSpPr>
              <a:spLocks/>
            </p:cNvSpPr>
            <p:nvPr/>
          </p:nvSpPr>
          <p:spPr bwMode="auto">
            <a:xfrm>
              <a:off x="4871" y="2220"/>
              <a:ext cx="610" cy="190"/>
            </a:xfrm>
            <a:custGeom>
              <a:avLst/>
              <a:gdLst>
                <a:gd name="T0" fmla="*/ 0 w 569"/>
                <a:gd name="T1" fmla="*/ 0 h 249"/>
                <a:gd name="T2" fmla="*/ 5439 w 569"/>
                <a:gd name="T3" fmla="*/ 2 h 249"/>
                <a:gd name="T4" fmla="*/ 9270 w 569"/>
                <a:gd name="T5" fmla="*/ 2 h 249"/>
                <a:gd name="T6" fmla="*/ 14676 w 569"/>
                <a:gd name="T7" fmla="*/ 2 h 249"/>
                <a:gd name="T8" fmla="*/ 17238 w 569"/>
                <a:gd name="T9" fmla="*/ 2 h 249"/>
                <a:gd name="T10" fmla="*/ 22687 w 569"/>
                <a:gd name="T11" fmla="*/ 2 h 249"/>
                <a:gd name="T12" fmla="*/ 0 60000 65536"/>
                <a:gd name="T13" fmla="*/ 0 60000 65536"/>
                <a:gd name="T14" fmla="*/ 0 60000 65536"/>
                <a:gd name="T15" fmla="*/ 0 60000 65536"/>
                <a:gd name="T16" fmla="*/ 0 60000 65536"/>
                <a:gd name="T17" fmla="*/ 0 60000 65536"/>
                <a:gd name="T18" fmla="*/ 0 w 569"/>
                <a:gd name="T19" fmla="*/ 0 h 249"/>
                <a:gd name="T20" fmla="*/ 569 w 56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569" h="249">
                  <a:moveTo>
                    <a:pt x="0" y="0"/>
                  </a:moveTo>
                  <a:lnTo>
                    <a:pt x="136" y="24"/>
                  </a:lnTo>
                  <a:lnTo>
                    <a:pt x="232" y="88"/>
                  </a:lnTo>
                  <a:lnTo>
                    <a:pt x="368" y="104"/>
                  </a:lnTo>
                  <a:lnTo>
                    <a:pt x="432" y="192"/>
                  </a:lnTo>
                  <a:lnTo>
                    <a:pt x="568" y="248"/>
                  </a:lnTo>
                </a:path>
              </a:pathLst>
            </a:custGeom>
            <a:noFill/>
            <a:ln w="25400" cap="rnd">
              <a:solidFill>
                <a:srgbClr val="0054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grpSp>
      <p:grpSp>
        <p:nvGrpSpPr>
          <p:cNvPr id="41" name="Group 19">
            <a:extLst>
              <a:ext uri="{FF2B5EF4-FFF2-40B4-BE49-F238E27FC236}">
                <a16:creationId xmlns:a16="http://schemas.microsoft.com/office/drawing/2014/main" id="{98D4BC5F-D5D5-3D49-AB1E-2E5C32AB197A}"/>
              </a:ext>
            </a:extLst>
          </p:cNvPr>
          <p:cNvGrpSpPr>
            <a:grpSpLocks/>
          </p:cNvGrpSpPr>
          <p:nvPr/>
        </p:nvGrpSpPr>
        <p:grpSpPr bwMode="auto">
          <a:xfrm>
            <a:off x="6590843" y="1518199"/>
            <a:ext cx="1354769" cy="714933"/>
            <a:chOff x="4884" y="2693"/>
            <a:chExt cx="791" cy="449"/>
          </a:xfrm>
        </p:grpSpPr>
        <p:sp>
          <p:nvSpPr>
            <p:cNvPr id="42" name="Freeform 20">
              <a:extLst>
                <a:ext uri="{FF2B5EF4-FFF2-40B4-BE49-F238E27FC236}">
                  <a16:creationId xmlns:a16="http://schemas.microsoft.com/office/drawing/2014/main" id="{43321921-41AE-0D4A-B4BF-3381811AD009}"/>
                </a:ext>
              </a:extLst>
            </p:cNvPr>
            <p:cNvSpPr>
              <a:spLocks/>
            </p:cNvSpPr>
            <p:nvPr/>
          </p:nvSpPr>
          <p:spPr bwMode="auto">
            <a:xfrm>
              <a:off x="4888" y="2763"/>
              <a:ext cx="602" cy="379"/>
            </a:xfrm>
            <a:custGeom>
              <a:avLst/>
              <a:gdLst>
                <a:gd name="T0" fmla="*/ 0 w 561"/>
                <a:gd name="T1" fmla="*/ 0 h 497"/>
                <a:gd name="T2" fmla="*/ 0 w 561"/>
                <a:gd name="T3" fmla="*/ 2 h 497"/>
                <a:gd name="T4" fmla="*/ 23520 w 561"/>
                <a:gd name="T5" fmla="*/ 2 h 497"/>
                <a:gd name="T6" fmla="*/ 0 60000 65536"/>
                <a:gd name="T7" fmla="*/ 0 60000 65536"/>
                <a:gd name="T8" fmla="*/ 0 60000 65536"/>
                <a:gd name="T9" fmla="*/ 0 w 561"/>
                <a:gd name="T10" fmla="*/ 0 h 497"/>
                <a:gd name="T11" fmla="*/ 561 w 561"/>
                <a:gd name="T12" fmla="*/ 497 h 497"/>
              </a:gdLst>
              <a:ahLst/>
              <a:cxnLst>
                <a:cxn ang="T6">
                  <a:pos x="T0" y="T1"/>
                </a:cxn>
                <a:cxn ang="T7">
                  <a:pos x="T2" y="T3"/>
                </a:cxn>
                <a:cxn ang="T8">
                  <a:pos x="T4" y="T5"/>
                </a:cxn>
              </a:cxnLst>
              <a:rect l="T9" t="T10" r="T11" b="T12"/>
              <a:pathLst>
                <a:path w="561" h="497">
                  <a:moveTo>
                    <a:pt x="0" y="0"/>
                  </a:moveTo>
                  <a:lnTo>
                    <a:pt x="0" y="496"/>
                  </a:lnTo>
                  <a:lnTo>
                    <a:pt x="560" y="496"/>
                  </a:lnTo>
                </a:path>
              </a:pathLst>
            </a:custGeom>
            <a:noFill/>
            <a:ln w="254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43" name="Rectangle 21">
              <a:extLst>
                <a:ext uri="{FF2B5EF4-FFF2-40B4-BE49-F238E27FC236}">
                  <a16:creationId xmlns:a16="http://schemas.microsoft.com/office/drawing/2014/main" id="{24A0F69C-D8E9-8F41-8ADF-F236C3F117B7}"/>
                </a:ext>
              </a:extLst>
            </p:cNvPr>
            <p:cNvSpPr>
              <a:spLocks noChangeArrowheads="1"/>
            </p:cNvSpPr>
            <p:nvPr/>
          </p:nvSpPr>
          <p:spPr bwMode="auto">
            <a:xfrm>
              <a:off x="5586" y="2885"/>
              <a:ext cx="8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2326" tIns="30616" rIns="62326" bIns="30616">
              <a:spAutoFit/>
            </a:bodyPr>
            <a:lstStyle/>
            <a:p>
              <a:pPr eaLnBrk="0" hangingPunct="0"/>
              <a:r>
                <a:rPr lang="en-GB" sz="964" b="1"/>
                <a:t> </a:t>
              </a:r>
            </a:p>
          </p:txBody>
        </p:sp>
        <p:sp>
          <p:nvSpPr>
            <p:cNvPr id="44" name="Freeform 22">
              <a:extLst>
                <a:ext uri="{FF2B5EF4-FFF2-40B4-BE49-F238E27FC236}">
                  <a16:creationId xmlns:a16="http://schemas.microsoft.com/office/drawing/2014/main" id="{05199648-05A2-4346-A38E-5B4D35617004}"/>
                </a:ext>
              </a:extLst>
            </p:cNvPr>
            <p:cNvSpPr>
              <a:spLocks/>
            </p:cNvSpPr>
            <p:nvPr/>
          </p:nvSpPr>
          <p:spPr bwMode="auto">
            <a:xfrm>
              <a:off x="5566" y="3056"/>
              <a:ext cx="61" cy="86"/>
            </a:xfrm>
            <a:custGeom>
              <a:avLst/>
              <a:gdLst>
                <a:gd name="T0" fmla="*/ 1013 w 57"/>
                <a:gd name="T1" fmla="*/ 2 h 113"/>
                <a:gd name="T2" fmla="*/ 0 w 57"/>
                <a:gd name="T3" fmla="*/ 0 h 113"/>
                <a:gd name="T4" fmla="*/ 1013 w 57"/>
                <a:gd name="T5" fmla="*/ 0 h 113"/>
                <a:gd name="T6" fmla="*/ 2018 w 57"/>
                <a:gd name="T7" fmla="*/ 0 h 113"/>
                <a:gd name="T8" fmla="*/ 1013 w 57"/>
                <a:gd name="T9" fmla="*/ 2 h 113"/>
                <a:gd name="T10" fmla="*/ 0 60000 65536"/>
                <a:gd name="T11" fmla="*/ 0 60000 65536"/>
                <a:gd name="T12" fmla="*/ 0 60000 65536"/>
                <a:gd name="T13" fmla="*/ 0 60000 65536"/>
                <a:gd name="T14" fmla="*/ 0 60000 65536"/>
                <a:gd name="T15" fmla="*/ 0 w 57"/>
                <a:gd name="T16" fmla="*/ 0 h 113"/>
                <a:gd name="T17" fmla="*/ 57 w 57"/>
                <a:gd name="T18" fmla="*/ 113 h 113"/>
              </a:gdLst>
              <a:ahLst/>
              <a:cxnLst>
                <a:cxn ang="T10">
                  <a:pos x="T0" y="T1"/>
                </a:cxn>
                <a:cxn ang="T11">
                  <a:pos x="T2" y="T3"/>
                </a:cxn>
                <a:cxn ang="T12">
                  <a:pos x="T4" y="T5"/>
                </a:cxn>
                <a:cxn ang="T13">
                  <a:pos x="T6" y="T7"/>
                </a:cxn>
                <a:cxn ang="T14">
                  <a:pos x="T8" y="T9"/>
                </a:cxn>
              </a:cxnLst>
              <a:rect l="T15" t="T16" r="T17" b="T18"/>
              <a:pathLst>
                <a:path w="57" h="113">
                  <a:moveTo>
                    <a:pt x="28" y="112"/>
                  </a:moveTo>
                  <a:lnTo>
                    <a:pt x="0" y="0"/>
                  </a:lnTo>
                  <a:lnTo>
                    <a:pt x="28" y="0"/>
                  </a:lnTo>
                  <a:lnTo>
                    <a:pt x="56" y="0"/>
                  </a:lnTo>
                  <a:lnTo>
                    <a:pt x="28" y="112"/>
                  </a:lnTo>
                </a:path>
              </a:pathLst>
            </a:custGeom>
            <a:solidFill>
              <a:srgbClr val="00000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nb-NO" sz="930"/>
            </a:p>
          </p:txBody>
        </p:sp>
        <p:sp>
          <p:nvSpPr>
            <p:cNvPr id="45" name="Line 23">
              <a:extLst>
                <a:ext uri="{FF2B5EF4-FFF2-40B4-BE49-F238E27FC236}">
                  <a16:creationId xmlns:a16="http://schemas.microsoft.com/office/drawing/2014/main" id="{D8C6F6C3-D97E-F849-8E1C-2902C822BC7A}"/>
                </a:ext>
              </a:extLst>
            </p:cNvPr>
            <p:cNvSpPr>
              <a:spLocks noChangeShapeType="1"/>
            </p:cNvSpPr>
            <p:nvPr/>
          </p:nvSpPr>
          <p:spPr bwMode="auto">
            <a:xfrm flipV="1">
              <a:off x="5596" y="2824"/>
              <a:ext cx="0" cy="232"/>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nb-NO" sz="930"/>
            </a:p>
          </p:txBody>
        </p:sp>
        <p:sp>
          <p:nvSpPr>
            <p:cNvPr id="46" name="Freeform 24">
              <a:extLst>
                <a:ext uri="{FF2B5EF4-FFF2-40B4-BE49-F238E27FC236}">
                  <a16:creationId xmlns:a16="http://schemas.microsoft.com/office/drawing/2014/main" id="{A6ADA586-5612-204F-8E1E-8A1D5CCDA16C}"/>
                </a:ext>
              </a:extLst>
            </p:cNvPr>
            <p:cNvSpPr>
              <a:spLocks/>
            </p:cNvSpPr>
            <p:nvPr/>
          </p:nvSpPr>
          <p:spPr bwMode="auto">
            <a:xfrm>
              <a:off x="4888" y="2846"/>
              <a:ext cx="576" cy="221"/>
            </a:xfrm>
            <a:custGeom>
              <a:avLst/>
              <a:gdLst>
                <a:gd name="T0" fmla="*/ 0 w 537"/>
                <a:gd name="T1" fmla="*/ 0 h 289"/>
                <a:gd name="T2" fmla="*/ 4599 w 537"/>
                <a:gd name="T3" fmla="*/ 2 h 289"/>
                <a:gd name="T4" fmla="*/ 6865 w 537"/>
                <a:gd name="T5" fmla="*/ 2 h 289"/>
                <a:gd name="T6" fmla="*/ 10502 w 537"/>
                <a:gd name="T7" fmla="*/ 2 h 289"/>
                <a:gd name="T8" fmla="*/ 15772 w 537"/>
                <a:gd name="T9" fmla="*/ 2 h 289"/>
                <a:gd name="T10" fmla="*/ 19080 w 537"/>
                <a:gd name="T11" fmla="*/ 2 h 289"/>
                <a:gd name="T12" fmla="*/ 22037 w 537"/>
                <a:gd name="T13" fmla="*/ 2 h 289"/>
                <a:gd name="T14" fmla="*/ 0 60000 65536"/>
                <a:gd name="T15" fmla="*/ 0 60000 65536"/>
                <a:gd name="T16" fmla="*/ 0 60000 65536"/>
                <a:gd name="T17" fmla="*/ 0 60000 65536"/>
                <a:gd name="T18" fmla="*/ 0 60000 65536"/>
                <a:gd name="T19" fmla="*/ 0 60000 65536"/>
                <a:gd name="T20" fmla="*/ 0 60000 65536"/>
                <a:gd name="T21" fmla="*/ 0 w 537"/>
                <a:gd name="T22" fmla="*/ 0 h 289"/>
                <a:gd name="T23" fmla="*/ 537 w 537"/>
                <a:gd name="T24" fmla="*/ 289 h 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7" h="289">
                  <a:moveTo>
                    <a:pt x="0" y="0"/>
                  </a:moveTo>
                  <a:lnTo>
                    <a:pt x="112" y="40"/>
                  </a:lnTo>
                  <a:lnTo>
                    <a:pt x="168" y="128"/>
                  </a:lnTo>
                  <a:lnTo>
                    <a:pt x="256" y="144"/>
                  </a:lnTo>
                  <a:lnTo>
                    <a:pt x="384" y="216"/>
                  </a:lnTo>
                  <a:lnTo>
                    <a:pt x="464" y="232"/>
                  </a:lnTo>
                  <a:lnTo>
                    <a:pt x="536" y="288"/>
                  </a:lnTo>
                </a:path>
              </a:pathLst>
            </a:custGeom>
            <a:noFill/>
            <a:ln w="25400" cap="rnd">
              <a:solidFill>
                <a:srgbClr val="170B7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sz="930"/>
            </a:p>
          </p:txBody>
        </p:sp>
        <p:sp>
          <p:nvSpPr>
            <p:cNvPr id="47" name="Text Box 25">
              <a:extLst>
                <a:ext uri="{FF2B5EF4-FFF2-40B4-BE49-F238E27FC236}">
                  <a16:creationId xmlns:a16="http://schemas.microsoft.com/office/drawing/2014/main" id="{38D54820-668A-084A-96E5-87FF443EA4E7}"/>
                </a:ext>
              </a:extLst>
            </p:cNvPr>
            <p:cNvSpPr txBox="1">
              <a:spLocks noChangeArrowheads="1"/>
            </p:cNvSpPr>
            <p:nvPr/>
          </p:nvSpPr>
          <p:spPr bwMode="auto">
            <a:xfrm>
              <a:off x="4884" y="2693"/>
              <a:ext cx="465" cy="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nb-NO" sz="964" b="1">
                  <a:solidFill>
                    <a:schemeClr val="tx1"/>
                  </a:solidFill>
                  <a:latin typeface="Arial" charset="0"/>
                  <a:ea typeface="ＭＳ Ｐゴシック" charset="0"/>
                  <a:cs typeface="ＭＳ Ｐゴシック" charset="0"/>
                </a:rPr>
                <a:t>Leveranse</a:t>
              </a:r>
            </a:p>
          </p:txBody>
        </p:sp>
      </p:grpSp>
      <p:sp>
        <p:nvSpPr>
          <p:cNvPr id="48" name="Text Box 18">
            <a:extLst>
              <a:ext uri="{FF2B5EF4-FFF2-40B4-BE49-F238E27FC236}">
                <a16:creationId xmlns:a16="http://schemas.microsoft.com/office/drawing/2014/main" id="{31AE19E8-E6DE-F04E-A246-7A81291DE1D3}"/>
              </a:ext>
            </a:extLst>
          </p:cNvPr>
          <p:cNvSpPr txBox="1">
            <a:spLocks noChangeArrowheads="1"/>
          </p:cNvSpPr>
          <p:nvPr/>
        </p:nvSpPr>
        <p:spPr bwMode="auto">
          <a:xfrm>
            <a:off x="5132222" y="1552363"/>
            <a:ext cx="622504" cy="211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973" tIns="31486" rIns="62973" bIns="31486">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nb-NO" sz="964" b="1" dirty="0">
                <a:solidFill>
                  <a:schemeClr val="tx1"/>
                </a:solidFill>
                <a:latin typeface="Arial" charset="0"/>
                <a:ea typeface="ＭＳ Ｐゴシック" charset="0"/>
                <a:cs typeface="ＭＳ Ｐゴシック" charset="0"/>
              </a:rPr>
              <a:t>Kostnad</a:t>
            </a:r>
          </a:p>
        </p:txBody>
      </p:sp>
      <p:sp>
        <p:nvSpPr>
          <p:cNvPr id="5" name="Pil opp 4">
            <a:extLst>
              <a:ext uri="{FF2B5EF4-FFF2-40B4-BE49-F238E27FC236}">
                <a16:creationId xmlns:a16="http://schemas.microsoft.com/office/drawing/2014/main" id="{E27628B0-33B4-744B-81CB-516F86E3C67C}"/>
              </a:ext>
            </a:extLst>
          </p:cNvPr>
          <p:cNvSpPr/>
          <p:nvPr/>
        </p:nvSpPr>
        <p:spPr>
          <a:xfrm>
            <a:off x="1786327" y="2488545"/>
            <a:ext cx="474562" cy="6392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Pil opp 48">
            <a:extLst>
              <a:ext uri="{FF2B5EF4-FFF2-40B4-BE49-F238E27FC236}">
                <a16:creationId xmlns:a16="http://schemas.microsoft.com/office/drawing/2014/main" id="{AFDA61AE-1C3A-AC4C-8AE9-DA4817CAC207}"/>
              </a:ext>
            </a:extLst>
          </p:cNvPr>
          <p:cNvSpPr/>
          <p:nvPr/>
        </p:nvSpPr>
        <p:spPr>
          <a:xfrm>
            <a:off x="3651549" y="2488544"/>
            <a:ext cx="474562" cy="6392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Pil opp 49">
            <a:extLst>
              <a:ext uri="{FF2B5EF4-FFF2-40B4-BE49-F238E27FC236}">
                <a16:creationId xmlns:a16="http://schemas.microsoft.com/office/drawing/2014/main" id="{7B0511EE-583C-1347-B61F-0B663A3438D1}"/>
              </a:ext>
            </a:extLst>
          </p:cNvPr>
          <p:cNvSpPr/>
          <p:nvPr/>
        </p:nvSpPr>
        <p:spPr>
          <a:xfrm>
            <a:off x="5279490" y="2486915"/>
            <a:ext cx="474562" cy="6392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1" name="Pil opp 50">
            <a:extLst>
              <a:ext uri="{FF2B5EF4-FFF2-40B4-BE49-F238E27FC236}">
                <a16:creationId xmlns:a16="http://schemas.microsoft.com/office/drawing/2014/main" id="{89749506-545C-FC4D-A0CB-F62ED81FEC54}"/>
              </a:ext>
            </a:extLst>
          </p:cNvPr>
          <p:cNvSpPr/>
          <p:nvPr/>
        </p:nvSpPr>
        <p:spPr>
          <a:xfrm>
            <a:off x="6875944" y="2488630"/>
            <a:ext cx="474562" cy="6392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395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p:tgtEl>
                                          <p:spTgt spid="49"/>
                                        </p:tgtEl>
                                        <p:attrNameLst>
                                          <p:attrName>ppt_y</p:attrName>
                                        </p:attrNameLst>
                                      </p:cBhvr>
                                      <p:tavLst>
                                        <p:tav tm="0">
                                          <p:val>
                                            <p:strVal val="#ppt_y+#ppt_h*1.125000"/>
                                          </p:val>
                                        </p:tav>
                                        <p:tav tm="100000">
                                          <p:val>
                                            <p:strVal val="#ppt_y"/>
                                          </p:val>
                                        </p:tav>
                                      </p:tavLst>
                                    </p:anim>
                                    <p:animEffect transition="in" filter="wipe(up)">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up)">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p:tgtEl>
                                          <p:spTgt spid="51"/>
                                        </p:tgtEl>
                                        <p:attrNameLst>
                                          <p:attrName>ppt_y</p:attrName>
                                        </p:attrNameLst>
                                      </p:cBhvr>
                                      <p:tavLst>
                                        <p:tav tm="0">
                                          <p:val>
                                            <p:strVal val="#ppt_y+#ppt_h*1.125000"/>
                                          </p:val>
                                        </p:tav>
                                        <p:tav tm="100000">
                                          <p:val>
                                            <p:strVal val="#ppt_y"/>
                                          </p:val>
                                        </p:tav>
                                      </p:tavLst>
                                    </p:anim>
                                    <p:animEffect transition="in" filter="wipe(up)">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P spid="50"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02252" y="3551638"/>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30752" y="4062873"/>
            <a:ext cx="84101" cy="439056"/>
          </a:xfrm>
          <a:prstGeom prst="rect">
            <a:avLst/>
          </a:prstGeom>
        </p:spPr>
      </p:pic>
      <p:sp>
        <p:nvSpPr>
          <p:cNvPr id="18" name="Line 3">
            <a:extLst>
              <a:ext uri="{FF2B5EF4-FFF2-40B4-BE49-F238E27FC236}">
                <a16:creationId xmlns:a16="http://schemas.microsoft.com/office/drawing/2014/main" id="{5F5CFC8E-33C1-1045-AA54-1616C1F9BBE0}"/>
              </a:ext>
            </a:extLst>
          </p:cNvPr>
          <p:cNvSpPr>
            <a:spLocks noChangeShapeType="1"/>
          </p:cNvSpPr>
          <p:nvPr/>
        </p:nvSpPr>
        <p:spPr bwMode="auto">
          <a:xfrm flipV="1">
            <a:off x="3813007" y="1625479"/>
            <a:ext cx="0" cy="292670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19" name="Line 4">
            <a:extLst>
              <a:ext uri="{FF2B5EF4-FFF2-40B4-BE49-F238E27FC236}">
                <a16:creationId xmlns:a16="http://schemas.microsoft.com/office/drawing/2014/main" id="{D5D7FC37-6CA4-0B44-A8C2-8EF91C992A6D}"/>
              </a:ext>
            </a:extLst>
          </p:cNvPr>
          <p:cNvSpPr>
            <a:spLocks noChangeShapeType="1"/>
          </p:cNvSpPr>
          <p:nvPr/>
        </p:nvSpPr>
        <p:spPr bwMode="auto">
          <a:xfrm>
            <a:off x="3813007" y="4553857"/>
            <a:ext cx="369197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20" name="Oval 5">
            <a:extLst>
              <a:ext uri="{FF2B5EF4-FFF2-40B4-BE49-F238E27FC236}">
                <a16:creationId xmlns:a16="http://schemas.microsoft.com/office/drawing/2014/main" id="{3B0D3C7C-4D26-834C-B6F5-435757BFAFEB}"/>
              </a:ext>
            </a:extLst>
          </p:cNvPr>
          <p:cNvSpPr>
            <a:spLocks noChangeArrowheads="1"/>
          </p:cNvSpPr>
          <p:nvPr/>
        </p:nvSpPr>
        <p:spPr bwMode="auto">
          <a:xfrm>
            <a:off x="4013925" y="3763582"/>
            <a:ext cx="1063179" cy="621172"/>
          </a:xfrm>
          <a:prstGeom prst="ellipse">
            <a:avLst/>
          </a:prstGeom>
          <a:solidFill>
            <a:srgbClr val="E7E7F5"/>
          </a:solidFill>
          <a:ln w="28575">
            <a:solidFill>
              <a:srgbClr val="FF0000"/>
            </a:solidFill>
            <a:round/>
            <a:headEnd/>
            <a:tailEnd/>
          </a:ln>
        </p:spPr>
        <p:txBody>
          <a:bodyPr wrap="none" lIns="67765" tIns="33883" rIns="67765" bIns="33883" anchor="ctr"/>
          <a:lstStyle/>
          <a:p>
            <a:r>
              <a:rPr lang="nn-NO" sz="930" dirty="0"/>
              <a:t>Nå tilstand</a:t>
            </a:r>
          </a:p>
        </p:txBody>
      </p:sp>
      <p:sp>
        <p:nvSpPr>
          <p:cNvPr id="22" name="Oval 7">
            <a:extLst>
              <a:ext uri="{FF2B5EF4-FFF2-40B4-BE49-F238E27FC236}">
                <a16:creationId xmlns:a16="http://schemas.microsoft.com/office/drawing/2014/main" id="{E7EDFA60-AE97-514D-AF55-708D9BF87B92}"/>
              </a:ext>
            </a:extLst>
          </p:cNvPr>
          <p:cNvSpPr>
            <a:spLocks noChangeArrowheads="1"/>
          </p:cNvSpPr>
          <p:nvPr/>
        </p:nvSpPr>
        <p:spPr bwMode="auto">
          <a:xfrm>
            <a:off x="5173344" y="2595966"/>
            <a:ext cx="1322778" cy="621172"/>
          </a:xfrm>
          <a:prstGeom prst="ellipse">
            <a:avLst/>
          </a:prstGeom>
          <a:solidFill>
            <a:srgbClr val="E7E7F5"/>
          </a:solidFill>
          <a:ln w="38100">
            <a:solidFill>
              <a:srgbClr val="649D35"/>
            </a:solidFill>
            <a:round/>
            <a:headEnd/>
            <a:tailEnd/>
          </a:ln>
        </p:spPr>
        <p:txBody>
          <a:bodyPr wrap="none" lIns="67765" tIns="33883" rIns="67765" bIns="33883" anchor="ctr"/>
          <a:lstStyle/>
          <a:p>
            <a:r>
              <a:rPr lang="nn-NO" sz="930" dirty="0"/>
              <a:t>    Neste ønsket</a:t>
            </a:r>
            <a:br>
              <a:rPr lang="nn-NO" sz="930" dirty="0"/>
            </a:br>
            <a:r>
              <a:rPr lang="nn-NO" sz="930" dirty="0"/>
              <a:t>      tilstand</a:t>
            </a:r>
          </a:p>
          <a:p>
            <a:endParaRPr lang="nn-NO" sz="930" dirty="0"/>
          </a:p>
        </p:txBody>
      </p:sp>
      <p:sp>
        <p:nvSpPr>
          <p:cNvPr id="23" name="Oval 8">
            <a:extLst>
              <a:ext uri="{FF2B5EF4-FFF2-40B4-BE49-F238E27FC236}">
                <a16:creationId xmlns:a16="http://schemas.microsoft.com/office/drawing/2014/main" id="{D7E5A7AA-6F13-2E49-A111-C92FFDBAC777}"/>
              </a:ext>
            </a:extLst>
          </p:cNvPr>
          <p:cNvSpPr>
            <a:spLocks noChangeArrowheads="1"/>
          </p:cNvSpPr>
          <p:nvPr/>
        </p:nvSpPr>
        <p:spPr bwMode="auto">
          <a:xfrm>
            <a:off x="6961286" y="1139067"/>
            <a:ext cx="1322778" cy="621172"/>
          </a:xfrm>
          <a:prstGeom prst="ellipse">
            <a:avLst/>
          </a:prstGeom>
          <a:solidFill>
            <a:srgbClr val="E7E7F5"/>
          </a:solidFill>
          <a:ln w="38100">
            <a:solidFill>
              <a:srgbClr val="005F9F"/>
            </a:solidFill>
            <a:round/>
            <a:headEnd/>
            <a:tailEnd/>
          </a:ln>
        </p:spPr>
        <p:txBody>
          <a:bodyPr wrap="none" lIns="67765" tIns="33883" rIns="67765" bIns="33883" anchor="ctr"/>
          <a:lstStyle/>
          <a:p>
            <a:r>
              <a:rPr lang="nn-NO" sz="930" dirty="0"/>
              <a:t>      Visjon</a:t>
            </a:r>
          </a:p>
          <a:p>
            <a:r>
              <a:rPr lang="nn-NO" sz="930" dirty="0"/>
              <a:t>Framtidig tilstand</a:t>
            </a:r>
          </a:p>
        </p:txBody>
      </p:sp>
      <p:sp>
        <p:nvSpPr>
          <p:cNvPr id="24" name="Rectangle 9">
            <a:extLst>
              <a:ext uri="{FF2B5EF4-FFF2-40B4-BE49-F238E27FC236}">
                <a16:creationId xmlns:a16="http://schemas.microsoft.com/office/drawing/2014/main" id="{D74F85ED-CE17-1040-A424-E91C3B0E8790}"/>
              </a:ext>
            </a:extLst>
          </p:cNvPr>
          <p:cNvSpPr>
            <a:spLocks noChangeArrowheads="1"/>
          </p:cNvSpPr>
          <p:nvPr/>
        </p:nvSpPr>
        <p:spPr bwMode="gray">
          <a:xfrm>
            <a:off x="3524466" y="1433276"/>
            <a:ext cx="577081"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b="1" dirty="0"/>
              <a:t>Prestasjon</a:t>
            </a:r>
          </a:p>
        </p:txBody>
      </p:sp>
      <p:sp>
        <p:nvSpPr>
          <p:cNvPr id="27" name="Freeform 12">
            <a:extLst>
              <a:ext uri="{FF2B5EF4-FFF2-40B4-BE49-F238E27FC236}">
                <a16:creationId xmlns:a16="http://schemas.microsoft.com/office/drawing/2014/main" id="{63B0739C-D5C6-2047-9A94-D153DF81B309}"/>
              </a:ext>
            </a:extLst>
          </p:cNvPr>
          <p:cNvSpPr>
            <a:spLocks/>
          </p:cNvSpPr>
          <p:nvPr/>
        </p:nvSpPr>
        <p:spPr bwMode="auto">
          <a:xfrm>
            <a:off x="4614218" y="3189393"/>
            <a:ext cx="716763" cy="550747"/>
          </a:xfrm>
          <a:custGeom>
            <a:avLst/>
            <a:gdLst>
              <a:gd name="T0" fmla="*/ 0 w 366"/>
              <a:gd name="T1" fmla="*/ 2147483647 h 396"/>
              <a:gd name="T2" fmla="*/ 2147483647 w 366"/>
              <a:gd name="T3" fmla="*/ 2147483647 h 396"/>
              <a:gd name="T4" fmla="*/ 2147483647 w 366"/>
              <a:gd name="T5" fmla="*/ 0 h 396"/>
              <a:gd name="T6" fmla="*/ 0 60000 65536"/>
              <a:gd name="T7" fmla="*/ 0 60000 65536"/>
              <a:gd name="T8" fmla="*/ 0 60000 65536"/>
              <a:gd name="T9" fmla="*/ 0 w 366"/>
              <a:gd name="T10" fmla="*/ 0 h 396"/>
              <a:gd name="T11" fmla="*/ 366 w 366"/>
              <a:gd name="T12" fmla="*/ 396 h 396"/>
            </a:gdLst>
            <a:ahLst/>
            <a:cxnLst>
              <a:cxn ang="T6">
                <a:pos x="T0" y="T1"/>
              </a:cxn>
              <a:cxn ang="T7">
                <a:pos x="T2" y="T3"/>
              </a:cxn>
              <a:cxn ang="T8">
                <a:pos x="T4" y="T5"/>
              </a:cxn>
            </a:cxnLst>
            <a:rect l="T9" t="T10" r="T11" b="T12"/>
            <a:pathLst>
              <a:path w="366" h="396">
                <a:moveTo>
                  <a:pt x="0" y="396"/>
                </a:moveTo>
                <a:cubicBezTo>
                  <a:pt x="13" y="359"/>
                  <a:pt x="11" y="240"/>
                  <a:pt x="72" y="174"/>
                </a:cubicBezTo>
                <a:cubicBezTo>
                  <a:pt x="133" y="108"/>
                  <a:pt x="305" y="36"/>
                  <a:pt x="366" y="0"/>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67765" tIns="33883" rIns="67765" bIns="33883"/>
          <a:lstStyle/>
          <a:p>
            <a:endParaRPr lang="nb-NO" sz="930"/>
          </a:p>
        </p:txBody>
      </p:sp>
      <p:sp>
        <p:nvSpPr>
          <p:cNvPr id="28" name="Freeform 13">
            <a:extLst>
              <a:ext uri="{FF2B5EF4-FFF2-40B4-BE49-F238E27FC236}">
                <a16:creationId xmlns:a16="http://schemas.microsoft.com/office/drawing/2014/main" id="{496457AD-F1A5-C040-9AFB-C8B37FA27688}"/>
              </a:ext>
            </a:extLst>
          </p:cNvPr>
          <p:cNvSpPr>
            <a:spLocks/>
          </p:cNvSpPr>
          <p:nvPr/>
        </p:nvSpPr>
        <p:spPr bwMode="auto">
          <a:xfrm>
            <a:off x="6107484" y="1760238"/>
            <a:ext cx="1051126" cy="835727"/>
          </a:xfrm>
          <a:custGeom>
            <a:avLst/>
            <a:gdLst>
              <a:gd name="T0" fmla="*/ 0 w 366"/>
              <a:gd name="T1" fmla="*/ 2147483647 h 396"/>
              <a:gd name="T2" fmla="*/ 2147483647 w 366"/>
              <a:gd name="T3" fmla="*/ 2147483647 h 396"/>
              <a:gd name="T4" fmla="*/ 2147483647 w 366"/>
              <a:gd name="T5" fmla="*/ 0 h 396"/>
              <a:gd name="T6" fmla="*/ 0 60000 65536"/>
              <a:gd name="T7" fmla="*/ 0 60000 65536"/>
              <a:gd name="T8" fmla="*/ 0 60000 65536"/>
              <a:gd name="T9" fmla="*/ 0 w 366"/>
              <a:gd name="T10" fmla="*/ 0 h 396"/>
              <a:gd name="T11" fmla="*/ 366 w 366"/>
              <a:gd name="T12" fmla="*/ 396 h 396"/>
            </a:gdLst>
            <a:ahLst/>
            <a:cxnLst>
              <a:cxn ang="T6">
                <a:pos x="T0" y="T1"/>
              </a:cxn>
              <a:cxn ang="T7">
                <a:pos x="T2" y="T3"/>
              </a:cxn>
              <a:cxn ang="T8">
                <a:pos x="T4" y="T5"/>
              </a:cxn>
            </a:cxnLst>
            <a:rect l="T9" t="T10" r="T11" b="T12"/>
            <a:pathLst>
              <a:path w="366" h="396">
                <a:moveTo>
                  <a:pt x="0" y="396"/>
                </a:moveTo>
                <a:cubicBezTo>
                  <a:pt x="13" y="359"/>
                  <a:pt x="11" y="240"/>
                  <a:pt x="72" y="174"/>
                </a:cubicBezTo>
                <a:cubicBezTo>
                  <a:pt x="133" y="108"/>
                  <a:pt x="305" y="36"/>
                  <a:pt x="366" y="0"/>
                </a:cubicBezTo>
              </a:path>
            </a:pathLst>
          </a:custGeom>
          <a:noFill/>
          <a:ln w="28575">
            <a:solidFill>
              <a:schemeClr val="tx1"/>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lIns="67765" tIns="33883" rIns="67765" bIns="33883"/>
          <a:lstStyle/>
          <a:p>
            <a:endParaRPr lang="nb-NO" sz="930"/>
          </a:p>
        </p:txBody>
      </p:sp>
      <p:sp>
        <p:nvSpPr>
          <p:cNvPr id="29" name="Rectangle 14">
            <a:extLst>
              <a:ext uri="{FF2B5EF4-FFF2-40B4-BE49-F238E27FC236}">
                <a16:creationId xmlns:a16="http://schemas.microsoft.com/office/drawing/2014/main" id="{E2E0AD58-AD3B-1D40-8D1D-E5FFCDFC5670}"/>
              </a:ext>
            </a:extLst>
          </p:cNvPr>
          <p:cNvSpPr>
            <a:spLocks noChangeArrowheads="1"/>
          </p:cNvSpPr>
          <p:nvPr/>
        </p:nvSpPr>
        <p:spPr bwMode="gray">
          <a:xfrm>
            <a:off x="7549015" y="4498928"/>
            <a:ext cx="168316"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564188">
              <a:spcBef>
                <a:spcPct val="20000"/>
              </a:spcBef>
              <a:buClr>
                <a:schemeClr val="accent2"/>
              </a:buClr>
            </a:pPr>
            <a:r>
              <a:rPr lang="en-GB" sz="1033" b="1" dirty="0" err="1"/>
              <a:t>Tid</a:t>
            </a:r>
            <a:endParaRPr lang="en-GB" sz="1033" b="1" dirty="0"/>
          </a:p>
        </p:txBody>
      </p:sp>
      <p:sp>
        <p:nvSpPr>
          <p:cNvPr id="30" name="Rectangle 15">
            <a:extLst>
              <a:ext uri="{FF2B5EF4-FFF2-40B4-BE49-F238E27FC236}">
                <a16:creationId xmlns:a16="http://schemas.microsoft.com/office/drawing/2014/main" id="{BFF5D60C-3865-104F-BFCA-92994D8697E4}"/>
              </a:ext>
            </a:extLst>
          </p:cNvPr>
          <p:cNvSpPr>
            <a:spLocks noChangeArrowheads="1"/>
          </p:cNvSpPr>
          <p:nvPr/>
        </p:nvSpPr>
        <p:spPr bwMode="gray">
          <a:xfrm>
            <a:off x="805885" y="1347742"/>
            <a:ext cx="216239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564188">
              <a:spcBef>
                <a:spcPct val="20000"/>
              </a:spcBef>
              <a:buClr>
                <a:schemeClr val="tx1"/>
              </a:buClr>
            </a:pPr>
            <a:r>
              <a:rPr lang="nb-NO" sz="1000" b="1" dirty="0"/>
              <a:t>STUDERE  nå-tilstand. Hva kjennetegner nåtiden? Ord, bilder, tall. </a:t>
            </a:r>
            <a:br>
              <a:rPr lang="nb-NO" sz="1000" b="1" dirty="0"/>
            </a:br>
            <a:r>
              <a:rPr lang="nb-NO" sz="1000" b="1" dirty="0">
                <a:solidFill>
                  <a:srgbClr val="005F9F"/>
                </a:solidFill>
              </a:rPr>
              <a:t>- </a:t>
            </a:r>
            <a:r>
              <a:rPr lang="nb-NO" sz="1000" b="1" i="1" dirty="0">
                <a:solidFill>
                  <a:srgbClr val="005F9F"/>
                </a:solidFill>
              </a:rPr>
              <a:t>Felles bilde av nåværende tilstand</a:t>
            </a:r>
          </a:p>
          <a:p>
            <a:pPr marL="196887" indent="-196887" defTabSz="564188">
              <a:spcBef>
                <a:spcPct val="20000"/>
              </a:spcBef>
              <a:buClr>
                <a:schemeClr val="tx1"/>
              </a:buClr>
              <a:buFontTx/>
              <a:buAutoNum type="arabicPeriod"/>
            </a:pPr>
            <a:endParaRPr lang="nb-NO" sz="1000" b="1" i="1" dirty="0"/>
          </a:p>
          <a:p>
            <a:pPr defTabSz="564188">
              <a:spcBef>
                <a:spcPct val="20000"/>
              </a:spcBef>
              <a:buClr>
                <a:schemeClr val="tx1"/>
              </a:buClr>
            </a:pPr>
            <a:r>
              <a:rPr lang="nb-NO" sz="1000" b="1" dirty="0"/>
              <a:t>Beskriv hvordan det bør se ut i framtida en visjon om »Hva Som Skal Bli»</a:t>
            </a:r>
          </a:p>
          <a:p>
            <a:pPr defTabSz="564188">
              <a:spcBef>
                <a:spcPct val="20000"/>
              </a:spcBef>
              <a:buClr>
                <a:schemeClr val="tx1"/>
              </a:buClr>
            </a:pPr>
            <a:r>
              <a:rPr lang="nb-NO" sz="1000" b="1" i="1" dirty="0">
                <a:solidFill>
                  <a:srgbClr val="005F9F"/>
                </a:solidFill>
              </a:rPr>
              <a:t>- Felles bilde av hvordan det bør se ut i framtida</a:t>
            </a:r>
          </a:p>
          <a:p>
            <a:pPr defTabSz="564188">
              <a:spcBef>
                <a:spcPct val="20000"/>
              </a:spcBef>
              <a:buClr>
                <a:schemeClr val="tx1"/>
              </a:buClr>
            </a:pPr>
            <a:endParaRPr lang="nb-NO" sz="1000" b="1" dirty="0">
              <a:solidFill>
                <a:srgbClr val="FF0000"/>
              </a:solidFill>
            </a:endParaRPr>
          </a:p>
          <a:p>
            <a:pPr defTabSz="564188">
              <a:spcBef>
                <a:spcPct val="20000"/>
              </a:spcBef>
              <a:buClr>
                <a:schemeClr val="tx1"/>
              </a:buClr>
            </a:pPr>
            <a:r>
              <a:rPr lang="nb-NO" sz="1000" b="1" dirty="0"/>
              <a:t>Lag et bilde av neste ønsket tilstand og hvordan komme dit  (6-12 </a:t>
            </a:r>
            <a:r>
              <a:rPr lang="nb-NO" sz="1000" b="1" dirty="0" err="1"/>
              <a:t>mnd</a:t>
            </a:r>
            <a:r>
              <a:rPr lang="nb-NO" sz="1000" b="1" dirty="0"/>
              <a:t>)</a:t>
            </a:r>
            <a:br>
              <a:rPr lang="nb-NO" sz="1000" b="1" dirty="0"/>
            </a:br>
            <a:r>
              <a:rPr lang="nb-NO" sz="1000" b="1" i="1" dirty="0">
                <a:solidFill>
                  <a:srgbClr val="005F9F"/>
                </a:solidFill>
              </a:rPr>
              <a:t>- Felles </a:t>
            </a:r>
            <a:r>
              <a:rPr lang="nb-NO" sz="1000" b="1" i="1" dirty="0" err="1">
                <a:solidFill>
                  <a:srgbClr val="005F9F"/>
                </a:solidFill>
              </a:rPr>
              <a:t>hoshin</a:t>
            </a:r>
            <a:r>
              <a:rPr lang="nb-NO" sz="1000" b="1" i="1" dirty="0">
                <a:solidFill>
                  <a:srgbClr val="005F9F"/>
                </a:solidFill>
              </a:rPr>
              <a:t> </a:t>
            </a:r>
          </a:p>
          <a:p>
            <a:pPr defTabSz="564188">
              <a:spcBef>
                <a:spcPct val="20000"/>
              </a:spcBef>
              <a:buClr>
                <a:schemeClr val="tx1"/>
              </a:buClr>
            </a:pPr>
            <a:endParaRPr lang="nb-NO" sz="1000" b="1" i="1" dirty="0">
              <a:solidFill>
                <a:srgbClr val="005F9F"/>
              </a:solidFill>
            </a:endParaRPr>
          </a:p>
          <a:p>
            <a:pPr defTabSz="564188">
              <a:spcBef>
                <a:spcPct val="20000"/>
              </a:spcBef>
              <a:buClr>
                <a:schemeClr val="tx1"/>
              </a:buClr>
            </a:pPr>
            <a:r>
              <a:rPr lang="nb-NO" sz="1000" b="1" dirty="0"/>
              <a:t>Følg opp ved A3 </a:t>
            </a:r>
            <a:br>
              <a:rPr lang="nb-NO" sz="1000" b="1" dirty="0"/>
            </a:br>
            <a:r>
              <a:rPr lang="nb-NO" sz="1000" b="1" dirty="0"/>
              <a:t>PDSA og OBEYA - møter</a:t>
            </a:r>
            <a:br>
              <a:rPr lang="nb-NO" sz="1000" b="1" dirty="0"/>
            </a:br>
            <a:endParaRPr lang="nb-NO" sz="1000" b="1" dirty="0"/>
          </a:p>
          <a:p>
            <a:pPr defTabSz="564188">
              <a:spcBef>
                <a:spcPct val="20000"/>
              </a:spcBef>
              <a:buClr>
                <a:schemeClr val="tx1"/>
              </a:buClr>
            </a:pPr>
            <a:r>
              <a:rPr lang="nb-NO" sz="1000" b="1" i="1" dirty="0">
                <a:solidFill>
                  <a:srgbClr val="005F9F"/>
                </a:solidFill>
              </a:rPr>
              <a:t>- Jobb systematisk med læring for hvordan vi fjerner det som hindrer oss i å nå ønsket tilstand</a:t>
            </a:r>
          </a:p>
        </p:txBody>
      </p:sp>
      <p:sp>
        <p:nvSpPr>
          <p:cNvPr id="31" name="Oval 17">
            <a:extLst>
              <a:ext uri="{FF2B5EF4-FFF2-40B4-BE49-F238E27FC236}">
                <a16:creationId xmlns:a16="http://schemas.microsoft.com/office/drawing/2014/main" id="{DD116923-0F83-A049-9042-9C5DC441D943}"/>
              </a:ext>
            </a:extLst>
          </p:cNvPr>
          <p:cNvSpPr>
            <a:spLocks noChangeArrowheads="1"/>
          </p:cNvSpPr>
          <p:nvPr/>
        </p:nvSpPr>
        <p:spPr bwMode="auto">
          <a:xfrm>
            <a:off x="4146778" y="3740978"/>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1</a:t>
            </a:r>
          </a:p>
        </p:txBody>
      </p:sp>
      <p:sp>
        <p:nvSpPr>
          <p:cNvPr id="32" name="Oval 18">
            <a:extLst>
              <a:ext uri="{FF2B5EF4-FFF2-40B4-BE49-F238E27FC236}">
                <a16:creationId xmlns:a16="http://schemas.microsoft.com/office/drawing/2014/main" id="{4B0723C3-5DD7-ED45-8A11-8627F1CCF12C}"/>
              </a:ext>
            </a:extLst>
          </p:cNvPr>
          <p:cNvSpPr>
            <a:spLocks noChangeArrowheads="1"/>
          </p:cNvSpPr>
          <p:nvPr/>
        </p:nvSpPr>
        <p:spPr bwMode="auto">
          <a:xfrm>
            <a:off x="5161209" y="2846893"/>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33" name="Oval 19">
            <a:extLst>
              <a:ext uri="{FF2B5EF4-FFF2-40B4-BE49-F238E27FC236}">
                <a16:creationId xmlns:a16="http://schemas.microsoft.com/office/drawing/2014/main" id="{CE4B5A3B-6647-2D4D-85E3-5B5918C8EDE2}"/>
              </a:ext>
            </a:extLst>
          </p:cNvPr>
          <p:cNvSpPr>
            <a:spLocks noChangeArrowheads="1"/>
          </p:cNvSpPr>
          <p:nvPr/>
        </p:nvSpPr>
        <p:spPr bwMode="auto">
          <a:xfrm>
            <a:off x="6983114" y="1339113"/>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34" name="Oval 20">
            <a:extLst>
              <a:ext uri="{FF2B5EF4-FFF2-40B4-BE49-F238E27FC236}">
                <a16:creationId xmlns:a16="http://schemas.microsoft.com/office/drawing/2014/main" id="{420062DD-16B8-7046-8AD4-4F9362EDED99}"/>
              </a:ext>
            </a:extLst>
          </p:cNvPr>
          <p:cNvSpPr>
            <a:spLocks noChangeArrowheads="1"/>
          </p:cNvSpPr>
          <p:nvPr/>
        </p:nvSpPr>
        <p:spPr bwMode="auto">
          <a:xfrm>
            <a:off x="4635542" y="3132363"/>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36" name="Rectangle 22">
            <a:extLst>
              <a:ext uri="{FF2B5EF4-FFF2-40B4-BE49-F238E27FC236}">
                <a16:creationId xmlns:a16="http://schemas.microsoft.com/office/drawing/2014/main" id="{03C8D046-07C8-2D4E-9929-B9D9DB65EFAC}"/>
              </a:ext>
            </a:extLst>
          </p:cNvPr>
          <p:cNvSpPr>
            <a:spLocks noChangeArrowheads="1"/>
          </p:cNvSpPr>
          <p:nvPr/>
        </p:nvSpPr>
        <p:spPr bwMode="gray">
          <a:xfrm>
            <a:off x="7015239" y="2129905"/>
            <a:ext cx="562655" cy="34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dirty="0"/>
              <a:t>Langsiktig </a:t>
            </a:r>
          </a:p>
          <a:p>
            <a:pPr defTabSz="564188">
              <a:spcBef>
                <a:spcPct val="20000"/>
              </a:spcBef>
              <a:buClr>
                <a:schemeClr val="accent2"/>
              </a:buClr>
            </a:pPr>
            <a:r>
              <a:rPr lang="nb-NO" sz="1033" dirty="0"/>
              <a:t>utvikling</a:t>
            </a:r>
          </a:p>
        </p:txBody>
      </p:sp>
      <p:sp>
        <p:nvSpPr>
          <p:cNvPr id="38" name="Oval 24">
            <a:extLst>
              <a:ext uri="{FF2B5EF4-FFF2-40B4-BE49-F238E27FC236}">
                <a16:creationId xmlns:a16="http://schemas.microsoft.com/office/drawing/2014/main" id="{B8C2143D-FEFE-0A47-A5D6-1FB24F2CD74E}"/>
              </a:ext>
            </a:extLst>
          </p:cNvPr>
          <p:cNvSpPr>
            <a:spLocks noChangeArrowheads="1"/>
          </p:cNvSpPr>
          <p:nvPr>
            <p:custDataLst>
              <p:tags r:id="rId1"/>
            </p:custDataLst>
          </p:nvPr>
        </p:nvSpPr>
        <p:spPr bwMode="auto">
          <a:xfrm rot="19685757">
            <a:off x="4828207" y="1403037"/>
            <a:ext cx="3850944" cy="1507350"/>
          </a:xfrm>
          <a:prstGeom prst="ellipse">
            <a:avLst/>
          </a:prstGeom>
          <a:noFill/>
          <a:ln w="9525">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lIns="67765" tIns="33883" rIns="67765" bIns="33883" anchor="ctr"/>
          <a:lstStyle/>
          <a:p>
            <a:endParaRPr lang="nn-NO" sz="930"/>
          </a:p>
        </p:txBody>
      </p:sp>
      <p:sp>
        <p:nvSpPr>
          <p:cNvPr id="39" name="Rectangle 25">
            <a:extLst>
              <a:ext uri="{FF2B5EF4-FFF2-40B4-BE49-F238E27FC236}">
                <a16:creationId xmlns:a16="http://schemas.microsoft.com/office/drawing/2014/main" id="{089D7DD6-8F2F-9E43-94FD-046359E90401}"/>
              </a:ext>
            </a:extLst>
          </p:cNvPr>
          <p:cNvSpPr>
            <a:spLocks noChangeArrowheads="1"/>
          </p:cNvSpPr>
          <p:nvPr>
            <p:custDataLst>
              <p:tags r:id="rId2"/>
            </p:custDataLst>
          </p:nvPr>
        </p:nvSpPr>
        <p:spPr bwMode="gray">
          <a:xfrm>
            <a:off x="6246284" y="1520418"/>
            <a:ext cx="753648" cy="308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824" tIns="0" rIns="2824" bIns="0" anchor="ctr"/>
          <a:lstStyle/>
          <a:p>
            <a:pPr marL="131534" indent="-131534">
              <a:spcBef>
                <a:spcPct val="20000"/>
              </a:spcBef>
              <a:buClr>
                <a:schemeClr val="accent2"/>
              </a:buClr>
            </a:pPr>
            <a:r>
              <a:rPr lang="nb-NO" sz="1033" b="1" dirty="0"/>
              <a:t>Fremtidig tilstand</a:t>
            </a:r>
          </a:p>
        </p:txBody>
      </p:sp>
      <p:sp>
        <p:nvSpPr>
          <p:cNvPr id="40" name="Oval 17">
            <a:extLst>
              <a:ext uri="{FF2B5EF4-FFF2-40B4-BE49-F238E27FC236}">
                <a16:creationId xmlns:a16="http://schemas.microsoft.com/office/drawing/2014/main" id="{053240D4-C299-2A46-B620-58BD84A038EE}"/>
              </a:ext>
            </a:extLst>
          </p:cNvPr>
          <p:cNvSpPr>
            <a:spLocks noChangeArrowheads="1"/>
          </p:cNvSpPr>
          <p:nvPr/>
        </p:nvSpPr>
        <p:spPr bwMode="auto">
          <a:xfrm>
            <a:off x="459800" y="1336106"/>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1</a:t>
            </a:r>
          </a:p>
        </p:txBody>
      </p:sp>
      <p:sp>
        <p:nvSpPr>
          <p:cNvPr id="41" name="Oval 19">
            <a:extLst>
              <a:ext uri="{FF2B5EF4-FFF2-40B4-BE49-F238E27FC236}">
                <a16:creationId xmlns:a16="http://schemas.microsoft.com/office/drawing/2014/main" id="{A79AE033-8FD1-3944-8410-8A6AEEECB16E}"/>
              </a:ext>
            </a:extLst>
          </p:cNvPr>
          <p:cNvSpPr>
            <a:spLocks noChangeArrowheads="1"/>
          </p:cNvSpPr>
          <p:nvPr/>
        </p:nvSpPr>
        <p:spPr bwMode="auto">
          <a:xfrm>
            <a:off x="439188" y="2011274"/>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42" name="Oval 18">
            <a:extLst>
              <a:ext uri="{FF2B5EF4-FFF2-40B4-BE49-F238E27FC236}">
                <a16:creationId xmlns:a16="http://schemas.microsoft.com/office/drawing/2014/main" id="{629A5A48-AA2F-E44C-B4CE-646B22FBE2D9}"/>
              </a:ext>
            </a:extLst>
          </p:cNvPr>
          <p:cNvSpPr>
            <a:spLocks noChangeArrowheads="1"/>
          </p:cNvSpPr>
          <p:nvPr/>
        </p:nvSpPr>
        <p:spPr bwMode="auto">
          <a:xfrm>
            <a:off x="437985" y="2897878"/>
            <a:ext cx="166983" cy="152780"/>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43" name="Oval 20">
            <a:extLst>
              <a:ext uri="{FF2B5EF4-FFF2-40B4-BE49-F238E27FC236}">
                <a16:creationId xmlns:a16="http://schemas.microsoft.com/office/drawing/2014/main" id="{AB53D293-3623-8C42-A531-14A53E1A0B1B}"/>
              </a:ext>
            </a:extLst>
          </p:cNvPr>
          <p:cNvSpPr>
            <a:spLocks noChangeArrowheads="1"/>
          </p:cNvSpPr>
          <p:nvPr/>
        </p:nvSpPr>
        <p:spPr bwMode="auto">
          <a:xfrm>
            <a:off x="436364" y="3564098"/>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3" name="Tittel 2">
            <a:extLst>
              <a:ext uri="{FF2B5EF4-FFF2-40B4-BE49-F238E27FC236}">
                <a16:creationId xmlns:a16="http://schemas.microsoft.com/office/drawing/2014/main" id="{8E2DFDD5-CE52-234F-A6E6-CCC549901C55}"/>
              </a:ext>
            </a:extLst>
          </p:cNvPr>
          <p:cNvSpPr>
            <a:spLocks noGrp="1"/>
          </p:cNvSpPr>
          <p:nvPr>
            <p:ph type="title"/>
          </p:nvPr>
        </p:nvSpPr>
        <p:spPr/>
        <p:txBody>
          <a:bodyPr/>
          <a:lstStyle/>
          <a:p>
            <a:r>
              <a:rPr lang="nb-NO" dirty="0">
                <a:solidFill>
                  <a:srgbClr val="005F9F"/>
                </a:solidFill>
              </a:rPr>
              <a:t>Hoshin kanri prosess</a:t>
            </a:r>
          </a:p>
        </p:txBody>
      </p:sp>
      <p:sp>
        <p:nvSpPr>
          <p:cNvPr id="4" name="Pil opp 3">
            <a:extLst>
              <a:ext uri="{FF2B5EF4-FFF2-40B4-BE49-F238E27FC236}">
                <a16:creationId xmlns:a16="http://schemas.microsoft.com/office/drawing/2014/main" id="{E2B07754-1AC9-4149-B9CD-9BFEB175B39D}"/>
              </a:ext>
            </a:extLst>
          </p:cNvPr>
          <p:cNvSpPr/>
          <p:nvPr/>
        </p:nvSpPr>
        <p:spPr>
          <a:xfrm rot="17806220">
            <a:off x="5173344" y="393595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Pil opp 34">
            <a:extLst>
              <a:ext uri="{FF2B5EF4-FFF2-40B4-BE49-F238E27FC236}">
                <a16:creationId xmlns:a16="http://schemas.microsoft.com/office/drawing/2014/main" id="{44ACD6C7-F227-E644-9F5E-D5EB93659569}"/>
              </a:ext>
            </a:extLst>
          </p:cNvPr>
          <p:cNvSpPr/>
          <p:nvPr/>
        </p:nvSpPr>
        <p:spPr>
          <a:xfrm rot="17806220">
            <a:off x="7665370" y="140206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Pil opp 36">
            <a:extLst>
              <a:ext uri="{FF2B5EF4-FFF2-40B4-BE49-F238E27FC236}">
                <a16:creationId xmlns:a16="http://schemas.microsoft.com/office/drawing/2014/main" id="{67A56674-6405-514D-94DE-6D54DA718D97}"/>
              </a:ext>
            </a:extLst>
          </p:cNvPr>
          <p:cNvSpPr/>
          <p:nvPr/>
        </p:nvSpPr>
        <p:spPr>
          <a:xfrm rot="17806220">
            <a:off x="6423065" y="289703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47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64436" y="4240523"/>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30752" y="4062873"/>
            <a:ext cx="84101" cy="439056"/>
          </a:xfrm>
          <a:prstGeom prst="rect">
            <a:avLst/>
          </a:prstGeom>
        </p:spPr>
      </p:pic>
      <p:sp>
        <p:nvSpPr>
          <p:cNvPr id="18" name="Line 3">
            <a:extLst>
              <a:ext uri="{FF2B5EF4-FFF2-40B4-BE49-F238E27FC236}">
                <a16:creationId xmlns:a16="http://schemas.microsoft.com/office/drawing/2014/main" id="{5F5CFC8E-33C1-1045-AA54-1616C1F9BBE0}"/>
              </a:ext>
            </a:extLst>
          </p:cNvPr>
          <p:cNvSpPr>
            <a:spLocks noChangeShapeType="1"/>
          </p:cNvSpPr>
          <p:nvPr/>
        </p:nvSpPr>
        <p:spPr bwMode="auto">
          <a:xfrm flipV="1">
            <a:off x="3813007" y="1625479"/>
            <a:ext cx="0" cy="292670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19" name="Line 4">
            <a:extLst>
              <a:ext uri="{FF2B5EF4-FFF2-40B4-BE49-F238E27FC236}">
                <a16:creationId xmlns:a16="http://schemas.microsoft.com/office/drawing/2014/main" id="{D5D7FC37-6CA4-0B44-A8C2-8EF91C992A6D}"/>
              </a:ext>
            </a:extLst>
          </p:cNvPr>
          <p:cNvSpPr>
            <a:spLocks noChangeShapeType="1"/>
          </p:cNvSpPr>
          <p:nvPr/>
        </p:nvSpPr>
        <p:spPr bwMode="auto">
          <a:xfrm>
            <a:off x="3813007" y="4553857"/>
            <a:ext cx="369197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20" name="Oval 5">
            <a:extLst>
              <a:ext uri="{FF2B5EF4-FFF2-40B4-BE49-F238E27FC236}">
                <a16:creationId xmlns:a16="http://schemas.microsoft.com/office/drawing/2014/main" id="{3B0D3C7C-4D26-834C-B6F5-435757BFAFEB}"/>
              </a:ext>
            </a:extLst>
          </p:cNvPr>
          <p:cNvSpPr>
            <a:spLocks noChangeArrowheads="1"/>
          </p:cNvSpPr>
          <p:nvPr/>
        </p:nvSpPr>
        <p:spPr bwMode="auto">
          <a:xfrm>
            <a:off x="4013925" y="3763582"/>
            <a:ext cx="1063179" cy="621172"/>
          </a:xfrm>
          <a:prstGeom prst="ellipse">
            <a:avLst/>
          </a:prstGeom>
          <a:solidFill>
            <a:srgbClr val="E7E7F5"/>
          </a:solidFill>
          <a:ln w="28575">
            <a:solidFill>
              <a:srgbClr val="FF0000"/>
            </a:solidFill>
            <a:round/>
            <a:headEnd/>
            <a:tailEnd/>
          </a:ln>
        </p:spPr>
        <p:txBody>
          <a:bodyPr wrap="none" lIns="67765" tIns="33883" rIns="67765" bIns="33883" anchor="ctr"/>
          <a:lstStyle/>
          <a:p>
            <a:r>
              <a:rPr lang="nn-NO" sz="930" dirty="0"/>
              <a:t>Nå tilstand</a:t>
            </a:r>
          </a:p>
        </p:txBody>
      </p:sp>
      <p:sp>
        <p:nvSpPr>
          <p:cNvPr id="22" name="Oval 7">
            <a:extLst>
              <a:ext uri="{FF2B5EF4-FFF2-40B4-BE49-F238E27FC236}">
                <a16:creationId xmlns:a16="http://schemas.microsoft.com/office/drawing/2014/main" id="{E7EDFA60-AE97-514D-AF55-708D9BF87B92}"/>
              </a:ext>
            </a:extLst>
          </p:cNvPr>
          <p:cNvSpPr>
            <a:spLocks noChangeArrowheads="1"/>
          </p:cNvSpPr>
          <p:nvPr/>
        </p:nvSpPr>
        <p:spPr bwMode="auto">
          <a:xfrm>
            <a:off x="5173344" y="2595966"/>
            <a:ext cx="1322778" cy="621172"/>
          </a:xfrm>
          <a:prstGeom prst="ellipse">
            <a:avLst/>
          </a:prstGeom>
          <a:solidFill>
            <a:srgbClr val="E7E7F5"/>
          </a:solidFill>
          <a:ln w="38100">
            <a:solidFill>
              <a:srgbClr val="649D35"/>
            </a:solidFill>
            <a:round/>
            <a:headEnd/>
            <a:tailEnd/>
          </a:ln>
        </p:spPr>
        <p:txBody>
          <a:bodyPr wrap="none" lIns="67765" tIns="33883" rIns="67765" bIns="33883" anchor="ctr"/>
          <a:lstStyle/>
          <a:p>
            <a:r>
              <a:rPr lang="nn-NO" sz="930" dirty="0"/>
              <a:t>    Neste ønsket</a:t>
            </a:r>
            <a:br>
              <a:rPr lang="nn-NO" sz="930" dirty="0"/>
            </a:br>
            <a:r>
              <a:rPr lang="nn-NO" sz="930" dirty="0"/>
              <a:t>      tilstand</a:t>
            </a:r>
          </a:p>
          <a:p>
            <a:endParaRPr lang="nn-NO" sz="930" dirty="0"/>
          </a:p>
        </p:txBody>
      </p:sp>
      <p:sp>
        <p:nvSpPr>
          <p:cNvPr id="23" name="Oval 8">
            <a:extLst>
              <a:ext uri="{FF2B5EF4-FFF2-40B4-BE49-F238E27FC236}">
                <a16:creationId xmlns:a16="http://schemas.microsoft.com/office/drawing/2014/main" id="{D7E5A7AA-6F13-2E49-A111-C92FFDBAC777}"/>
              </a:ext>
            </a:extLst>
          </p:cNvPr>
          <p:cNvSpPr>
            <a:spLocks noChangeArrowheads="1"/>
          </p:cNvSpPr>
          <p:nvPr/>
        </p:nvSpPr>
        <p:spPr bwMode="auto">
          <a:xfrm>
            <a:off x="6961286" y="1139067"/>
            <a:ext cx="1322778" cy="621172"/>
          </a:xfrm>
          <a:prstGeom prst="ellipse">
            <a:avLst/>
          </a:prstGeom>
          <a:solidFill>
            <a:srgbClr val="E7E7F5"/>
          </a:solidFill>
          <a:ln w="38100">
            <a:solidFill>
              <a:srgbClr val="005F9F"/>
            </a:solidFill>
            <a:round/>
            <a:headEnd/>
            <a:tailEnd/>
          </a:ln>
        </p:spPr>
        <p:txBody>
          <a:bodyPr wrap="none" lIns="67765" tIns="33883" rIns="67765" bIns="33883" anchor="ctr"/>
          <a:lstStyle/>
          <a:p>
            <a:r>
              <a:rPr lang="nn-NO" sz="930" dirty="0"/>
              <a:t>      Visjon</a:t>
            </a:r>
          </a:p>
          <a:p>
            <a:r>
              <a:rPr lang="nn-NO" sz="930" dirty="0"/>
              <a:t>Framtidig tilstand</a:t>
            </a:r>
          </a:p>
        </p:txBody>
      </p:sp>
      <p:sp>
        <p:nvSpPr>
          <p:cNvPr id="24" name="Rectangle 9">
            <a:extLst>
              <a:ext uri="{FF2B5EF4-FFF2-40B4-BE49-F238E27FC236}">
                <a16:creationId xmlns:a16="http://schemas.microsoft.com/office/drawing/2014/main" id="{D74F85ED-CE17-1040-A424-E91C3B0E8790}"/>
              </a:ext>
            </a:extLst>
          </p:cNvPr>
          <p:cNvSpPr>
            <a:spLocks noChangeArrowheads="1"/>
          </p:cNvSpPr>
          <p:nvPr/>
        </p:nvSpPr>
        <p:spPr bwMode="gray">
          <a:xfrm>
            <a:off x="3524466" y="1433276"/>
            <a:ext cx="577081"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b="1" dirty="0"/>
              <a:t>Prestasjon</a:t>
            </a:r>
          </a:p>
        </p:txBody>
      </p:sp>
      <p:sp>
        <p:nvSpPr>
          <p:cNvPr id="28" name="Freeform 13">
            <a:extLst>
              <a:ext uri="{FF2B5EF4-FFF2-40B4-BE49-F238E27FC236}">
                <a16:creationId xmlns:a16="http://schemas.microsoft.com/office/drawing/2014/main" id="{496457AD-F1A5-C040-9AFB-C8B37FA27688}"/>
              </a:ext>
            </a:extLst>
          </p:cNvPr>
          <p:cNvSpPr>
            <a:spLocks/>
          </p:cNvSpPr>
          <p:nvPr/>
        </p:nvSpPr>
        <p:spPr bwMode="auto">
          <a:xfrm>
            <a:off x="6107484" y="1760238"/>
            <a:ext cx="1051126" cy="835727"/>
          </a:xfrm>
          <a:custGeom>
            <a:avLst/>
            <a:gdLst>
              <a:gd name="T0" fmla="*/ 0 w 366"/>
              <a:gd name="T1" fmla="*/ 2147483647 h 396"/>
              <a:gd name="T2" fmla="*/ 2147483647 w 366"/>
              <a:gd name="T3" fmla="*/ 2147483647 h 396"/>
              <a:gd name="T4" fmla="*/ 2147483647 w 366"/>
              <a:gd name="T5" fmla="*/ 0 h 396"/>
              <a:gd name="T6" fmla="*/ 0 60000 65536"/>
              <a:gd name="T7" fmla="*/ 0 60000 65536"/>
              <a:gd name="T8" fmla="*/ 0 60000 65536"/>
              <a:gd name="T9" fmla="*/ 0 w 366"/>
              <a:gd name="T10" fmla="*/ 0 h 396"/>
              <a:gd name="T11" fmla="*/ 366 w 366"/>
              <a:gd name="T12" fmla="*/ 396 h 396"/>
            </a:gdLst>
            <a:ahLst/>
            <a:cxnLst>
              <a:cxn ang="T6">
                <a:pos x="T0" y="T1"/>
              </a:cxn>
              <a:cxn ang="T7">
                <a:pos x="T2" y="T3"/>
              </a:cxn>
              <a:cxn ang="T8">
                <a:pos x="T4" y="T5"/>
              </a:cxn>
            </a:cxnLst>
            <a:rect l="T9" t="T10" r="T11" b="T12"/>
            <a:pathLst>
              <a:path w="366" h="396">
                <a:moveTo>
                  <a:pt x="0" y="396"/>
                </a:moveTo>
                <a:cubicBezTo>
                  <a:pt x="13" y="359"/>
                  <a:pt x="11" y="240"/>
                  <a:pt x="72" y="174"/>
                </a:cubicBezTo>
                <a:cubicBezTo>
                  <a:pt x="133" y="108"/>
                  <a:pt x="305" y="36"/>
                  <a:pt x="366" y="0"/>
                </a:cubicBezTo>
              </a:path>
            </a:pathLst>
          </a:custGeom>
          <a:noFill/>
          <a:ln w="28575">
            <a:solidFill>
              <a:schemeClr val="tx1"/>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lIns="67765" tIns="33883" rIns="67765" bIns="33883"/>
          <a:lstStyle/>
          <a:p>
            <a:endParaRPr lang="nb-NO" sz="930"/>
          </a:p>
        </p:txBody>
      </p:sp>
      <p:sp>
        <p:nvSpPr>
          <p:cNvPr id="29" name="Rectangle 14">
            <a:extLst>
              <a:ext uri="{FF2B5EF4-FFF2-40B4-BE49-F238E27FC236}">
                <a16:creationId xmlns:a16="http://schemas.microsoft.com/office/drawing/2014/main" id="{E2E0AD58-AD3B-1D40-8D1D-E5FFCDFC5670}"/>
              </a:ext>
            </a:extLst>
          </p:cNvPr>
          <p:cNvSpPr>
            <a:spLocks noChangeArrowheads="1"/>
          </p:cNvSpPr>
          <p:nvPr/>
        </p:nvSpPr>
        <p:spPr bwMode="gray">
          <a:xfrm>
            <a:off x="7549015" y="4498928"/>
            <a:ext cx="168316"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564188">
              <a:spcBef>
                <a:spcPct val="20000"/>
              </a:spcBef>
              <a:buClr>
                <a:schemeClr val="accent2"/>
              </a:buClr>
            </a:pPr>
            <a:r>
              <a:rPr lang="en-GB" sz="1033" b="1" dirty="0" err="1"/>
              <a:t>Tid</a:t>
            </a:r>
            <a:endParaRPr lang="en-GB" sz="1033" b="1" dirty="0"/>
          </a:p>
        </p:txBody>
      </p:sp>
      <p:sp>
        <p:nvSpPr>
          <p:cNvPr id="30" name="Rectangle 15">
            <a:extLst>
              <a:ext uri="{FF2B5EF4-FFF2-40B4-BE49-F238E27FC236}">
                <a16:creationId xmlns:a16="http://schemas.microsoft.com/office/drawing/2014/main" id="{BFF5D60C-3865-104F-BFCA-92994D8697E4}"/>
              </a:ext>
            </a:extLst>
          </p:cNvPr>
          <p:cNvSpPr>
            <a:spLocks noChangeArrowheads="1"/>
          </p:cNvSpPr>
          <p:nvPr/>
        </p:nvSpPr>
        <p:spPr bwMode="gray">
          <a:xfrm>
            <a:off x="805885" y="1347742"/>
            <a:ext cx="216239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564188">
              <a:spcBef>
                <a:spcPct val="20000"/>
              </a:spcBef>
              <a:buClr>
                <a:schemeClr val="tx1"/>
              </a:buClr>
            </a:pPr>
            <a:r>
              <a:rPr lang="nb-NO" sz="1000" b="1" dirty="0"/>
              <a:t>STUDERE  nå-tilstand. Hva kjennetegner nåtiden? Ord, bilder, tall. </a:t>
            </a:r>
            <a:br>
              <a:rPr lang="nb-NO" sz="1000" b="1" dirty="0"/>
            </a:br>
            <a:r>
              <a:rPr lang="nb-NO" sz="1000" b="1" dirty="0">
                <a:solidFill>
                  <a:srgbClr val="005F9F"/>
                </a:solidFill>
              </a:rPr>
              <a:t>- </a:t>
            </a:r>
            <a:r>
              <a:rPr lang="nb-NO" sz="1000" b="1" i="1" dirty="0">
                <a:solidFill>
                  <a:srgbClr val="005F9F"/>
                </a:solidFill>
              </a:rPr>
              <a:t>Felles bilde av nåværende tilstand</a:t>
            </a:r>
          </a:p>
          <a:p>
            <a:pPr marL="196887" indent="-196887" defTabSz="564188">
              <a:spcBef>
                <a:spcPct val="20000"/>
              </a:spcBef>
              <a:buClr>
                <a:schemeClr val="tx1"/>
              </a:buClr>
              <a:buFontTx/>
              <a:buAutoNum type="arabicPeriod"/>
            </a:pPr>
            <a:endParaRPr lang="nb-NO" sz="1000" b="1" i="1" dirty="0"/>
          </a:p>
          <a:p>
            <a:pPr defTabSz="564188">
              <a:spcBef>
                <a:spcPct val="20000"/>
              </a:spcBef>
              <a:buClr>
                <a:schemeClr val="tx1"/>
              </a:buClr>
            </a:pPr>
            <a:r>
              <a:rPr lang="nb-NO" sz="1000" b="1" dirty="0"/>
              <a:t>Beskriv hvordan det bør se ut i framtida en visjon om »Hva Som Skal Bli»</a:t>
            </a:r>
          </a:p>
          <a:p>
            <a:pPr defTabSz="564188">
              <a:spcBef>
                <a:spcPct val="20000"/>
              </a:spcBef>
              <a:buClr>
                <a:schemeClr val="tx1"/>
              </a:buClr>
            </a:pPr>
            <a:r>
              <a:rPr lang="nb-NO" sz="1000" b="1" i="1" dirty="0">
                <a:solidFill>
                  <a:srgbClr val="005F9F"/>
                </a:solidFill>
              </a:rPr>
              <a:t>- Felles bilde av hvordan det bør se ut i framtida</a:t>
            </a:r>
          </a:p>
          <a:p>
            <a:pPr defTabSz="564188">
              <a:spcBef>
                <a:spcPct val="20000"/>
              </a:spcBef>
              <a:buClr>
                <a:schemeClr val="tx1"/>
              </a:buClr>
            </a:pPr>
            <a:endParaRPr lang="nb-NO" sz="1000" b="1" dirty="0">
              <a:solidFill>
                <a:srgbClr val="FF0000"/>
              </a:solidFill>
            </a:endParaRPr>
          </a:p>
          <a:p>
            <a:pPr defTabSz="564188">
              <a:spcBef>
                <a:spcPct val="20000"/>
              </a:spcBef>
              <a:buClr>
                <a:schemeClr val="tx1"/>
              </a:buClr>
            </a:pPr>
            <a:r>
              <a:rPr lang="nb-NO" sz="1000" b="1" dirty="0"/>
              <a:t>Lag et bilde av </a:t>
            </a:r>
            <a:r>
              <a:rPr lang="nb-NO" sz="1000" b="1" u="sng" dirty="0"/>
              <a:t>neste ønsket tilstand </a:t>
            </a:r>
            <a:r>
              <a:rPr lang="nb-NO" sz="1000" b="1" dirty="0"/>
              <a:t>og hvordan komme dit  (6-12 </a:t>
            </a:r>
            <a:r>
              <a:rPr lang="nb-NO" sz="1000" b="1" dirty="0" err="1"/>
              <a:t>mnd</a:t>
            </a:r>
            <a:r>
              <a:rPr lang="nb-NO" sz="1000" b="1" dirty="0"/>
              <a:t>)</a:t>
            </a:r>
            <a:br>
              <a:rPr lang="nb-NO" sz="1000" b="1" dirty="0"/>
            </a:br>
            <a:r>
              <a:rPr lang="nb-NO" sz="1000" b="1" i="1" dirty="0">
                <a:solidFill>
                  <a:srgbClr val="005F9F"/>
                </a:solidFill>
              </a:rPr>
              <a:t>- Felles </a:t>
            </a:r>
            <a:r>
              <a:rPr lang="nb-NO" sz="1000" b="1" i="1" dirty="0" err="1">
                <a:solidFill>
                  <a:srgbClr val="005F9F"/>
                </a:solidFill>
              </a:rPr>
              <a:t>hoshin</a:t>
            </a:r>
            <a:r>
              <a:rPr lang="nb-NO" sz="1000" b="1" i="1" dirty="0">
                <a:solidFill>
                  <a:srgbClr val="005F9F"/>
                </a:solidFill>
              </a:rPr>
              <a:t> </a:t>
            </a:r>
          </a:p>
          <a:p>
            <a:pPr defTabSz="564188">
              <a:spcBef>
                <a:spcPct val="20000"/>
              </a:spcBef>
              <a:buClr>
                <a:schemeClr val="tx1"/>
              </a:buClr>
            </a:pPr>
            <a:endParaRPr lang="nb-NO" sz="1000" b="1" i="1" dirty="0">
              <a:solidFill>
                <a:srgbClr val="005F9F"/>
              </a:solidFill>
            </a:endParaRPr>
          </a:p>
          <a:p>
            <a:pPr defTabSz="564188">
              <a:spcBef>
                <a:spcPct val="20000"/>
              </a:spcBef>
              <a:buClr>
                <a:schemeClr val="tx1"/>
              </a:buClr>
            </a:pPr>
            <a:r>
              <a:rPr lang="nb-NO" sz="1000" b="1" dirty="0"/>
              <a:t>Følg opp ved A3 </a:t>
            </a:r>
            <a:br>
              <a:rPr lang="nb-NO" sz="1000" b="1" dirty="0"/>
            </a:br>
            <a:r>
              <a:rPr lang="nb-NO" sz="1000" b="1" dirty="0"/>
              <a:t>PDSA og OBEYA - møter</a:t>
            </a:r>
            <a:br>
              <a:rPr lang="nb-NO" sz="1000" b="1" dirty="0"/>
            </a:br>
            <a:endParaRPr lang="nb-NO" sz="1000" b="1" dirty="0"/>
          </a:p>
          <a:p>
            <a:pPr defTabSz="564188">
              <a:spcBef>
                <a:spcPct val="20000"/>
              </a:spcBef>
              <a:buClr>
                <a:schemeClr val="tx1"/>
              </a:buClr>
            </a:pPr>
            <a:r>
              <a:rPr lang="nb-NO" sz="1000" b="1" i="1" dirty="0">
                <a:solidFill>
                  <a:srgbClr val="005F9F"/>
                </a:solidFill>
              </a:rPr>
              <a:t>- Jobb systematisk med læring for hvordan vi fjerner det som hindrer oss i å nå ønsket tilstand</a:t>
            </a:r>
          </a:p>
        </p:txBody>
      </p:sp>
      <p:sp>
        <p:nvSpPr>
          <p:cNvPr id="31" name="Oval 17">
            <a:extLst>
              <a:ext uri="{FF2B5EF4-FFF2-40B4-BE49-F238E27FC236}">
                <a16:creationId xmlns:a16="http://schemas.microsoft.com/office/drawing/2014/main" id="{DD116923-0F83-A049-9042-9C5DC441D943}"/>
              </a:ext>
            </a:extLst>
          </p:cNvPr>
          <p:cNvSpPr>
            <a:spLocks noChangeArrowheads="1"/>
          </p:cNvSpPr>
          <p:nvPr/>
        </p:nvSpPr>
        <p:spPr bwMode="auto">
          <a:xfrm>
            <a:off x="4458176" y="3792068"/>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1</a:t>
            </a:r>
          </a:p>
        </p:txBody>
      </p:sp>
      <p:sp>
        <p:nvSpPr>
          <p:cNvPr id="32" name="Oval 18">
            <a:extLst>
              <a:ext uri="{FF2B5EF4-FFF2-40B4-BE49-F238E27FC236}">
                <a16:creationId xmlns:a16="http://schemas.microsoft.com/office/drawing/2014/main" id="{4B0723C3-5DD7-ED45-8A11-8627F1CCF12C}"/>
              </a:ext>
            </a:extLst>
          </p:cNvPr>
          <p:cNvSpPr>
            <a:spLocks noChangeArrowheads="1"/>
          </p:cNvSpPr>
          <p:nvPr/>
        </p:nvSpPr>
        <p:spPr bwMode="auto">
          <a:xfrm>
            <a:off x="4949987" y="2709295"/>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33" name="Oval 19">
            <a:extLst>
              <a:ext uri="{FF2B5EF4-FFF2-40B4-BE49-F238E27FC236}">
                <a16:creationId xmlns:a16="http://schemas.microsoft.com/office/drawing/2014/main" id="{CE4B5A3B-6647-2D4D-85E3-5B5918C8EDE2}"/>
              </a:ext>
            </a:extLst>
          </p:cNvPr>
          <p:cNvSpPr>
            <a:spLocks noChangeArrowheads="1"/>
          </p:cNvSpPr>
          <p:nvPr/>
        </p:nvSpPr>
        <p:spPr bwMode="auto">
          <a:xfrm>
            <a:off x="6785790" y="1271338"/>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34" name="Oval 20">
            <a:extLst>
              <a:ext uri="{FF2B5EF4-FFF2-40B4-BE49-F238E27FC236}">
                <a16:creationId xmlns:a16="http://schemas.microsoft.com/office/drawing/2014/main" id="{420062DD-16B8-7046-8AD4-4F9362EDED99}"/>
              </a:ext>
            </a:extLst>
          </p:cNvPr>
          <p:cNvSpPr>
            <a:spLocks noChangeArrowheads="1"/>
          </p:cNvSpPr>
          <p:nvPr/>
        </p:nvSpPr>
        <p:spPr bwMode="auto">
          <a:xfrm>
            <a:off x="4635542" y="3132363"/>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36" name="Rectangle 22">
            <a:extLst>
              <a:ext uri="{FF2B5EF4-FFF2-40B4-BE49-F238E27FC236}">
                <a16:creationId xmlns:a16="http://schemas.microsoft.com/office/drawing/2014/main" id="{03C8D046-07C8-2D4E-9929-B9D9DB65EFAC}"/>
              </a:ext>
            </a:extLst>
          </p:cNvPr>
          <p:cNvSpPr>
            <a:spLocks noChangeArrowheads="1"/>
          </p:cNvSpPr>
          <p:nvPr/>
        </p:nvSpPr>
        <p:spPr bwMode="gray">
          <a:xfrm>
            <a:off x="7015239" y="2129905"/>
            <a:ext cx="562655" cy="34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dirty="0"/>
              <a:t>Langsiktig </a:t>
            </a:r>
          </a:p>
          <a:p>
            <a:pPr defTabSz="564188">
              <a:spcBef>
                <a:spcPct val="20000"/>
              </a:spcBef>
              <a:buClr>
                <a:schemeClr val="accent2"/>
              </a:buClr>
            </a:pPr>
            <a:r>
              <a:rPr lang="nb-NO" sz="1033" dirty="0"/>
              <a:t>utvikling</a:t>
            </a:r>
          </a:p>
        </p:txBody>
      </p:sp>
      <p:sp>
        <p:nvSpPr>
          <p:cNvPr id="39" name="Rectangle 25">
            <a:extLst>
              <a:ext uri="{FF2B5EF4-FFF2-40B4-BE49-F238E27FC236}">
                <a16:creationId xmlns:a16="http://schemas.microsoft.com/office/drawing/2014/main" id="{089D7DD6-8F2F-9E43-94FD-046359E90401}"/>
              </a:ext>
            </a:extLst>
          </p:cNvPr>
          <p:cNvSpPr>
            <a:spLocks noChangeArrowheads="1"/>
          </p:cNvSpPr>
          <p:nvPr>
            <p:custDataLst>
              <p:tags r:id="rId1"/>
            </p:custDataLst>
          </p:nvPr>
        </p:nvSpPr>
        <p:spPr bwMode="gray">
          <a:xfrm>
            <a:off x="6246284" y="1520418"/>
            <a:ext cx="753648" cy="308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824" tIns="0" rIns="2824" bIns="0" anchor="ctr"/>
          <a:lstStyle/>
          <a:p>
            <a:pPr marL="131534" indent="-131534">
              <a:spcBef>
                <a:spcPct val="20000"/>
              </a:spcBef>
              <a:buClr>
                <a:schemeClr val="accent2"/>
              </a:buClr>
            </a:pPr>
            <a:r>
              <a:rPr lang="nb-NO" sz="1033" b="1" dirty="0"/>
              <a:t>Fremtidig tilstand</a:t>
            </a:r>
          </a:p>
        </p:txBody>
      </p:sp>
      <p:sp>
        <p:nvSpPr>
          <p:cNvPr id="40" name="Oval 17">
            <a:extLst>
              <a:ext uri="{FF2B5EF4-FFF2-40B4-BE49-F238E27FC236}">
                <a16:creationId xmlns:a16="http://schemas.microsoft.com/office/drawing/2014/main" id="{053240D4-C299-2A46-B620-58BD84A038EE}"/>
              </a:ext>
            </a:extLst>
          </p:cNvPr>
          <p:cNvSpPr>
            <a:spLocks noChangeArrowheads="1"/>
          </p:cNvSpPr>
          <p:nvPr/>
        </p:nvSpPr>
        <p:spPr bwMode="auto">
          <a:xfrm>
            <a:off x="459800" y="1336106"/>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1</a:t>
            </a:r>
          </a:p>
        </p:txBody>
      </p:sp>
      <p:sp>
        <p:nvSpPr>
          <p:cNvPr id="41" name="Oval 19">
            <a:extLst>
              <a:ext uri="{FF2B5EF4-FFF2-40B4-BE49-F238E27FC236}">
                <a16:creationId xmlns:a16="http://schemas.microsoft.com/office/drawing/2014/main" id="{A79AE033-8FD1-3944-8410-8A6AEEECB16E}"/>
              </a:ext>
            </a:extLst>
          </p:cNvPr>
          <p:cNvSpPr>
            <a:spLocks noChangeArrowheads="1"/>
          </p:cNvSpPr>
          <p:nvPr/>
        </p:nvSpPr>
        <p:spPr bwMode="auto">
          <a:xfrm>
            <a:off x="439188" y="2011274"/>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42" name="Oval 18">
            <a:extLst>
              <a:ext uri="{FF2B5EF4-FFF2-40B4-BE49-F238E27FC236}">
                <a16:creationId xmlns:a16="http://schemas.microsoft.com/office/drawing/2014/main" id="{629A5A48-AA2F-E44C-B4CE-646B22FBE2D9}"/>
              </a:ext>
            </a:extLst>
          </p:cNvPr>
          <p:cNvSpPr>
            <a:spLocks noChangeArrowheads="1"/>
          </p:cNvSpPr>
          <p:nvPr/>
        </p:nvSpPr>
        <p:spPr bwMode="auto">
          <a:xfrm>
            <a:off x="437985" y="2897878"/>
            <a:ext cx="166983" cy="152780"/>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43" name="Oval 20">
            <a:extLst>
              <a:ext uri="{FF2B5EF4-FFF2-40B4-BE49-F238E27FC236}">
                <a16:creationId xmlns:a16="http://schemas.microsoft.com/office/drawing/2014/main" id="{AB53D293-3623-8C42-A531-14A53E1A0B1B}"/>
              </a:ext>
            </a:extLst>
          </p:cNvPr>
          <p:cNvSpPr>
            <a:spLocks noChangeArrowheads="1"/>
          </p:cNvSpPr>
          <p:nvPr/>
        </p:nvSpPr>
        <p:spPr bwMode="auto">
          <a:xfrm>
            <a:off x="436364" y="3564098"/>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2" name="Pil mot venstre og høyre 1">
            <a:extLst>
              <a:ext uri="{FF2B5EF4-FFF2-40B4-BE49-F238E27FC236}">
                <a16:creationId xmlns:a16="http://schemas.microsoft.com/office/drawing/2014/main" id="{CB730C66-8FA3-5F49-AC21-255ED01610B6}"/>
              </a:ext>
            </a:extLst>
          </p:cNvPr>
          <p:cNvSpPr/>
          <p:nvPr/>
        </p:nvSpPr>
        <p:spPr>
          <a:xfrm>
            <a:off x="4552907" y="3339677"/>
            <a:ext cx="1281826" cy="2833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 name="Rett linje 4">
            <a:extLst>
              <a:ext uri="{FF2B5EF4-FFF2-40B4-BE49-F238E27FC236}">
                <a16:creationId xmlns:a16="http://schemas.microsoft.com/office/drawing/2014/main" id="{C54A6033-438B-4A40-86EC-409F4C60DE18}"/>
              </a:ext>
            </a:extLst>
          </p:cNvPr>
          <p:cNvCxnSpPr>
            <a:cxnSpLocks/>
          </p:cNvCxnSpPr>
          <p:nvPr/>
        </p:nvCxnSpPr>
        <p:spPr>
          <a:xfrm>
            <a:off x="5834733" y="3217138"/>
            <a:ext cx="0" cy="136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563E0420-E138-EE49-9AAD-78ED82D0BAFF}"/>
              </a:ext>
            </a:extLst>
          </p:cNvPr>
          <p:cNvCxnSpPr>
            <a:cxnSpLocks/>
          </p:cNvCxnSpPr>
          <p:nvPr/>
        </p:nvCxnSpPr>
        <p:spPr>
          <a:xfrm flipH="1">
            <a:off x="4545514" y="3339677"/>
            <a:ext cx="7393" cy="121250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tel 15">
            <a:extLst>
              <a:ext uri="{FF2B5EF4-FFF2-40B4-BE49-F238E27FC236}">
                <a16:creationId xmlns:a16="http://schemas.microsoft.com/office/drawing/2014/main" id="{E0E0CBBC-E3FC-A541-A650-EEF6CE9959DC}"/>
              </a:ext>
            </a:extLst>
          </p:cNvPr>
          <p:cNvSpPr>
            <a:spLocks noGrp="1"/>
          </p:cNvSpPr>
          <p:nvPr>
            <p:ph type="title"/>
          </p:nvPr>
        </p:nvSpPr>
        <p:spPr/>
        <p:txBody>
          <a:bodyPr/>
          <a:lstStyle/>
          <a:p>
            <a:r>
              <a:rPr lang="nb-NO" dirty="0">
                <a:solidFill>
                  <a:srgbClr val="005F9F"/>
                </a:solidFill>
              </a:rPr>
              <a:t>Hoshin kanri prosess</a:t>
            </a:r>
          </a:p>
        </p:txBody>
      </p:sp>
    </p:spTree>
    <p:extLst>
      <p:ext uri="{BB962C8B-B14F-4D97-AF65-F5344CB8AC3E}">
        <p14:creationId xmlns:p14="http://schemas.microsoft.com/office/powerpoint/2010/main" val="978087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BFF5D60C-3865-104F-BFCA-92994D8697E4}"/>
              </a:ext>
            </a:extLst>
          </p:cNvPr>
          <p:cNvSpPr>
            <a:spLocks noChangeArrowheads="1"/>
          </p:cNvSpPr>
          <p:nvPr/>
        </p:nvSpPr>
        <p:spPr bwMode="gray">
          <a:xfrm>
            <a:off x="805885" y="1347742"/>
            <a:ext cx="216239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564188">
              <a:spcBef>
                <a:spcPct val="20000"/>
              </a:spcBef>
              <a:buClr>
                <a:schemeClr val="tx1"/>
              </a:buClr>
            </a:pPr>
            <a:r>
              <a:rPr lang="nb-NO" sz="1000" b="1" dirty="0"/>
              <a:t>STUDERE  nå-tilstand. Hva kjennetegner nåtiden? Ord, bilder, tall. </a:t>
            </a:r>
            <a:br>
              <a:rPr lang="nb-NO" sz="1000" b="1" dirty="0"/>
            </a:br>
            <a:r>
              <a:rPr lang="nb-NO" sz="1000" b="1" dirty="0">
                <a:solidFill>
                  <a:srgbClr val="005F9F"/>
                </a:solidFill>
              </a:rPr>
              <a:t>- </a:t>
            </a:r>
            <a:r>
              <a:rPr lang="nb-NO" sz="1000" b="1" i="1" dirty="0">
                <a:solidFill>
                  <a:srgbClr val="005F9F"/>
                </a:solidFill>
              </a:rPr>
              <a:t>Felles bilde av nåværende tilstand</a:t>
            </a:r>
          </a:p>
          <a:p>
            <a:pPr marL="196887" indent="-196887" defTabSz="564188">
              <a:spcBef>
                <a:spcPct val="20000"/>
              </a:spcBef>
              <a:buClr>
                <a:schemeClr val="tx1"/>
              </a:buClr>
              <a:buFontTx/>
              <a:buAutoNum type="arabicPeriod"/>
            </a:pPr>
            <a:endParaRPr lang="nb-NO" sz="1000" b="1" i="1" dirty="0"/>
          </a:p>
          <a:p>
            <a:pPr defTabSz="564188">
              <a:spcBef>
                <a:spcPct val="20000"/>
              </a:spcBef>
              <a:buClr>
                <a:schemeClr val="tx1"/>
              </a:buClr>
            </a:pPr>
            <a:r>
              <a:rPr lang="nb-NO" sz="1000" b="1" dirty="0"/>
              <a:t>Beskriv hvordan det bør se ut i framtida en visjon om »Hva Som Skal Bli»</a:t>
            </a:r>
          </a:p>
          <a:p>
            <a:pPr defTabSz="564188">
              <a:spcBef>
                <a:spcPct val="20000"/>
              </a:spcBef>
              <a:buClr>
                <a:schemeClr val="tx1"/>
              </a:buClr>
            </a:pPr>
            <a:r>
              <a:rPr lang="nb-NO" sz="1000" b="1" i="1" dirty="0">
                <a:solidFill>
                  <a:srgbClr val="005F9F"/>
                </a:solidFill>
              </a:rPr>
              <a:t>- Felles bilde av hvordan det bør se ut i framtida</a:t>
            </a:r>
          </a:p>
          <a:p>
            <a:pPr defTabSz="564188">
              <a:spcBef>
                <a:spcPct val="20000"/>
              </a:spcBef>
              <a:buClr>
                <a:schemeClr val="tx1"/>
              </a:buClr>
            </a:pPr>
            <a:endParaRPr lang="nb-NO" sz="1000" b="1" dirty="0">
              <a:solidFill>
                <a:srgbClr val="FF0000"/>
              </a:solidFill>
            </a:endParaRPr>
          </a:p>
          <a:p>
            <a:pPr defTabSz="564188">
              <a:spcBef>
                <a:spcPct val="20000"/>
              </a:spcBef>
              <a:buClr>
                <a:schemeClr val="tx1"/>
              </a:buClr>
            </a:pPr>
            <a:r>
              <a:rPr lang="nb-NO" sz="1000" b="1" dirty="0"/>
              <a:t>Lag et bilde av neste ønsket tilstand og hvordan komme dit  (6-12 </a:t>
            </a:r>
            <a:r>
              <a:rPr lang="nb-NO" sz="1000" b="1" dirty="0" err="1"/>
              <a:t>mnd</a:t>
            </a:r>
            <a:r>
              <a:rPr lang="nb-NO" sz="1000" b="1" dirty="0"/>
              <a:t>)</a:t>
            </a:r>
            <a:br>
              <a:rPr lang="nb-NO" sz="1000" b="1" dirty="0"/>
            </a:br>
            <a:r>
              <a:rPr lang="nb-NO" sz="1000" b="1" i="1" dirty="0">
                <a:solidFill>
                  <a:srgbClr val="005F9F"/>
                </a:solidFill>
              </a:rPr>
              <a:t>- Felles </a:t>
            </a:r>
            <a:r>
              <a:rPr lang="nb-NO" sz="1000" b="1" i="1" dirty="0" err="1">
                <a:solidFill>
                  <a:srgbClr val="005F9F"/>
                </a:solidFill>
              </a:rPr>
              <a:t>hoshin</a:t>
            </a:r>
            <a:r>
              <a:rPr lang="nb-NO" sz="1000" b="1" i="1" dirty="0">
                <a:solidFill>
                  <a:srgbClr val="005F9F"/>
                </a:solidFill>
              </a:rPr>
              <a:t> </a:t>
            </a:r>
          </a:p>
          <a:p>
            <a:pPr defTabSz="564188">
              <a:spcBef>
                <a:spcPct val="20000"/>
              </a:spcBef>
              <a:buClr>
                <a:schemeClr val="tx1"/>
              </a:buClr>
            </a:pPr>
            <a:endParaRPr lang="nb-NO" sz="1000" b="1" i="1" dirty="0">
              <a:solidFill>
                <a:srgbClr val="005F9F"/>
              </a:solidFill>
            </a:endParaRPr>
          </a:p>
          <a:p>
            <a:pPr defTabSz="564188">
              <a:spcBef>
                <a:spcPct val="20000"/>
              </a:spcBef>
              <a:buClr>
                <a:schemeClr val="tx1"/>
              </a:buClr>
            </a:pPr>
            <a:r>
              <a:rPr lang="nb-NO" sz="1000" b="1" dirty="0"/>
              <a:t>Følg opp ved A3 </a:t>
            </a:r>
            <a:br>
              <a:rPr lang="nb-NO" sz="1000" b="1" dirty="0"/>
            </a:br>
            <a:r>
              <a:rPr lang="nb-NO" sz="1000" b="1" dirty="0"/>
              <a:t>PDSA og OBEYA - møter</a:t>
            </a:r>
            <a:br>
              <a:rPr lang="nb-NO" sz="1000" b="1" dirty="0"/>
            </a:br>
            <a:endParaRPr lang="nb-NO" sz="1000" b="1" dirty="0"/>
          </a:p>
          <a:p>
            <a:pPr defTabSz="564188">
              <a:spcBef>
                <a:spcPct val="20000"/>
              </a:spcBef>
              <a:buClr>
                <a:schemeClr val="tx1"/>
              </a:buClr>
            </a:pPr>
            <a:r>
              <a:rPr lang="nb-NO" sz="1000" b="1" i="1" dirty="0">
                <a:solidFill>
                  <a:srgbClr val="005F9F"/>
                </a:solidFill>
              </a:rPr>
              <a:t>- Jobb systematisk med læring for hvordan vi fjerner det som hindrer oss i å nå ønsket tilstand</a:t>
            </a:r>
          </a:p>
        </p:txBody>
      </p:sp>
      <p:sp>
        <p:nvSpPr>
          <p:cNvPr id="40" name="Oval 17">
            <a:extLst>
              <a:ext uri="{FF2B5EF4-FFF2-40B4-BE49-F238E27FC236}">
                <a16:creationId xmlns:a16="http://schemas.microsoft.com/office/drawing/2014/main" id="{053240D4-C299-2A46-B620-58BD84A038EE}"/>
              </a:ext>
            </a:extLst>
          </p:cNvPr>
          <p:cNvSpPr>
            <a:spLocks noChangeArrowheads="1"/>
          </p:cNvSpPr>
          <p:nvPr/>
        </p:nvSpPr>
        <p:spPr bwMode="auto">
          <a:xfrm>
            <a:off x="459800" y="1336106"/>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1</a:t>
            </a:r>
          </a:p>
        </p:txBody>
      </p:sp>
      <p:sp>
        <p:nvSpPr>
          <p:cNvPr id="41" name="Oval 19">
            <a:extLst>
              <a:ext uri="{FF2B5EF4-FFF2-40B4-BE49-F238E27FC236}">
                <a16:creationId xmlns:a16="http://schemas.microsoft.com/office/drawing/2014/main" id="{A79AE033-8FD1-3944-8410-8A6AEEECB16E}"/>
              </a:ext>
            </a:extLst>
          </p:cNvPr>
          <p:cNvSpPr>
            <a:spLocks noChangeArrowheads="1"/>
          </p:cNvSpPr>
          <p:nvPr/>
        </p:nvSpPr>
        <p:spPr bwMode="auto">
          <a:xfrm>
            <a:off x="439188" y="2011274"/>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42" name="Oval 18">
            <a:extLst>
              <a:ext uri="{FF2B5EF4-FFF2-40B4-BE49-F238E27FC236}">
                <a16:creationId xmlns:a16="http://schemas.microsoft.com/office/drawing/2014/main" id="{629A5A48-AA2F-E44C-B4CE-646B22FBE2D9}"/>
              </a:ext>
            </a:extLst>
          </p:cNvPr>
          <p:cNvSpPr>
            <a:spLocks noChangeArrowheads="1"/>
          </p:cNvSpPr>
          <p:nvPr/>
        </p:nvSpPr>
        <p:spPr bwMode="auto">
          <a:xfrm>
            <a:off x="437985" y="2897878"/>
            <a:ext cx="166983" cy="152780"/>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43" name="Oval 20">
            <a:extLst>
              <a:ext uri="{FF2B5EF4-FFF2-40B4-BE49-F238E27FC236}">
                <a16:creationId xmlns:a16="http://schemas.microsoft.com/office/drawing/2014/main" id="{AB53D293-3623-8C42-A531-14A53E1A0B1B}"/>
              </a:ext>
            </a:extLst>
          </p:cNvPr>
          <p:cNvSpPr>
            <a:spLocks noChangeArrowheads="1"/>
          </p:cNvSpPr>
          <p:nvPr/>
        </p:nvSpPr>
        <p:spPr bwMode="auto">
          <a:xfrm>
            <a:off x="436364" y="3564098"/>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2" name="Avrundet rektangel 1">
            <a:extLst>
              <a:ext uri="{FF2B5EF4-FFF2-40B4-BE49-F238E27FC236}">
                <a16:creationId xmlns:a16="http://schemas.microsoft.com/office/drawing/2014/main" id="{1424D163-4C01-5548-9153-7714882B59E4}"/>
              </a:ext>
            </a:extLst>
          </p:cNvPr>
          <p:cNvSpPr/>
          <p:nvPr/>
        </p:nvSpPr>
        <p:spPr>
          <a:xfrm>
            <a:off x="162047" y="1216473"/>
            <a:ext cx="3125164" cy="693349"/>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8674BD9E-25EB-6346-81A7-75113D848E22}"/>
              </a:ext>
            </a:extLst>
          </p:cNvPr>
          <p:cNvPicPr>
            <a:picLocks noChangeAspect="1"/>
          </p:cNvPicPr>
          <p:nvPr/>
        </p:nvPicPr>
        <p:blipFill>
          <a:blip r:embed="rId2"/>
          <a:stretch>
            <a:fillRect/>
          </a:stretch>
        </p:blipFill>
        <p:spPr>
          <a:xfrm>
            <a:off x="4034711" y="365470"/>
            <a:ext cx="3899007" cy="1816100"/>
          </a:xfrm>
          <a:prstGeom prst="rect">
            <a:avLst/>
          </a:prstGeom>
        </p:spPr>
      </p:pic>
      <p:pic>
        <p:nvPicPr>
          <p:cNvPr id="14" name="Bilde 13" descr="Et bilde som inneholder tegning&#10;&#10;Automatisk generert beskrivelse">
            <a:extLst>
              <a:ext uri="{FF2B5EF4-FFF2-40B4-BE49-F238E27FC236}">
                <a16:creationId xmlns:a16="http://schemas.microsoft.com/office/drawing/2014/main" id="{A137C1F6-9150-234E-A60B-9C286CDE6B7C}"/>
              </a:ext>
            </a:extLst>
          </p:cNvPr>
          <p:cNvPicPr>
            <a:picLocks noChangeAspect="1"/>
          </p:cNvPicPr>
          <p:nvPr/>
        </p:nvPicPr>
        <p:blipFill>
          <a:blip r:embed="rId3"/>
          <a:stretch>
            <a:fillRect/>
          </a:stretch>
        </p:blipFill>
        <p:spPr>
          <a:xfrm rot="19023500">
            <a:off x="3784809" y="2346245"/>
            <a:ext cx="1574381" cy="2225242"/>
          </a:xfrm>
          <a:prstGeom prst="rect">
            <a:avLst/>
          </a:prstGeom>
          <a:ln>
            <a:solidFill>
              <a:srgbClr val="005F9F"/>
            </a:solidFill>
          </a:ln>
        </p:spPr>
      </p:pic>
      <p:pic>
        <p:nvPicPr>
          <p:cNvPr id="16" name="Bilde 15" descr="Et bilde som inneholder bord&#10;&#10;Automatisk generert beskrivelse">
            <a:extLst>
              <a:ext uri="{FF2B5EF4-FFF2-40B4-BE49-F238E27FC236}">
                <a16:creationId xmlns:a16="http://schemas.microsoft.com/office/drawing/2014/main" id="{AE7450AE-B56E-EC40-A837-45514544F2FF}"/>
              </a:ext>
            </a:extLst>
          </p:cNvPr>
          <p:cNvPicPr>
            <a:picLocks noChangeAspect="1"/>
          </p:cNvPicPr>
          <p:nvPr/>
        </p:nvPicPr>
        <p:blipFill>
          <a:blip r:embed="rId4"/>
          <a:stretch>
            <a:fillRect/>
          </a:stretch>
        </p:blipFill>
        <p:spPr>
          <a:xfrm rot="606571">
            <a:off x="5448784" y="2509961"/>
            <a:ext cx="3009416" cy="2466578"/>
          </a:xfrm>
          <a:prstGeom prst="rect">
            <a:avLst/>
          </a:prstGeom>
        </p:spPr>
      </p:pic>
      <p:pic>
        <p:nvPicPr>
          <p:cNvPr id="45" name="Bilde 44">
            <a:extLst>
              <a:ext uri="{FF2B5EF4-FFF2-40B4-BE49-F238E27FC236}">
                <a16:creationId xmlns:a16="http://schemas.microsoft.com/office/drawing/2014/main" id="{B40FC13B-F879-FD40-9499-412C839C3CCC}"/>
              </a:ext>
            </a:extLst>
          </p:cNvPr>
          <p:cNvPicPr>
            <a:picLocks noChangeAspect="1"/>
          </p:cNvPicPr>
          <p:nvPr/>
        </p:nvPicPr>
        <p:blipFill>
          <a:blip r:embed="rId5"/>
          <a:stretch>
            <a:fillRect/>
          </a:stretch>
        </p:blipFill>
        <p:spPr>
          <a:xfrm>
            <a:off x="5758800" y="1622182"/>
            <a:ext cx="2846839" cy="1936852"/>
          </a:xfrm>
          <a:prstGeom prst="rect">
            <a:avLst/>
          </a:prstGeom>
        </p:spPr>
      </p:pic>
      <p:sp>
        <p:nvSpPr>
          <p:cNvPr id="26" name="Tittel 25">
            <a:extLst>
              <a:ext uri="{FF2B5EF4-FFF2-40B4-BE49-F238E27FC236}">
                <a16:creationId xmlns:a16="http://schemas.microsoft.com/office/drawing/2014/main" id="{F776FDC2-FAB9-DA42-BB52-23EACE9EBF6E}"/>
              </a:ext>
            </a:extLst>
          </p:cNvPr>
          <p:cNvSpPr>
            <a:spLocks noGrp="1"/>
          </p:cNvSpPr>
          <p:nvPr>
            <p:ph type="title"/>
          </p:nvPr>
        </p:nvSpPr>
        <p:spPr/>
        <p:txBody>
          <a:bodyPr/>
          <a:lstStyle/>
          <a:p>
            <a:r>
              <a:rPr lang="nb-NO" dirty="0">
                <a:solidFill>
                  <a:srgbClr val="005F9F"/>
                </a:solidFill>
              </a:rPr>
              <a:t>1. Finn og forså</a:t>
            </a:r>
          </a:p>
        </p:txBody>
      </p:sp>
    </p:spTree>
    <p:extLst>
      <p:ext uri="{BB962C8B-B14F-4D97-AF65-F5344CB8AC3E}">
        <p14:creationId xmlns:p14="http://schemas.microsoft.com/office/powerpoint/2010/main" val="41822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29456"/>
            <a:ext cx="5081286"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BFF5D60C-3865-104F-BFCA-92994D8697E4}"/>
              </a:ext>
            </a:extLst>
          </p:cNvPr>
          <p:cNvSpPr>
            <a:spLocks noChangeArrowheads="1"/>
          </p:cNvSpPr>
          <p:nvPr/>
        </p:nvSpPr>
        <p:spPr bwMode="gray">
          <a:xfrm>
            <a:off x="805885" y="1347742"/>
            <a:ext cx="216239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564188">
              <a:spcBef>
                <a:spcPct val="20000"/>
              </a:spcBef>
              <a:buClr>
                <a:schemeClr val="tx1"/>
              </a:buClr>
            </a:pPr>
            <a:r>
              <a:rPr lang="nb-NO" sz="1000" b="1" dirty="0"/>
              <a:t>STUDERE  nå-tilstand. Hva kjennetegner nåtiden? Ord, bilder, tall. </a:t>
            </a:r>
            <a:br>
              <a:rPr lang="nb-NO" sz="1000" b="1" dirty="0"/>
            </a:br>
            <a:r>
              <a:rPr lang="nb-NO" sz="1000" b="1" dirty="0">
                <a:solidFill>
                  <a:srgbClr val="005F9F"/>
                </a:solidFill>
              </a:rPr>
              <a:t>- </a:t>
            </a:r>
            <a:r>
              <a:rPr lang="nb-NO" sz="1000" b="1" i="1" dirty="0">
                <a:solidFill>
                  <a:srgbClr val="005F9F"/>
                </a:solidFill>
              </a:rPr>
              <a:t>Felles bilde av nåværende tilstand</a:t>
            </a:r>
          </a:p>
          <a:p>
            <a:pPr marL="196887" indent="-196887" defTabSz="564188">
              <a:spcBef>
                <a:spcPct val="20000"/>
              </a:spcBef>
              <a:buClr>
                <a:schemeClr val="tx1"/>
              </a:buClr>
              <a:buFontTx/>
              <a:buAutoNum type="arabicPeriod"/>
            </a:pPr>
            <a:endParaRPr lang="nb-NO" sz="1000" b="1" i="1" dirty="0"/>
          </a:p>
          <a:p>
            <a:pPr defTabSz="564188">
              <a:spcBef>
                <a:spcPct val="20000"/>
              </a:spcBef>
              <a:buClr>
                <a:schemeClr val="tx1"/>
              </a:buClr>
            </a:pPr>
            <a:r>
              <a:rPr lang="nb-NO" sz="1000" b="1" dirty="0"/>
              <a:t>Beskriv hvordan det bør se ut i framtida en visjon om »Hva Som Skal Bli»</a:t>
            </a:r>
          </a:p>
          <a:p>
            <a:pPr defTabSz="564188">
              <a:spcBef>
                <a:spcPct val="20000"/>
              </a:spcBef>
              <a:buClr>
                <a:schemeClr val="tx1"/>
              </a:buClr>
            </a:pPr>
            <a:r>
              <a:rPr lang="nb-NO" sz="1000" b="1" i="1" dirty="0">
                <a:solidFill>
                  <a:srgbClr val="005F9F"/>
                </a:solidFill>
              </a:rPr>
              <a:t>- Felles bilde av hvordan det bør se ut i framtida</a:t>
            </a:r>
          </a:p>
          <a:p>
            <a:pPr defTabSz="564188">
              <a:spcBef>
                <a:spcPct val="20000"/>
              </a:spcBef>
              <a:buClr>
                <a:schemeClr val="tx1"/>
              </a:buClr>
            </a:pPr>
            <a:endParaRPr lang="nb-NO" sz="1000" b="1" dirty="0">
              <a:solidFill>
                <a:srgbClr val="FF0000"/>
              </a:solidFill>
            </a:endParaRPr>
          </a:p>
          <a:p>
            <a:pPr defTabSz="564188">
              <a:spcBef>
                <a:spcPct val="20000"/>
              </a:spcBef>
              <a:buClr>
                <a:schemeClr val="tx1"/>
              </a:buClr>
            </a:pPr>
            <a:r>
              <a:rPr lang="nb-NO" sz="1000" b="1" dirty="0"/>
              <a:t>Lag et bilde av neste ønsket tilstand og hvordan komme dit  (6-12 </a:t>
            </a:r>
            <a:r>
              <a:rPr lang="nb-NO" sz="1000" b="1" dirty="0" err="1"/>
              <a:t>mnd</a:t>
            </a:r>
            <a:r>
              <a:rPr lang="nb-NO" sz="1000" b="1" dirty="0"/>
              <a:t>)</a:t>
            </a:r>
            <a:br>
              <a:rPr lang="nb-NO" sz="1000" b="1" dirty="0"/>
            </a:br>
            <a:r>
              <a:rPr lang="nb-NO" sz="1000" b="1" i="1" dirty="0">
                <a:solidFill>
                  <a:srgbClr val="005F9F"/>
                </a:solidFill>
              </a:rPr>
              <a:t>- Felles </a:t>
            </a:r>
            <a:r>
              <a:rPr lang="nb-NO" sz="1000" b="1" i="1" dirty="0" err="1">
                <a:solidFill>
                  <a:srgbClr val="005F9F"/>
                </a:solidFill>
              </a:rPr>
              <a:t>hoshin</a:t>
            </a:r>
            <a:r>
              <a:rPr lang="nb-NO" sz="1000" b="1" i="1" dirty="0">
                <a:solidFill>
                  <a:srgbClr val="005F9F"/>
                </a:solidFill>
              </a:rPr>
              <a:t> </a:t>
            </a:r>
          </a:p>
          <a:p>
            <a:pPr defTabSz="564188">
              <a:spcBef>
                <a:spcPct val="20000"/>
              </a:spcBef>
              <a:buClr>
                <a:schemeClr val="tx1"/>
              </a:buClr>
            </a:pPr>
            <a:endParaRPr lang="nb-NO" sz="1000" b="1" i="1" dirty="0">
              <a:solidFill>
                <a:srgbClr val="005F9F"/>
              </a:solidFill>
            </a:endParaRPr>
          </a:p>
          <a:p>
            <a:pPr defTabSz="564188">
              <a:spcBef>
                <a:spcPct val="20000"/>
              </a:spcBef>
              <a:buClr>
                <a:schemeClr val="tx1"/>
              </a:buClr>
            </a:pPr>
            <a:r>
              <a:rPr lang="nb-NO" sz="1000" b="1" dirty="0"/>
              <a:t>Følg opp ved A3 </a:t>
            </a:r>
            <a:br>
              <a:rPr lang="nb-NO" sz="1000" b="1" dirty="0"/>
            </a:br>
            <a:r>
              <a:rPr lang="nb-NO" sz="1000" b="1" dirty="0"/>
              <a:t>PDSA og OBEYA - møter</a:t>
            </a:r>
            <a:br>
              <a:rPr lang="nb-NO" sz="1000" b="1" dirty="0"/>
            </a:br>
            <a:endParaRPr lang="nb-NO" sz="1000" b="1" dirty="0"/>
          </a:p>
          <a:p>
            <a:pPr defTabSz="564188">
              <a:spcBef>
                <a:spcPct val="20000"/>
              </a:spcBef>
              <a:buClr>
                <a:schemeClr val="tx1"/>
              </a:buClr>
            </a:pPr>
            <a:r>
              <a:rPr lang="nb-NO" sz="1000" b="1" i="1" dirty="0">
                <a:solidFill>
                  <a:srgbClr val="005F9F"/>
                </a:solidFill>
              </a:rPr>
              <a:t>- Jobb systematisk med læring for hvordan vi fjerner det som hindrer oss i å nå ønsket tilstand</a:t>
            </a:r>
          </a:p>
        </p:txBody>
      </p:sp>
      <p:sp>
        <p:nvSpPr>
          <p:cNvPr id="40" name="Oval 17">
            <a:extLst>
              <a:ext uri="{FF2B5EF4-FFF2-40B4-BE49-F238E27FC236}">
                <a16:creationId xmlns:a16="http://schemas.microsoft.com/office/drawing/2014/main" id="{053240D4-C299-2A46-B620-58BD84A038EE}"/>
              </a:ext>
            </a:extLst>
          </p:cNvPr>
          <p:cNvSpPr>
            <a:spLocks noChangeArrowheads="1"/>
          </p:cNvSpPr>
          <p:nvPr/>
        </p:nvSpPr>
        <p:spPr bwMode="auto">
          <a:xfrm>
            <a:off x="459800" y="1336106"/>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1</a:t>
            </a:r>
          </a:p>
        </p:txBody>
      </p:sp>
      <p:sp>
        <p:nvSpPr>
          <p:cNvPr id="41" name="Oval 19">
            <a:extLst>
              <a:ext uri="{FF2B5EF4-FFF2-40B4-BE49-F238E27FC236}">
                <a16:creationId xmlns:a16="http://schemas.microsoft.com/office/drawing/2014/main" id="{A79AE033-8FD1-3944-8410-8A6AEEECB16E}"/>
              </a:ext>
            </a:extLst>
          </p:cNvPr>
          <p:cNvSpPr>
            <a:spLocks noChangeArrowheads="1"/>
          </p:cNvSpPr>
          <p:nvPr/>
        </p:nvSpPr>
        <p:spPr bwMode="auto">
          <a:xfrm>
            <a:off x="439188" y="2011274"/>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42" name="Oval 18">
            <a:extLst>
              <a:ext uri="{FF2B5EF4-FFF2-40B4-BE49-F238E27FC236}">
                <a16:creationId xmlns:a16="http://schemas.microsoft.com/office/drawing/2014/main" id="{629A5A48-AA2F-E44C-B4CE-646B22FBE2D9}"/>
              </a:ext>
            </a:extLst>
          </p:cNvPr>
          <p:cNvSpPr>
            <a:spLocks noChangeArrowheads="1"/>
          </p:cNvSpPr>
          <p:nvPr/>
        </p:nvSpPr>
        <p:spPr bwMode="auto">
          <a:xfrm>
            <a:off x="437985" y="2897878"/>
            <a:ext cx="166983" cy="152780"/>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43" name="Oval 20">
            <a:extLst>
              <a:ext uri="{FF2B5EF4-FFF2-40B4-BE49-F238E27FC236}">
                <a16:creationId xmlns:a16="http://schemas.microsoft.com/office/drawing/2014/main" id="{AB53D293-3623-8C42-A531-14A53E1A0B1B}"/>
              </a:ext>
            </a:extLst>
          </p:cNvPr>
          <p:cNvSpPr>
            <a:spLocks noChangeArrowheads="1"/>
          </p:cNvSpPr>
          <p:nvPr/>
        </p:nvSpPr>
        <p:spPr bwMode="auto">
          <a:xfrm>
            <a:off x="436364" y="3564098"/>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35" name="Avrundet rektangel 34">
            <a:extLst>
              <a:ext uri="{FF2B5EF4-FFF2-40B4-BE49-F238E27FC236}">
                <a16:creationId xmlns:a16="http://schemas.microsoft.com/office/drawing/2014/main" id="{3D969DF9-9061-4645-BCF9-6489D71F8F68}"/>
              </a:ext>
            </a:extLst>
          </p:cNvPr>
          <p:cNvSpPr/>
          <p:nvPr/>
        </p:nvSpPr>
        <p:spPr>
          <a:xfrm>
            <a:off x="185506" y="1936376"/>
            <a:ext cx="3101704" cy="761105"/>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a:extLst>
              <a:ext uri="{FF2B5EF4-FFF2-40B4-BE49-F238E27FC236}">
                <a16:creationId xmlns:a16="http://schemas.microsoft.com/office/drawing/2014/main" id="{68004722-714F-9045-8D19-856780FA6985}"/>
              </a:ext>
            </a:extLst>
          </p:cNvPr>
          <p:cNvSpPr>
            <a:spLocks noGrp="1"/>
          </p:cNvSpPr>
          <p:nvPr>
            <p:ph type="title"/>
          </p:nvPr>
        </p:nvSpPr>
        <p:spPr/>
        <p:txBody>
          <a:bodyPr/>
          <a:lstStyle/>
          <a:p>
            <a:r>
              <a:rPr lang="nb-NO" dirty="0">
                <a:solidFill>
                  <a:srgbClr val="005F9F"/>
                </a:solidFill>
              </a:rPr>
              <a:t>2. Operativ visjon - TURMAT </a:t>
            </a:r>
          </a:p>
        </p:txBody>
      </p:sp>
      <p:sp>
        <p:nvSpPr>
          <p:cNvPr id="6" name="TekstSylinder 5">
            <a:extLst>
              <a:ext uri="{FF2B5EF4-FFF2-40B4-BE49-F238E27FC236}">
                <a16:creationId xmlns:a16="http://schemas.microsoft.com/office/drawing/2014/main" id="{E8090455-09DB-0F4D-A5A0-D790A609EB3F}"/>
              </a:ext>
            </a:extLst>
          </p:cNvPr>
          <p:cNvSpPr txBox="1"/>
          <p:nvPr/>
        </p:nvSpPr>
        <p:spPr>
          <a:xfrm>
            <a:off x="4016415" y="1347742"/>
            <a:ext cx="4132162" cy="3000821"/>
          </a:xfrm>
          <a:prstGeom prst="rect">
            <a:avLst/>
          </a:prstGeom>
          <a:noFill/>
        </p:spPr>
        <p:txBody>
          <a:bodyPr wrap="square" rtlCol="0">
            <a:spAutoFit/>
          </a:bodyPr>
          <a:lstStyle/>
          <a:p>
            <a:r>
              <a:rPr lang="nb-NO" b="1" dirty="0"/>
              <a:t>Tydelig </a:t>
            </a:r>
            <a:r>
              <a:rPr lang="nb-NO" dirty="0"/>
              <a:t>– kort og enkel.</a:t>
            </a:r>
          </a:p>
          <a:p>
            <a:r>
              <a:rPr lang="nb-NO" dirty="0"/>
              <a:t>Bilde av slik det bør se ut i framtida</a:t>
            </a:r>
          </a:p>
          <a:p>
            <a:endParaRPr lang="nb-NO" b="1" dirty="0"/>
          </a:p>
          <a:p>
            <a:r>
              <a:rPr lang="nb-NO" b="1" dirty="0"/>
              <a:t>Utfordrende</a:t>
            </a:r>
            <a:r>
              <a:rPr lang="nb-NO" dirty="0"/>
              <a:t>. Lager en kjedereaksjon av læring (hvordan skal vi få dette til??)</a:t>
            </a:r>
          </a:p>
          <a:p>
            <a:endParaRPr lang="nb-NO" dirty="0"/>
          </a:p>
          <a:p>
            <a:r>
              <a:rPr lang="nb-NO" b="1" dirty="0"/>
              <a:t>Realiserbart</a:t>
            </a:r>
            <a:r>
              <a:rPr lang="nb-NO" dirty="0"/>
              <a:t>. Ikke i strid med naturlovene..</a:t>
            </a:r>
          </a:p>
          <a:p>
            <a:endParaRPr lang="nb-NO" dirty="0"/>
          </a:p>
          <a:p>
            <a:r>
              <a:rPr lang="nb-NO" b="1" dirty="0"/>
              <a:t>Målbart</a:t>
            </a:r>
            <a:r>
              <a:rPr lang="nb-NO" dirty="0"/>
              <a:t>: Vi må kunne observere, registrere om vi  beveger oss i riktig retning (KPI)</a:t>
            </a:r>
          </a:p>
          <a:p>
            <a:endParaRPr lang="nb-NO" dirty="0"/>
          </a:p>
          <a:p>
            <a:r>
              <a:rPr lang="nb-NO" b="1" dirty="0"/>
              <a:t>Akseptert: </a:t>
            </a:r>
            <a:r>
              <a:rPr lang="nb-NO" dirty="0"/>
              <a:t>Felles eierskap til målet. Motiverende </a:t>
            </a:r>
          </a:p>
          <a:p>
            <a:endParaRPr lang="nb-NO" dirty="0"/>
          </a:p>
          <a:p>
            <a:r>
              <a:rPr lang="nb-NO" b="1" dirty="0"/>
              <a:t>Tidsbestemt. </a:t>
            </a:r>
            <a:r>
              <a:rPr lang="nb-NO" dirty="0"/>
              <a:t>Når? (milepæler 1-2-3-4-5 år framover?)</a:t>
            </a:r>
          </a:p>
        </p:txBody>
      </p:sp>
    </p:spTree>
    <p:extLst>
      <p:ext uri="{BB962C8B-B14F-4D97-AF65-F5344CB8AC3E}">
        <p14:creationId xmlns:p14="http://schemas.microsoft.com/office/powerpoint/2010/main" val="370319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64436" y="4240523"/>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30752" y="4062873"/>
            <a:ext cx="84101" cy="439056"/>
          </a:xfrm>
          <a:prstGeom prst="rect">
            <a:avLst/>
          </a:prstGeom>
        </p:spPr>
      </p:pic>
      <p:sp>
        <p:nvSpPr>
          <p:cNvPr id="18" name="Line 3">
            <a:extLst>
              <a:ext uri="{FF2B5EF4-FFF2-40B4-BE49-F238E27FC236}">
                <a16:creationId xmlns:a16="http://schemas.microsoft.com/office/drawing/2014/main" id="{5F5CFC8E-33C1-1045-AA54-1616C1F9BBE0}"/>
              </a:ext>
            </a:extLst>
          </p:cNvPr>
          <p:cNvSpPr>
            <a:spLocks noChangeShapeType="1"/>
          </p:cNvSpPr>
          <p:nvPr/>
        </p:nvSpPr>
        <p:spPr bwMode="auto">
          <a:xfrm flipV="1">
            <a:off x="3813007" y="1625479"/>
            <a:ext cx="0" cy="292670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19" name="Line 4">
            <a:extLst>
              <a:ext uri="{FF2B5EF4-FFF2-40B4-BE49-F238E27FC236}">
                <a16:creationId xmlns:a16="http://schemas.microsoft.com/office/drawing/2014/main" id="{D5D7FC37-6CA4-0B44-A8C2-8EF91C992A6D}"/>
              </a:ext>
            </a:extLst>
          </p:cNvPr>
          <p:cNvSpPr>
            <a:spLocks noChangeShapeType="1"/>
          </p:cNvSpPr>
          <p:nvPr/>
        </p:nvSpPr>
        <p:spPr bwMode="auto">
          <a:xfrm>
            <a:off x="3813007" y="4553857"/>
            <a:ext cx="369197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20" name="Oval 5">
            <a:extLst>
              <a:ext uri="{FF2B5EF4-FFF2-40B4-BE49-F238E27FC236}">
                <a16:creationId xmlns:a16="http://schemas.microsoft.com/office/drawing/2014/main" id="{3B0D3C7C-4D26-834C-B6F5-435757BFAFEB}"/>
              </a:ext>
            </a:extLst>
          </p:cNvPr>
          <p:cNvSpPr>
            <a:spLocks noChangeArrowheads="1"/>
          </p:cNvSpPr>
          <p:nvPr/>
        </p:nvSpPr>
        <p:spPr bwMode="auto">
          <a:xfrm>
            <a:off x="4013925" y="3763582"/>
            <a:ext cx="1063179" cy="621172"/>
          </a:xfrm>
          <a:prstGeom prst="ellipse">
            <a:avLst/>
          </a:prstGeom>
          <a:solidFill>
            <a:srgbClr val="E7E7F5"/>
          </a:solidFill>
          <a:ln w="28575">
            <a:solidFill>
              <a:srgbClr val="FF0000"/>
            </a:solidFill>
            <a:round/>
            <a:headEnd/>
            <a:tailEnd/>
          </a:ln>
        </p:spPr>
        <p:txBody>
          <a:bodyPr wrap="none" lIns="67765" tIns="33883" rIns="67765" bIns="33883" anchor="ctr"/>
          <a:lstStyle/>
          <a:p>
            <a:r>
              <a:rPr lang="nn-NO" sz="930" dirty="0"/>
              <a:t>Nå tilstand</a:t>
            </a:r>
          </a:p>
        </p:txBody>
      </p:sp>
      <p:sp>
        <p:nvSpPr>
          <p:cNvPr id="22" name="Oval 7">
            <a:extLst>
              <a:ext uri="{FF2B5EF4-FFF2-40B4-BE49-F238E27FC236}">
                <a16:creationId xmlns:a16="http://schemas.microsoft.com/office/drawing/2014/main" id="{E7EDFA60-AE97-514D-AF55-708D9BF87B92}"/>
              </a:ext>
            </a:extLst>
          </p:cNvPr>
          <p:cNvSpPr>
            <a:spLocks noChangeArrowheads="1"/>
          </p:cNvSpPr>
          <p:nvPr/>
        </p:nvSpPr>
        <p:spPr bwMode="auto">
          <a:xfrm>
            <a:off x="5173344" y="2595966"/>
            <a:ext cx="1322778" cy="621172"/>
          </a:xfrm>
          <a:prstGeom prst="ellipse">
            <a:avLst/>
          </a:prstGeom>
          <a:solidFill>
            <a:srgbClr val="E7E7F5"/>
          </a:solidFill>
          <a:ln w="38100">
            <a:solidFill>
              <a:srgbClr val="649D35"/>
            </a:solidFill>
            <a:round/>
            <a:headEnd/>
            <a:tailEnd/>
          </a:ln>
        </p:spPr>
        <p:txBody>
          <a:bodyPr wrap="none" lIns="67765" tIns="33883" rIns="67765" bIns="33883" anchor="ctr"/>
          <a:lstStyle/>
          <a:p>
            <a:r>
              <a:rPr lang="nn-NO" sz="930" dirty="0"/>
              <a:t>    Neste ønsket</a:t>
            </a:r>
            <a:br>
              <a:rPr lang="nn-NO" sz="930" dirty="0"/>
            </a:br>
            <a:r>
              <a:rPr lang="nn-NO" sz="930" dirty="0"/>
              <a:t>      tilstand</a:t>
            </a:r>
          </a:p>
          <a:p>
            <a:endParaRPr lang="nn-NO" sz="930" dirty="0"/>
          </a:p>
        </p:txBody>
      </p:sp>
      <p:sp>
        <p:nvSpPr>
          <p:cNvPr id="23" name="Oval 8">
            <a:extLst>
              <a:ext uri="{FF2B5EF4-FFF2-40B4-BE49-F238E27FC236}">
                <a16:creationId xmlns:a16="http://schemas.microsoft.com/office/drawing/2014/main" id="{D7E5A7AA-6F13-2E49-A111-C92FFDBAC777}"/>
              </a:ext>
            </a:extLst>
          </p:cNvPr>
          <p:cNvSpPr>
            <a:spLocks noChangeArrowheads="1"/>
          </p:cNvSpPr>
          <p:nvPr/>
        </p:nvSpPr>
        <p:spPr bwMode="auto">
          <a:xfrm>
            <a:off x="6961286" y="1139067"/>
            <a:ext cx="1322778" cy="621172"/>
          </a:xfrm>
          <a:prstGeom prst="ellipse">
            <a:avLst/>
          </a:prstGeom>
          <a:solidFill>
            <a:srgbClr val="E7E7F5"/>
          </a:solidFill>
          <a:ln w="38100">
            <a:solidFill>
              <a:srgbClr val="005F9F"/>
            </a:solidFill>
            <a:round/>
            <a:headEnd/>
            <a:tailEnd/>
          </a:ln>
        </p:spPr>
        <p:txBody>
          <a:bodyPr wrap="none" lIns="67765" tIns="33883" rIns="67765" bIns="33883" anchor="ctr"/>
          <a:lstStyle/>
          <a:p>
            <a:r>
              <a:rPr lang="nn-NO" sz="930" dirty="0"/>
              <a:t>      Visjon</a:t>
            </a:r>
          </a:p>
          <a:p>
            <a:r>
              <a:rPr lang="nn-NO" sz="930" dirty="0"/>
              <a:t>Framtidig tilstand</a:t>
            </a:r>
          </a:p>
        </p:txBody>
      </p:sp>
      <p:sp>
        <p:nvSpPr>
          <p:cNvPr id="24" name="Rectangle 9">
            <a:extLst>
              <a:ext uri="{FF2B5EF4-FFF2-40B4-BE49-F238E27FC236}">
                <a16:creationId xmlns:a16="http://schemas.microsoft.com/office/drawing/2014/main" id="{D74F85ED-CE17-1040-A424-E91C3B0E8790}"/>
              </a:ext>
            </a:extLst>
          </p:cNvPr>
          <p:cNvSpPr>
            <a:spLocks noChangeArrowheads="1"/>
          </p:cNvSpPr>
          <p:nvPr/>
        </p:nvSpPr>
        <p:spPr bwMode="gray">
          <a:xfrm>
            <a:off x="3524466" y="1433276"/>
            <a:ext cx="577081"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b="1" dirty="0"/>
              <a:t>Prestasjon</a:t>
            </a:r>
          </a:p>
        </p:txBody>
      </p:sp>
      <p:sp>
        <p:nvSpPr>
          <p:cNvPr id="28" name="Freeform 13">
            <a:extLst>
              <a:ext uri="{FF2B5EF4-FFF2-40B4-BE49-F238E27FC236}">
                <a16:creationId xmlns:a16="http://schemas.microsoft.com/office/drawing/2014/main" id="{496457AD-F1A5-C040-9AFB-C8B37FA27688}"/>
              </a:ext>
            </a:extLst>
          </p:cNvPr>
          <p:cNvSpPr>
            <a:spLocks/>
          </p:cNvSpPr>
          <p:nvPr/>
        </p:nvSpPr>
        <p:spPr bwMode="auto">
          <a:xfrm>
            <a:off x="6107484" y="1760238"/>
            <a:ext cx="1051126" cy="835727"/>
          </a:xfrm>
          <a:custGeom>
            <a:avLst/>
            <a:gdLst>
              <a:gd name="T0" fmla="*/ 0 w 366"/>
              <a:gd name="T1" fmla="*/ 2147483647 h 396"/>
              <a:gd name="T2" fmla="*/ 2147483647 w 366"/>
              <a:gd name="T3" fmla="*/ 2147483647 h 396"/>
              <a:gd name="T4" fmla="*/ 2147483647 w 366"/>
              <a:gd name="T5" fmla="*/ 0 h 396"/>
              <a:gd name="T6" fmla="*/ 0 60000 65536"/>
              <a:gd name="T7" fmla="*/ 0 60000 65536"/>
              <a:gd name="T8" fmla="*/ 0 60000 65536"/>
              <a:gd name="T9" fmla="*/ 0 w 366"/>
              <a:gd name="T10" fmla="*/ 0 h 396"/>
              <a:gd name="T11" fmla="*/ 366 w 366"/>
              <a:gd name="T12" fmla="*/ 396 h 396"/>
            </a:gdLst>
            <a:ahLst/>
            <a:cxnLst>
              <a:cxn ang="T6">
                <a:pos x="T0" y="T1"/>
              </a:cxn>
              <a:cxn ang="T7">
                <a:pos x="T2" y="T3"/>
              </a:cxn>
              <a:cxn ang="T8">
                <a:pos x="T4" y="T5"/>
              </a:cxn>
            </a:cxnLst>
            <a:rect l="T9" t="T10" r="T11" b="T12"/>
            <a:pathLst>
              <a:path w="366" h="396">
                <a:moveTo>
                  <a:pt x="0" y="396"/>
                </a:moveTo>
                <a:cubicBezTo>
                  <a:pt x="13" y="359"/>
                  <a:pt x="11" y="240"/>
                  <a:pt x="72" y="174"/>
                </a:cubicBezTo>
                <a:cubicBezTo>
                  <a:pt x="133" y="108"/>
                  <a:pt x="305" y="36"/>
                  <a:pt x="366" y="0"/>
                </a:cubicBezTo>
              </a:path>
            </a:pathLst>
          </a:custGeom>
          <a:noFill/>
          <a:ln w="28575">
            <a:solidFill>
              <a:schemeClr val="tx1"/>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lIns="67765" tIns="33883" rIns="67765" bIns="33883"/>
          <a:lstStyle/>
          <a:p>
            <a:endParaRPr lang="nb-NO" sz="930"/>
          </a:p>
        </p:txBody>
      </p:sp>
      <p:sp>
        <p:nvSpPr>
          <p:cNvPr id="29" name="Rectangle 14">
            <a:extLst>
              <a:ext uri="{FF2B5EF4-FFF2-40B4-BE49-F238E27FC236}">
                <a16:creationId xmlns:a16="http://schemas.microsoft.com/office/drawing/2014/main" id="{E2E0AD58-AD3B-1D40-8D1D-E5FFCDFC5670}"/>
              </a:ext>
            </a:extLst>
          </p:cNvPr>
          <p:cNvSpPr>
            <a:spLocks noChangeArrowheads="1"/>
          </p:cNvSpPr>
          <p:nvPr/>
        </p:nvSpPr>
        <p:spPr bwMode="gray">
          <a:xfrm>
            <a:off x="7549015" y="4498928"/>
            <a:ext cx="168316"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564188">
              <a:spcBef>
                <a:spcPct val="20000"/>
              </a:spcBef>
              <a:buClr>
                <a:schemeClr val="accent2"/>
              </a:buClr>
            </a:pPr>
            <a:r>
              <a:rPr lang="en-GB" sz="1033" b="1" dirty="0" err="1"/>
              <a:t>Tid</a:t>
            </a:r>
            <a:endParaRPr lang="en-GB" sz="1033" b="1" dirty="0"/>
          </a:p>
        </p:txBody>
      </p:sp>
      <p:sp>
        <p:nvSpPr>
          <p:cNvPr id="30" name="Rectangle 15">
            <a:extLst>
              <a:ext uri="{FF2B5EF4-FFF2-40B4-BE49-F238E27FC236}">
                <a16:creationId xmlns:a16="http://schemas.microsoft.com/office/drawing/2014/main" id="{BFF5D60C-3865-104F-BFCA-92994D8697E4}"/>
              </a:ext>
            </a:extLst>
          </p:cNvPr>
          <p:cNvSpPr>
            <a:spLocks noChangeArrowheads="1"/>
          </p:cNvSpPr>
          <p:nvPr/>
        </p:nvSpPr>
        <p:spPr bwMode="gray">
          <a:xfrm>
            <a:off x="805885" y="1347742"/>
            <a:ext cx="216239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564188">
              <a:spcBef>
                <a:spcPct val="20000"/>
              </a:spcBef>
              <a:buClr>
                <a:schemeClr val="tx1"/>
              </a:buClr>
            </a:pPr>
            <a:r>
              <a:rPr lang="nb-NO" sz="1000" b="1" dirty="0"/>
              <a:t>STUDERE  nå-tilstand. Hva kjennetegner nåtiden? Ord, bilder, tall. </a:t>
            </a:r>
            <a:br>
              <a:rPr lang="nb-NO" sz="1000" b="1" dirty="0"/>
            </a:br>
            <a:r>
              <a:rPr lang="nb-NO" sz="1000" b="1" dirty="0">
                <a:solidFill>
                  <a:srgbClr val="005F9F"/>
                </a:solidFill>
              </a:rPr>
              <a:t>- </a:t>
            </a:r>
            <a:r>
              <a:rPr lang="nb-NO" sz="1000" b="1" i="1" dirty="0">
                <a:solidFill>
                  <a:srgbClr val="005F9F"/>
                </a:solidFill>
              </a:rPr>
              <a:t>Felles bilde av nåværende tilstand</a:t>
            </a:r>
          </a:p>
          <a:p>
            <a:pPr marL="196887" indent="-196887" defTabSz="564188">
              <a:spcBef>
                <a:spcPct val="20000"/>
              </a:spcBef>
              <a:buClr>
                <a:schemeClr val="tx1"/>
              </a:buClr>
              <a:buFontTx/>
              <a:buAutoNum type="arabicPeriod"/>
            </a:pPr>
            <a:endParaRPr lang="nb-NO" sz="1000" b="1" i="1" dirty="0"/>
          </a:p>
          <a:p>
            <a:pPr defTabSz="564188">
              <a:spcBef>
                <a:spcPct val="20000"/>
              </a:spcBef>
              <a:buClr>
                <a:schemeClr val="tx1"/>
              </a:buClr>
            </a:pPr>
            <a:r>
              <a:rPr lang="nb-NO" sz="1000" b="1" dirty="0"/>
              <a:t>Beskriv hvordan det bør se ut i framtida en visjon om »Hva Som Skal Bli»</a:t>
            </a:r>
          </a:p>
          <a:p>
            <a:pPr defTabSz="564188">
              <a:spcBef>
                <a:spcPct val="20000"/>
              </a:spcBef>
              <a:buClr>
                <a:schemeClr val="tx1"/>
              </a:buClr>
            </a:pPr>
            <a:r>
              <a:rPr lang="nb-NO" sz="1000" b="1" i="1" dirty="0">
                <a:solidFill>
                  <a:srgbClr val="005F9F"/>
                </a:solidFill>
              </a:rPr>
              <a:t>- Felles bilde av hvordan det bør se ut i framtida</a:t>
            </a:r>
          </a:p>
          <a:p>
            <a:pPr defTabSz="564188">
              <a:spcBef>
                <a:spcPct val="20000"/>
              </a:spcBef>
              <a:buClr>
                <a:schemeClr val="tx1"/>
              </a:buClr>
            </a:pPr>
            <a:endParaRPr lang="nb-NO" sz="1000" b="1" dirty="0">
              <a:solidFill>
                <a:srgbClr val="FF0000"/>
              </a:solidFill>
            </a:endParaRPr>
          </a:p>
          <a:p>
            <a:pPr defTabSz="564188">
              <a:spcBef>
                <a:spcPct val="20000"/>
              </a:spcBef>
              <a:buClr>
                <a:schemeClr val="tx1"/>
              </a:buClr>
            </a:pPr>
            <a:r>
              <a:rPr lang="nb-NO" sz="1000" b="1" dirty="0"/>
              <a:t>Lag et bilde av </a:t>
            </a:r>
            <a:r>
              <a:rPr lang="nb-NO" sz="1000" b="1" u="sng" dirty="0"/>
              <a:t>neste ønsket tilstand </a:t>
            </a:r>
            <a:r>
              <a:rPr lang="nb-NO" sz="1000" b="1" dirty="0"/>
              <a:t>og hvordan komme dit  (6-12 </a:t>
            </a:r>
            <a:r>
              <a:rPr lang="nb-NO" sz="1000" b="1" dirty="0" err="1"/>
              <a:t>mnd</a:t>
            </a:r>
            <a:r>
              <a:rPr lang="nb-NO" sz="1000" b="1" dirty="0"/>
              <a:t>)</a:t>
            </a:r>
            <a:br>
              <a:rPr lang="nb-NO" sz="1000" b="1" dirty="0"/>
            </a:br>
            <a:r>
              <a:rPr lang="nb-NO" sz="1000" b="1" i="1" dirty="0">
                <a:solidFill>
                  <a:srgbClr val="005F9F"/>
                </a:solidFill>
              </a:rPr>
              <a:t>- Felles </a:t>
            </a:r>
            <a:r>
              <a:rPr lang="nb-NO" sz="1000" b="1" i="1" dirty="0" err="1">
                <a:solidFill>
                  <a:srgbClr val="005F9F"/>
                </a:solidFill>
              </a:rPr>
              <a:t>hoshin</a:t>
            </a:r>
            <a:r>
              <a:rPr lang="nb-NO" sz="1000" b="1" i="1" dirty="0">
                <a:solidFill>
                  <a:srgbClr val="005F9F"/>
                </a:solidFill>
              </a:rPr>
              <a:t> </a:t>
            </a:r>
          </a:p>
          <a:p>
            <a:pPr defTabSz="564188">
              <a:spcBef>
                <a:spcPct val="20000"/>
              </a:spcBef>
              <a:buClr>
                <a:schemeClr val="tx1"/>
              </a:buClr>
            </a:pPr>
            <a:endParaRPr lang="nb-NO" sz="1000" b="1" i="1" dirty="0">
              <a:solidFill>
                <a:srgbClr val="005F9F"/>
              </a:solidFill>
            </a:endParaRPr>
          </a:p>
          <a:p>
            <a:pPr defTabSz="564188">
              <a:spcBef>
                <a:spcPct val="20000"/>
              </a:spcBef>
              <a:buClr>
                <a:schemeClr val="tx1"/>
              </a:buClr>
            </a:pPr>
            <a:r>
              <a:rPr lang="nb-NO" sz="1000" b="1" dirty="0"/>
              <a:t>Følg opp ved A3 </a:t>
            </a:r>
            <a:br>
              <a:rPr lang="nb-NO" sz="1000" b="1" dirty="0"/>
            </a:br>
            <a:r>
              <a:rPr lang="nb-NO" sz="1000" b="1" dirty="0"/>
              <a:t>PDSA og OBEYA - møter</a:t>
            </a:r>
            <a:br>
              <a:rPr lang="nb-NO" sz="1000" b="1" dirty="0"/>
            </a:br>
            <a:endParaRPr lang="nb-NO" sz="1000" b="1" dirty="0"/>
          </a:p>
          <a:p>
            <a:pPr defTabSz="564188">
              <a:spcBef>
                <a:spcPct val="20000"/>
              </a:spcBef>
              <a:buClr>
                <a:schemeClr val="tx1"/>
              </a:buClr>
            </a:pPr>
            <a:r>
              <a:rPr lang="nb-NO" sz="1000" b="1" i="1" dirty="0">
                <a:solidFill>
                  <a:srgbClr val="005F9F"/>
                </a:solidFill>
              </a:rPr>
              <a:t>- Jobb systematisk med læring for hvordan vi fjerner det som hindrer oss i å nå ønsket tilstand</a:t>
            </a:r>
          </a:p>
        </p:txBody>
      </p:sp>
      <p:sp>
        <p:nvSpPr>
          <p:cNvPr id="31" name="Oval 17">
            <a:extLst>
              <a:ext uri="{FF2B5EF4-FFF2-40B4-BE49-F238E27FC236}">
                <a16:creationId xmlns:a16="http://schemas.microsoft.com/office/drawing/2014/main" id="{DD116923-0F83-A049-9042-9C5DC441D943}"/>
              </a:ext>
            </a:extLst>
          </p:cNvPr>
          <p:cNvSpPr>
            <a:spLocks noChangeArrowheads="1"/>
          </p:cNvSpPr>
          <p:nvPr/>
        </p:nvSpPr>
        <p:spPr bwMode="auto">
          <a:xfrm>
            <a:off x="4458176" y="3792068"/>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1</a:t>
            </a:r>
          </a:p>
        </p:txBody>
      </p:sp>
      <p:sp>
        <p:nvSpPr>
          <p:cNvPr id="32" name="Oval 18">
            <a:extLst>
              <a:ext uri="{FF2B5EF4-FFF2-40B4-BE49-F238E27FC236}">
                <a16:creationId xmlns:a16="http://schemas.microsoft.com/office/drawing/2014/main" id="{4B0723C3-5DD7-ED45-8A11-8627F1CCF12C}"/>
              </a:ext>
            </a:extLst>
          </p:cNvPr>
          <p:cNvSpPr>
            <a:spLocks noChangeArrowheads="1"/>
          </p:cNvSpPr>
          <p:nvPr/>
        </p:nvSpPr>
        <p:spPr bwMode="auto">
          <a:xfrm>
            <a:off x="4949987" y="2709295"/>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33" name="Oval 19">
            <a:extLst>
              <a:ext uri="{FF2B5EF4-FFF2-40B4-BE49-F238E27FC236}">
                <a16:creationId xmlns:a16="http://schemas.microsoft.com/office/drawing/2014/main" id="{CE4B5A3B-6647-2D4D-85E3-5B5918C8EDE2}"/>
              </a:ext>
            </a:extLst>
          </p:cNvPr>
          <p:cNvSpPr>
            <a:spLocks noChangeArrowheads="1"/>
          </p:cNvSpPr>
          <p:nvPr/>
        </p:nvSpPr>
        <p:spPr bwMode="auto">
          <a:xfrm>
            <a:off x="6785790" y="1271338"/>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34" name="Oval 20">
            <a:extLst>
              <a:ext uri="{FF2B5EF4-FFF2-40B4-BE49-F238E27FC236}">
                <a16:creationId xmlns:a16="http://schemas.microsoft.com/office/drawing/2014/main" id="{420062DD-16B8-7046-8AD4-4F9362EDED99}"/>
              </a:ext>
            </a:extLst>
          </p:cNvPr>
          <p:cNvSpPr>
            <a:spLocks noChangeArrowheads="1"/>
          </p:cNvSpPr>
          <p:nvPr/>
        </p:nvSpPr>
        <p:spPr bwMode="auto">
          <a:xfrm>
            <a:off x="4635542" y="3132363"/>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36" name="Rectangle 22">
            <a:extLst>
              <a:ext uri="{FF2B5EF4-FFF2-40B4-BE49-F238E27FC236}">
                <a16:creationId xmlns:a16="http://schemas.microsoft.com/office/drawing/2014/main" id="{03C8D046-07C8-2D4E-9929-B9D9DB65EFAC}"/>
              </a:ext>
            </a:extLst>
          </p:cNvPr>
          <p:cNvSpPr>
            <a:spLocks noChangeArrowheads="1"/>
          </p:cNvSpPr>
          <p:nvPr/>
        </p:nvSpPr>
        <p:spPr bwMode="gray">
          <a:xfrm>
            <a:off x="7015239" y="2129905"/>
            <a:ext cx="562655" cy="349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dirty="0"/>
              <a:t>Langsiktig </a:t>
            </a:r>
          </a:p>
          <a:p>
            <a:pPr defTabSz="564188">
              <a:spcBef>
                <a:spcPct val="20000"/>
              </a:spcBef>
              <a:buClr>
                <a:schemeClr val="accent2"/>
              </a:buClr>
            </a:pPr>
            <a:r>
              <a:rPr lang="nb-NO" sz="1033" dirty="0"/>
              <a:t>utvikling</a:t>
            </a:r>
          </a:p>
        </p:txBody>
      </p:sp>
      <p:sp>
        <p:nvSpPr>
          <p:cNvPr id="39" name="Rectangle 25">
            <a:extLst>
              <a:ext uri="{FF2B5EF4-FFF2-40B4-BE49-F238E27FC236}">
                <a16:creationId xmlns:a16="http://schemas.microsoft.com/office/drawing/2014/main" id="{089D7DD6-8F2F-9E43-94FD-046359E90401}"/>
              </a:ext>
            </a:extLst>
          </p:cNvPr>
          <p:cNvSpPr>
            <a:spLocks noChangeArrowheads="1"/>
          </p:cNvSpPr>
          <p:nvPr>
            <p:custDataLst>
              <p:tags r:id="rId1"/>
            </p:custDataLst>
          </p:nvPr>
        </p:nvSpPr>
        <p:spPr bwMode="gray">
          <a:xfrm>
            <a:off x="6246284" y="1520418"/>
            <a:ext cx="753648" cy="308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824" tIns="0" rIns="2824" bIns="0" anchor="ctr"/>
          <a:lstStyle/>
          <a:p>
            <a:pPr marL="131534" indent="-131534">
              <a:spcBef>
                <a:spcPct val="20000"/>
              </a:spcBef>
              <a:buClr>
                <a:schemeClr val="accent2"/>
              </a:buClr>
            </a:pPr>
            <a:r>
              <a:rPr lang="nb-NO" sz="1033" b="1" dirty="0"/>
              <a:t>Fremtidig tilstand</a:t>
            </a:r>
          </a:p>
        </p:txBody>
      </p:sp>
      <p:sp>
        <p:nvSpPr>
          <p:cNvPr id="40" name="Oval 17">
            <a:extLst>
              <a:ext uri="{FF2B5EF4-FFF2-40B4-BE49-F238E27FC236}">
                <a16:creationId xmlns:a16="http://schemas.microsoft.com/office/drawing/2014/main" id="{053240D4-C299-2A46-B620-58BD84A038EE}"/>
              </a:ext>
            </a:extLst>
          </p:cNvPr>
          <p:cNvSpPr>
            <a:spLocks noChangeArrowheads="1"/>
          </p:cNvSpPr>
          <p:nvPr/>
        </p:nvSpPr>
        <p:spPr bwMode="auto">
          <a:xfrm>
            <a:off x="459800" y="1336106"/>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1</a:t>
            </a:r>
          </a:p>
        </p:txBody>
      </p:sp>
      <p:sp>
        <p:nvSpPr>
          <p:cNvPr id="41" name="Oval 19">
            <a:extLst>
              <a:ext uri="{FF2B5EF4-FFF2-40B4-BE49-F238E27FC236}">
                <a16:creationId xmlns:a16="http://schemas.microsoft.com/office/drawing/2014/main" id="{A79AE033-8FD1-3944-8410-8A6AEEECB16E}"/>
              </a:ext>
            </a:extLst>
          </p:cNvPr>
          <p:cNvSpPr>
            <a:spLocks noChangeArrowheads="1"/>
          </p:cNvSpPr>
          <p:nvPr/>
        </p:nvSpPr>
        <p:spPr bwMode="auto">
          <a:xfrm>
            <a:off x="439188" y="2011274"/>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42" name="Oval 18">
            <a:extLst>
              <a:ext uri="{FF2B5EF4-FFF2-40B4-BE49-F238E27FC236}">
                <a16:creationId xmlns:a16="http://schemas.microsoft.com/office/drawing/2014/main" id="{629A5A48-AA2F-E44C-B4CE-646B22FBE2D9}"/>
              </a:ext>
            </a:extLst>
          </p:cNvPr>
          <p:cNvSpPr>
            <a:spLocks noChangeArrowheads="1"/>
          </p:cNvSpPr>
          <p:nvPr/>
        </p:nvSpPr>
        <p:spPr bwMode="auto">
          <a:xfrm>
            <a:off x="437985" y="2897878"/>
            <a:ext cx="166983" cy="152780"/>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43" name="Oval 20">
            <a:extLst>
              <a:ext uri="{FF2B5EF4-FFF2-40B4-BE49-F238E27FC236}">
                <a16:creationId xmlns:a16="http://schemas.microsoft.com/office/drawing/2014/main" id="{AB53D293-3623-8C42-A531-14A53E1A0B1B}"/>
              </a:ext>
            </a:extLst>
          </p:cNvPr>
          <p:cNvSpPr>
            <a:spLocks noChangeArrowheads="1"/>
          </p:cNvSpPr>
          <p:nvPr/>
        </p:nvSpPr>
        <p:spPr bwMode="auto">
          <a:xfrm>
            <a:off x="436364" y="3564098"/>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2" name="Pil mot venstre og høyre 1">
            <a:extLst>
              <a:ext uri="{FF2B5EF4-FFF2-40B4-BE49-F238E27FC236}">
                <a16:creationId xmlns:a16="http://schemas.microsoft.com/office/drawing/2014/main" id="{CB730C66-8FA3-5F49-AC21-255ED01610B6}"/>
              </a:ext>
            </a:extLst>
          </p:cNvPr>
          <p:cNvSpPr/>
          <p:nvPr/>
        </p:nvSpPr>
        <p:spPr>
          <a:xfrm>
            <a:off x="4552907" y="3339677"/>
            <a:ext cx="1281826" cy="2833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 name="Rett linje 4">
            <a:extLst>
              <a:ext uri="{FF2B5EF4-FFF2-40B4-BE49-F238E27FC236}">
                <a16:creationId xmlns:a16="http://schemas.microsoft.com/office/drawing/2014/main" id="{C54A6033-438B-4A40-86EC-409F4C60DE18}"/>
              </a:ext>
            </a:extLst>
          </p:cNvPr>
          <p:cNvCxnSpPr>
            <a:cxnSpLocks/>
          </p:cNvCxnSpPr>
          <p:nvPr/>
        </p:nvCxnSpPr>
        <p:spPr>
          <a:xfrm>
            <a:off x="5834733" y="3217138"/>
            <a:ext cx="0" cy="136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563E0420-E138-EE49-9AAD-78ED82D0BAFF}"/>
              </a:ext>
            </a:extLst>
          </p:cNvPr>
          <p:cNvCxnSpPr>
            <a:cxnSpLocks/>
          </p:cNvCxnSpPr>
          <p:nvPr/>
        </p:nvCxnSpPr>
        <p:spPr>
          <a:xfrm flipH="1">
            <a:off x="4545514" y="3339677"/>
            <a:ext cx="7393" cy="121250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tel 15">
            <a:extLst>
              <a:ext uri="{FF2B5EF4-FFF2-40B4-BE49-F238E27FC236}">
                <a16:creationId xmlns:a16="http://schemas.microsoft.com/office/drawing/2014/main" id="{E0E0CBBC-E3FC-A541-A650-EEF6CE9959DC}"/>
              </a:ext>
            </a:extLst>
          </p:cNvPr>
          <p:cNvSpPr>
            <a:spLocks noGrp="1"/>
          </p:cNvSpPr>
          <p:nvPr>
            <p:ph type="title"/>
          </p:nvPr>
        </p:nvSpPr>
        <p:spPr/>
        <p:txBody>
          <a:bodyPr/>
          <a:lstStyle/>
          <a:p>
            <a:r>
              <a:rPr lang="nb-NO" dirty="0">
                <a:solidFill>
                  <a:srgbClr val="005F9F"/>
                </a:solidFill>
              </a:rPr>
              <a:t>3. Års </a:t>
            </a:r>
            <a:r>
              <a:rPr lang="nb-NO" dirty="0" err="1">
                <a:solidFill>
                  <a:srgbClr val="005F9F"/>
                </a:solidFill>
              </a:rPr>
              <a:t>hoshin</a:t>
            </a:r>
            <a:endParaRPr lang="nb-NO" dirty="0">
              <a:solidFill>
                <a:srgbClr val="005F9F"/>
              </a:solidFill>
            </a:endParaRPr>
          </a:p>
        </p:txBody>
      </p:sp>
      <p:sp>
        <p:nvSpPr>
          <p:cNvPr id="38" name="Avrundet rektangel 37">
            <a:extLst>
              <a:ext uri="{FF2B5EF4-FFF2-40B4-BE49-F238E27FC236}">
                <a16:creationId xmlns:a16="http://schemas.microsoft.com/office/drawing/2014/main" id="{A152D180-48CA-7548-8DEC-1E8EB3E79958}"/>
              </a:ext>
            </a:extLst>
          </p:cNvPr>
          <p:cNvSpPr/>
          <p:nvPr/>
        </p:nvSpPr>
        <p:spPr>
          <a:xfrm>
            <a:off x="240430" y="2688586"/>
            <a:ext cx="3101704" cy="761105"/>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58552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a:extLst>
              <a:ext uri="{FF2B5EF4-FFF2-40B4-BE49-F238E27FC236}">
                <a16:creationId xmlns:a16="http://schemas.microsoft.com/office/drawing/2014/main" id="{EBC30101-61D7-824E-B24D-BC2AC35A8409}"/>
              </a:ext>
            </a:extLst>
          </p:cNvPr>
          <p:cNvSpPr>
            <a:spLocks noChangeArrowheads="1"/>
          </p:cNvSpPr>
          <p:nvPr/>
        </p:nvSpPr>
        <p:spPr bwMode="auto">
          <a:xfrm>
            <a:off x="1564482" y="1017985"/>
            <a:ext cx="6007894" cy="300038"/>
          </a:xfrm>
          <a:prstGeom prst="rect">
            <a:avLst/>
          </a:prstGeom>
          <a:solidFill>
            <a:schemeClr val="bg1">
              <a:lumMod val="85000"/>
            </a:schemeClr>
          </a:solidFill>
          <a:ln w="25400">
            <a:solidFill>
              <a:srgbClr val="0A014E"/>
            </a:solidFill>
            <a:miter lim="800000"/>
            <a:headEnd/>
            <a:tailEnd/>
          </a:ln>
        </p:spPr>
        <p:txBody>
          <a:bodyPr wrap="none" lIns="68574" tIns="34287" rIns="68574" bIns="34287" anchor="ctr"/>
          <a:lstStyle/>
          <a:p>
            <a:pPr algn="ctr" eaLnBrk="0" hangingPunct="0">
              <a:defRPr/>
            </a:pPr>
            <a:endParaRPr lang="en-US" sz="1500" dirty="0">
              <a:solidFill>
                <a:srgbClr val="002060"/>
              </a:solidFill>
              <a:cs typeface="Arial" pitchFamily="34" charset="0"/>
            </a:endParaRPr>
          </a:p>
        </p:txBody>
      </p:sp>
      <p:sp>
        <p:nvSpPr>
          <p:cNvPr id="46083" name="Rectangle 7">
            <a:extLst>
              <a:ext uri="{FF2B5EF4-FFF2-40B4-BE49-F238E27FC236}">
                <a16:creationId xmlns:a16="http://schemas.microsoft.com/office/drawing/2014/main" id="{18F86C7C-ED06-9641-8C06-D373E4C5A0B8}"/>
              </a:ext>
            </a:extLst>
          </p:cNvPr>
          <p:cNvSpPr>
            <a:spLocks noChangeArrowheads="1"/>
          </p:cNvSpPr>
          <p:nvPr/>
        </p:nvSpPr>
        <p:spPr bwMode="auto">
          <a:xfrm>
            <a:off x="1931194" y="1017985"/>
            <a:ext cx="1134113" cy="2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0" tIns="33335" rIns="67860" bIns="3333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1350" b="1">
                <a:solidFill>
                  <a:srgbClr val="002060"/>
                </a:solidFill>
                <a:latin typeface="Helvetica Black" charset="0"/>
              </a:rPr>
              <a:t>Toppledelse</a:t>
            </a:r>
          </a:p>
        </p:txBody>
      </p:sp>
      <p:sp>
        <p:nvSpPr>
          <p:cNvPr id="46084" name="Rectangle 8">
            <a:extLst>
              <a:ext uri="{FF2B5EF4-FFF2-40B4-BE49-F238E27FC236}">
                <a16:creationId xmlns:a16="http://schemas.microsoft.com/office/drawing/2014/main" id="{2D1EDAF5-76C7-BC45-AC62-EA0F5EE38D3C}"/>
              </a:ext>
            </a:extLst>
          </p:cNvPr>
          <p:cNvSpPr>
            <a:spLocks noChangeArrowheads="1"/>
          </p:cNvSpPr>
          <p:nvPr/>
        </p:nvSpPr>
        <p:spPr bwMode="auto">
          <a:xfrm>
            <a:off x="3982641" y="1017985"/>
            <a:ext cx="1510903" cy="29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0" tIns="33335" rIns="67860" bIns="3333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1500" b="1" dirty="0">
                <a:solidFill>
                  <a:srgbClr val="002060"/>
                </a:solidFill>
                <a:latin typeface="Helvetica Black" charset="0"/>
              </a:rPr>
              <a:t>Avdeling</a:t>
            </a:r>
          </a:p>
        </p:txBody>
      </p:sp>
      <p:sp>
        <p:nvSpPr>
          <p:cNvPr id="46085" name="Rectangle 9">
            <a:extLst>
              <a:ext uri="{FF2B5EF4-FFF2-40B4-BE49-F238E27FC236}">
                <a16:creationId xmlns:a16="http://schemas.microsoft.com/office/drawing/2014/main" id="{FF2695D0-5F5F-624C-BDE0-E4B516006B11}"/>
              </a:ext>
            </a:extLst>
          </p:cNvPr>
          <p:cNvSpPr>
            <a:spLocks noChangeArrowheads="1"/>
          </p:cNvSpPr>
          <p:nvPr/>
        </p:nvSpPr>
        <p:spPr bwMode="auto">
          <a:xfrm>
            <a:off x="6141244" y="1017985"/>
            <a:ext cx="626090" cy="29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0" tIns="33335" rIns="67860" bIns="3333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1500" b="1" dirty="0">
                <a:solidFill>
                  <a:srgbClr val="002060"/>
                </a:solidFill>
                <a:latin typeface="Helvetica Black" charset="0"/>
              </a:rPr>
              <a:t>Team</a:t>
            </a:r>
          </a:p>
        </p:txBody>
      </p:sp>
      <p:grpSp>
        <p:nvGrpSpPr>
          <p:cNvPr id="46086" name="Group 49">
            <a:extLst>
              <a:ext uri="{FF2B5EF4-FFF2-40B4-BE49-F238E27FC236}">
                <a16:creationId xmlns:a16="http://schemas.microsoft.com/office/drawing/2014/main" id="{36AE07BA-6181-C04F-BD44-BB9947EDDEBE}"/>
              </a:ext>
            </a:extLst>
          </p:cNvPr>
          <p:cNvGrpSpPr>
            <a:grpSpLocks/>
          </p:cNvGrpSpPr>
          <p:nvPr/>
        </p:nvGrpSpPr>
        <p:grpSpPr bwMode="auto">
          <a:xfrm>
            <a:off x="5776913" y="3804047"/>
            <a:ext cx="1864519" cy="846534"/>
            <a:chOff x="3975" y="3012"/>
            <a:chExt cx="1459" cy="711"/>
          </a:xfrm>
        </p:grpSpPr>
        <p:sp>
          <p:nvSpPr>
            <p:cNvPr id="46112" name="Rectangle 50">
              <a:extLst>
                <a:ext uri="{FF2B5EF4-FFF2-40B4-BE49-F238E27FC236}">
                  <a16:creationId xmlns:a16="http://schemas.microsoft.com/office/drawing/2014/main" id="{F9FE9FDA-E94E-4842-9613-82674A941616}"/>
                </a:ext>
              </a:extLst>
            </p:cNvPr>
            <p:cNvSpPr>
              <a:spLocks noChangeArrowheads="1"/>
            </p:cNvSpPr>
            <p:nvPr/>
          </p:nvSpPr>
          <p:spPr bwMode="auto">
            <a:xfrm>
              <a:off x="4254" y="3055"/>
              <a:ext cx="1179" cy="107"/>
            </a:xfrm>
            <a:prstGeom prst="rect">
              <a:avLst/>
            </a:prstGeom>
            <a:noFill/>
            <a:ln w="25400">
              <a:solidFill>
                <a:srgbClr val="0A014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13" name="Rectangle 51">
              <a:extLst>
                <a:ext uri="{FF2B5EF4-FFF2-40B4-BE49-F238E27FC236}">
                  <a16:creationId xmlns:a16="http://schemas.microsoft.com/office/drawing/2014/main" id="{07078226-3CA0-DB42-892C-25F2CE2C1860}"/>
                </a:ext>
              </a:extLst>
            </p:cNvPr>
            <p:cNvSpPr>
              <a:spLocks noChangeArrowheads="1"/>
            </p:cNvSpPr>
            <p:nvPr/>
          </p:nvSpPr>
          <p:spPr bwMode="auto">
            <a:xfrm>
              <a:off x="4254" y="3055"/>
              <a:ext cx="1157" cy="110"/>
            </a:xfrm>
            <a:prstGeom prst="rect">
              <a:avLst/>
            </a:prstGeom>
            <a:solidFill>
              <a:srgbClr val="0A014E"/>
            </a:solidFill>
            <a:ln w="25400">
              <a:solidFill>
                <a:srgbClr val="0A014E"/>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14" name="Line 52">
              <a:extLst>
                <a:ext uri="{FF2B5EF4-FFF2-40B4-BE49-F238E27FC236}">
                  <a16:creationId xmlns:a16="http://schemas.microsoft.com/office/drawing/2014/main" id="{E14123A6-876F-FE48-A2FB-E5AF8AA8DDB6}"/>
                </a:ext>
              </a:extLst>
            </p:cNvPr>
            <p:cNvSpPr>
              <a:spLocks noChangeShapeType="1"/>
            </p:cNvSpPr>
            <p:nvPr/>
          </p:nvSpPr>
          <p:spPr bwMode="auto">
            <a:xfrm>
              <a:off x="4559" y="3112"/>
              <a:ext cx="0" cy="608"/>
            </a:xfrm>
            <a:prstGeom prst="line">
              <a:avLst/>
            </a:prstGeom>
            <a:noFill/>
            <a:ln w="25400">
              <a:solidFill>
                <a:srgbClr val="0A014E"/>
              </a:solidFill>
              <a:round/>
              <a:headEnd/>
              <a:tailEnd/>
            </a:ln>
            <a:extLst>
              <a:ext uri="{909E8E84-426E-40DD-AFC4-6F175D3DCCD1}">
                <a14:hiddenFill xmlns:a14="http://schemas.microsoft.com/office/drawing/2010/main">
                  <a:noFill/>
                </a14:hiddenFill>
              </a:ext>
            </a:extLst>
          </p:spPr>
          <p:txBody>
            <a:bodyPr/>
            <a:lstStyle/>
            <a:p>
              <a:endParaRPr lang="nb-NO" sz="1013"/>
            </a:p>
          </p:txBody>
        </p:sp>
        <p:sp>
          <p:nvSpPr>
            <p:cNvPr id="46115" name="Line 53">
              <a:extLst>
                <a:ext uri="{FF2B5EF4-FFF2-40B4-BE49-F238E27FC236}">
                  <a16:creationId xmlns:a16="http://schemas.microsoft.com/office/drawing/2014/main" id="{6D1FF7E2-DDC6-FF4C-A8C7-EEFBED0B1387}"/>
                </a:ext>
              </a:extLst>
            </p:cNvPr>
            <p:cNvSpPr>
              <a:spLocks noChangeShapeType="1"/>
            </p:cNvSpPr>
            <p:nvPr/>
          </p:nvSpPr>
          <p:spPr bwMode="auto">
            <a:xfrm>
              <a:off x="4876" y="3112"/>
              <a:ext cx="0" cy="608"/>
            </a:xfrm>
            <a:prstGeom prst="line">
              <a:avLst/>
            </a:prstGeom>
            <a:noFill/>
            <a:ln w="25400">
              <a:solidFill>
                <a:srgbClr val="0A014E"/>
              </a:solidFill>
              <a:round/>
              <a:headEnd/>
              <a:tailEnd/>
            </a:ln>
            <a:extLst>
              <a:ext uri="{909E8E84-426E-40DD-AFC4-6F175D3DCCD1}">
                <a14:hiddenFill xmlns:a14="http://schemas.microsoft.com/office/drawing/2010/main">
                  <a:noFill/>
                </a14:hiddenFill>
              </a:ext>
            </a:extLst>
          </p:spPr>
          <p:txBody>
            <a:bodyPr/>
            <a:lstStyle/>
            <a:p>
              <a:endParaRPr lang="nb-NO" sz="1013"/>
            </a:p>
          </p:txBody>
        </p:sp>
        <p:sp>
          <p:nvSpPr>
            <p:cNvPr id="46116" name="Line 54">
              <a:extLst>
                <a:ext uri="{FF2B5EF4-FFF2-40B4-BE49-F238E27FC236}">
                  <a16:creationId xmlns:a16="http://schemas.microsoft.com/office/drawing/2014/main" id="{AC830D73-47E7-7649-BE29-E48CB524F012}"/>
                </a:ext>
              </a:extLst>
            </p:cNvPr>
            <p:cNvSpPr>
              <a:spLocks noChangeShapeType="1"/>
            </p:cNvSpPr>
            <p:nvPr/>
          </p:nvSpPr>
          <p:spPr bwMode="auto">
            <a:xfrm>
              <a:off x="5172" y="3108"/>
              <a:ext cx="0" cy="612"/>
            </a:xfrm>
            <a:prstGeom prst="line">
              <a:avLst/>
            </a:prstGeom>
            <a:noFill/>
            <a:ln w="25400">
              <a:solidFill>
                <a:srgbClr val="0A014E"/>
              </a:solidFill>
              <a:round/>
              <a:headEnd/>
              <a:tailEnd/>
            </a:ln>
            <a:extLst>
              <a:ext uri="{909E8E84-426E-40DD-AFC4-6F175D3DCCD1}">
                <a14:hiddenFill xmlns:a14="http://schemas.microsoft.com/office/drawing/2010/main">
                  <a:noFill/>
                </a14:hiddenFill>
              </a:ext>
            </a:extLst>
          </p:spPr>
          <p:txBody>
            <a:bodyPr/>
            <a:lstStyle/>
            <a:p>
              <a:endParaRPr lang="nb-NO" sz="1013"/>
            </a:p>
          </p:txBody>
        </p:sp>
        <p:sp>
          <p:nvSpPr>
            <p:cNvPr id="46117" name="Rectangle 55">
              <a:extLst>
                <a:ext uri="{FF2B5EF4-FFF2-40B4-BE49-F238E27FC236}">
                  <a16:creationId xmlns:a16="http://schemas.microsoft.com/office/drawing/2014/main" id="{E98EC184-4ECE-9248-A64B-0F7DC01D6E30}"/>
                </a:ext>
              </a:extLst>
            </p:cNvPr>
            <p:cNvSpPr>
              <a:spLocks noChangeArrowheads="1"/>
            </p:cNvSpPr>
            <p:nvPr/>
          </p:nvSpPr>
          <p:spPr bwMode="auto">
            <a:xfrm>
              <a:off x="4008" y="3262"/>
              <a:ext cx="197" cy="10"/>
            </a:xfrm>
            <a:prstGeom prst="rect">
              <a:avLst/>
            </a:prstGeom>
            <a:noFill/>
            <a:ln w="25400">
              <a:solidFill>
                <a:srgbClr val="0A014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18" name="Rectangle 56">
              <a:extLst>
                <a:ext uri="{FF2B5EF4-FFF2-40B4-BE49-F238E27FC236}">
                  <a16:creationId xmlns:a16="http://schemas.microsoft.com/office/drawing/2014/main" id="{96D93225-1F43-FD4B-A7F1-114674CC2ABC}"/>
                </a:ext>
              </a:extLst>
            </p:cNvPr>
            <p:cNvSpPr>
              <a:spLocks noChangeArrowheads="1"/>
            </p:cNvSpPr>
            <p:nvPr/>
          </p:nvSpPr>
          <p:spPr bwMode="auto">
            <a:xfrm>
              <a:off x="4329" y="3267"/>
              <a:ext cx="469" cy="7"/>
            </a:xfrm>
            <a:prstGeom prst="rect">
              <a:avLst/>
            </a:prstGeom>
            <a:solidFill>
              <a:srgbClr val="660F93"/>
            </a:solidFill>
            <a:ln w="25400">
              <a:solidFill>
                <a:srgbClr val="660F93"/>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19" name="Rectangle 57">
              <a:extLst>
                <a:ext uri="{FF2B5EF4-FFF2-40B4-BE49-F238E27FC236}">
                  <a16:creationId xmlns:a16="http://schemas.microsoft.com/office/drawing/2014/main" id="{3C99BD85-CC36-AD4D-963A-F0EC64F1EB1E}"/>
                </a:ext>
              </a:extLst>
            </p:cNvPr>
            <p:cNvSpPr>
              <a:spLocks noChangeArrowheads="1"/>
            </p:cNvSpPr>
            <p:nvPr/>
          </p:nvSpPr>
          <p:spPr bwMode="auto">
            <a:xfrm>
              <a:off x="4385" y="3361"/>
              <a:ext cx="547" cy="7"/>
            </a:xfrm>
            <a:prstGeom prst="rect">
              <a:avLst/>
            </a:prstGeom>
            <a:solidFill>
              <a:srgbClr val="660F93"/>
            </a:solidFill>
            <a:ln w="25400">
              <a:solidFill>
                <a:srgbClr val="660F93"/>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0" name="Rectangle 58">
              <a:extLst>
                <a:ext uri="{FF2B5EF4-FFF2-40B4-BE49-F238E27FC236}">
                  <a16:creationId xmlns:a16="http://schemas.microsoft.com/office/drawing/2014/main" id="{38DD905B-F2B4-9449-9CE6-E5CA0B9840EC}"/>
                </a:ext>
              </a:extLst>
            </p:cNvPr>
            <p:cNvSpPr>
              <a:spLocks noChangeArrowheads="1"/>
            </p:cNvSpPr>
            <p:nvPr/>
          </p:nvSpPr>
          <p:spPr bwMode="auto">
            <a:xfrm>
              <a:off x="4471" y="3471"/>
              <a:ext cx="313" cy="5"/>
            </a:xfrm>
            <a:prstGeom prst="rect">
              <a:avLst/>
            </a:prstGeom>
            <a:solidFill>
              <a:srgbClr val="660F93"/>
            </a:solidFill>
            <a:ln w="25400">
              <a:solidFill>
                <a:srgbClr val="660F93"/>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1" name="Rectangle 59">
              <a:extLst>
                <a:ext uri="{FF2B5EF4-FFF2-40B4-BE49-F238E27FC236}">
                  <a16:creationId xmlns:a16="http://schemas.microsoft.com/office/drawing/2014/main" id="{589536BA-582F-9643-944D-2CC12FD47415}"/>
                </a:ext>
              </a:extLst>
            </p:cNvPr>
            <p:cNvSpPr>
              <a:spLocks noChangeArrowheads="1"/>
            </p:cNvSpPr>
            <p:nvPr/>
          </p:nvSpPr>
          <p:spPr bwMode="auto">
            <a:xfrm>
              <a:off x="4635" y="3569"/>
              <a:ext cx="578" cy="7"/>
            </a:xfrm>
            <a:prstGeom prst="rect">
              <a:avLst/>
            </a:prstGeom>
            <a:solidFill>
              <a:srgbClr val="660F93"/>
            </a:solidFill>
            <a:ln w="25400">
              <a:solidFill>
                <a:srgbClr val="660F93"/>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2" name="Rectangle 60">
              <a:extLst>
                <a:ext uri="{FF2B5EF4-FFF2-40B4-BE49-F238E27FC236}">
                  <a16:creationId xmlns:a16="http://schemas.microsoft.com/office/drawing/2014/main" id="{288CC0B8-292E-A144-85A5-95BD94A13D8C}"/>
                </a:ext>
              </a:extLst>
            </p:cNvPr>
            <p:cNvSpPr>
              <a:spLocks noChangeArrowheads="1"/>
            </p:cNvSpPr>
            <p:nvPr/>
          </p:nvSpPr>
          <p:spPr bwMode="auto">
            <a:xfrm>
              <a:off x="4013" y="3353"/>
              <a:ext cx="197" cy="10"/>
            </a:xfrm>
            <a:prstGeom prst="rect">
              <a:avLst/>
            </a:prstGeom>
            <a:noFill/>
            <a:ln w="25400">
              <a:solidFill>
                <a:srgbClr val="0A014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3" name="Rectangle 61">
              <a:extLst>
                <a:ext uri="{FF2B5EF4-FFF2-40B4-BE49-F238E27FC236}">
                  <a16:creationId xmlns:a16="http://schemas.microsoft.com/office/drawing/2014/main" id="{16F2FCA1-DD49-B243-BC17-FE3179F5196E}"/>
                </a:ext>
              </a:extLst>
            </p:cNvPr>
            <p:cNvSpPr>
              <a:spLocks noChangeArrowheads="1"/>
            </p:cNvSpPr>
            <p:nvPr/>
          </p:nvSpPr>
          <p:spPr bwMode="auto">
            <a:xfrm>
              <a:off x="4013" y="3443"/>
              <a:ext cx="197" cy="9"/>
            </a:xfrm>
            <a:prstGeom prst="rect">
              <a:avLst/>
            </a:prstGeom>
            <a:noFill/>
            <a:ln w="25400">
              <a:solidFill>
                <a:srgbClr val="0A014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4" name="Rectangle 62">
              <a:extLst>
                <a:ext uri="{FF2B5EF4-FFF2-40B4-BE49-F238E27FC236}">
                  <a16:creationId xmlns:a16="http://schemas.microsoft.com/office/drawing/2014/main" id="{2FC6D96B-0221-7947-9653-868F3758FA78}"/>
                </a:ext>
              </a:extLst>
            </p:cNvPr>
            <p:cNvSpPr>
              <a:spLocks noChangeArrowheads="1"/>
            </p:cNvSpPr>
            <p:nvPr/>
          </p:nvSpPr>
          <p:spPr bwMode="auto">
            <a:xfrm>
              <a:off x="4013" y="3533"/>
              <a:ext cx="197" cy="10"/>
            </a:xfrm>
            <a:prstGeom prst="rect">
              <a:avLst/>
            </a:prstGeom>
            <a:noFill/>
            <a:ln w="25400">
              <a:solidFill>
                <a:srgbClr val="0A014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5" name="Rectangle 63">
              <a:extLst>
                <a:ext uri="{FF2B5EF4-FFF2-40B4-BE49-F238E27FC236}">
                  <a16:creationId xmlns:a16="http://schemas.microsoft.com/office/drawing/2014/main" id="{D2403278-2373-644C-A446-3A658DE412EC}"/>
                </a:ext>
              </a:extLst>
            </p:cNvPr>
            <p:cNvSpPr>
              <a:spLocks noChangeArrowheads="1"/>
            </p:cNvSpPr>
            <p:nvPr/>
          </p:nvSpPr>
          <p:spPr bwMode="auto">
            <a:xfrm>
              <a:off x="4231" y="3012"/>
              <a:ext cx="71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0469" tIns="35875" rIns="70469" bIns="35875">
              <a:spAutoFit/>
            </a:bodyPr>
            <a:lstStyle>
              <a:lvl1pPr defTabSz="8683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683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683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683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683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68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68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68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683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1050" b="1" dirty="0">
                  <a:solidFill>
                    <a:schemeClr val="bg1"/>
                  </a:solidFill>
                </a:rPr>
                <a:t>  Team tavle</a:t>
              </a:r>
            </a:p>
          </p:txBody>
        </p:sp>
        <p:sp>
          <p:nvSpPr>
            <p:cNvPr id="46126" name="Rectangle 64">
              <a:extLst>
                <a:ext uri="{FF2B5EF4-FFF2-40B4-BE49-F238E27FC236}">
                  <a16:creationId xmlns:a16="http://schemas.microsoft.com/office/drawing/2014/main" id="{14543718-DC55-3D4F-BF83-B47E140DEFEF}"/>
                </a:ext>
              </a:extLst>
            </p:cNvPr>
            <p:cNvSpPr>
              <a:spLocks noChangeArrowheads="1"/>
            </p:cNvSpPr>
            <p:nvPr/>
          </p:nvSpPr>
          <p:spPr bwMode="auto">
            <a:xfrm>
              <a:off x="3975" y="3174"/>
              <a:ext cx="1459" cy="541"/>
            </a:xfrm>
            <a:prstGeom prst="rect">
              <a:avLst/>
            </a:prstGeom>
            <a:noFill/>
            <a:ln w="25400">
              <a:solidFill>
                <a:srgbClr val="0A014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127" name="Line 65">
              <a:extLst>
                <a:ext uri="{FF2B5EF4-FFF2-40B4-BE49-F238E27FC236}">
                  <a16:creationId xmlns:a16="http://schemas.microsoft.com/office/drawing/2014/main" id="{96AD94DE-0353-6048-8DB7-03856DF63567}"/>
                </a:ext>
              </a:extLst>
            </p:cNvPr>
            <p:cNvSpPr>
              <a:spLocks noChangeShapeType="1"/>
            </p:cNvSpPr>
            <p:nvPr/>
          </p:nvSpPr>
          <p:spPr bwMode="auto">
            <a:xfrm>
              <a:off x="4250" y="3166"/>
              <a:ext cx="0" cy="557"/>
            </a:xfrm>
            <a:prstGeom prst="line">
              <a:avLst/>
            </a:prstGeom>
            <a:noFill/>
            <a:ln w="25400">
              <a:solidFill>
                <a:srgbClr val="0A014E"/>
              </a:solidFill>
              <a:round/>
              <a:headEnd/>
              <a:tailEnd/>
            </a:ln>
            <a:extLst>
              <a:ext uri="{909E8E84-426E-40DD-AFC4-6F175D3DCCD1}">
                <a14:hiddenFill xmlns:a14="http://schemas.microsoft.com/office/drawing/2010/main">
                  <a:noFill/>
                </a14:hiddenFill>
              </a:ext>
            </a:extLst>
          </p:spPr>
          <p:txBody>
            <a:bodyPr/>
            <a:lstStyle/>
            <a:p>
              <a:endParaRPr lang="nb-NO" sz="1013"/>
            </a:p>
          </p:txBody>
        </p:sp>
      </p:grpSp>
      <p:grpSp>
        <p:nvGrpSpPr>
          <p:cNvPr id="46087" name="Group 12">
            <a:extLst>
              <a:ext uri="{FF2B5EF4-FFF2-40B4-BE49-F238E27FC236}">
                <a16:creationId xmlns:a16="http://schemas.microsoft.com/office/drawing/2014/main" id="{D7903496-AB41-9247-B28C-3545EBE2EB86}"/>
              </a:ext>
            </a:extLst>
          </p:cNvPr>
          <p:cNvGrpSpPr>
            <a:grpSpLocks/>
          </p:cNvGrpSpPr>
          <p:nvPr/>
        </p:nvGrpSpPr>
        <p:grpSpPr bwMode="auto">
          <a:xfrm>
            <a:off x="1571625" y="1393032"/>
            <a:ext cx="1676400" cy="1145381"/>
            <a:chOff x="432" y="888"/>
            <a:chExt cx="1512" cy="1138"/>
          </a:xfrm>
        </p:grpSpPr>
        <p:sp>
          <p:nvSpPr>
            <p:cNvPr id="27683" name="Rectangle 13">
              <a:extLst>
                <a:ext uri="{FF2B5EF4-FFF2-40B4-BE49-F238E27FC236}">
                  <a16:creationId xmlns:a16="http://schemas.microsoft.com/office/drawing/2014/main" id="{2B920470-C0E9-804A-A6DC-3FF66F40E98D}"/>
                </a:ext>
              </a:extLst>
            </p:cNvPr>
            <p:cNvSpPr>
              <a:spLocks noChangeArrowheads="1"/>
            </p:cNvSpPr>
            <p:nvPr/>
          </p:nvSpPr>
          <p:spPr bwMode="auto">
            <a:xfrm>
              <a:off x="432" y="888"/>
              <a:ext cx="1512" cy="612"/>
            </a:xfrm>
            <a:prstGeom prst="rect">
              <a:avLst/>
            </a:prstGeom>
            <a:solidFill>
              <a:schemeClr val="bg1">
                <a:lumMod val="85000"/>
              </a:schemeClr>
            </a:solidFill>
            <a:ln w="25400">
              <a:solidFill>
                <a:srgbClr val="0A014E"/>
              </a:solidFill>
              <a:miter lim="800000"/>
              <a:headEnd/>
              <a:tailEnd/>
            </a:ln>
          </p:spPr>
          <p:txBody>
            <a:bodyPr wrap="none" anchor="ctr"/>
            <a:lstStyle/>
            <a:p>
              <a:pPr>
                <a:defRPr/>
              </a:pPr>
              <a:endParaRPr lang="en-US" sz="1013">
                <a:cs typeface="Arial" pitchFamily="34" charset="0"/>
              </a:endParaRPr>
            </a:p>
          </p:txBody>
        </p:sp>
        <p:sp>
          <p:nvSpPr>
            <p:cNvPr id="27684" name="Rectangle 14">
              <a:extLst>
                <a:ext uri="{FF2B5EF4-FFF2-40B4-BE49-F238E27FC236}">
                  <a16:creationId xmlns:a16="http://schemas.microsoft.com/office/drawing/2014/main" id="{0D1A817D-98C2-5945-96E5-DB87AEA29428}"/>
                </a:ext>
              </a:extLst>
            </p:cNvPr>
            <p:cNvSpPr>
              <a:spLocks noChangeArrowheads="1"/>
            </p:cNvSpPr>
            <p:nvPr/>
          </p:nvSpPr>
          <p:spPr bwMode="auto">
            <a:xfrm>
              <a:off x="1136" y="888"/>
              <a:ext cx="808" cy="1138"/>
            </a:xfrm>
            <a:prstGeom prst="rect">
              <a:avLst/>
            </a:prstGeom>
            <a:solidFill>
              <a:schemeClr val="bg1">
                <a:lumMod val="85000"/>
              </a:schemeClr>
            </a:solidFill>
            <a:ln w="25400">
              <a:solidFill>
                <a:srgbClr val="0A014E"/>
              </a:solidFill>
              <a:miter lim="800000"/>
              <a:headEnd/>
              <a:tailEnd/>
            </a:ln>
          </p:spPr>
          <p:txBody>
            <a:bodyPr wrap="none" anchor="ctr"/>
            <a:lstStyle/>
            <a:p>
              <a:pPr>
                <a:defRPr/>
              </a:pPr>
              <a:endParaRPr lang="en-US" sz="1013">
                <a:cs typeface="Arial" pitchFamily="34" charset="0"/>
              </a:endParaRPr>
            </a:p>
          </p:txBody>
        </p:sp>
      </p:grpSp>
      <p:sp>
        <p:nvSpPr>
          <p:cNvPr id="46088" name="Rectangle 15">
            <a:extLst>
              <a:ext uri="{FF2B5EF4-FFF2-40B4-BE49-F238E27FC236}">
                <a16:creationId xmlns:a16="http://schemas.microsoft.com/office/drawing/2014/main" id="{C3D47E84-DD60-4F44-958D-6D63E1F6AA54}"/>
              </a:ext>
            </a:extLst>
          </p:cNvPr>
          <p:cNvSpPr>
            <a:spLocks noChangeArrowheads="1"/>
          </p:cNvSpPr>
          <p:nvPr/>
        </p:nvSpPr>
        <p:spPr bwMode="auto">
          <a:xfrm>
            <a:off x="1625204" y="1553766"/>
            <a:ext cx="569119" cy="234553"/>
          </a:xfrm>
          <a:prstGeom prst="rect">
            <a:avLst/>
          </a:prstGeom>
          <a:solidFill>
            <a:srgbClr val="CC0021"/>
          </a:solidFill>
          <a:ln w="25400">
            <a:solidFill>
              <a:srgbClr val="0A014E"/>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nb-NO" sz="900" b="1" dirty="0">
                <a:solidFill>
                  <a:schemeClr val="bg1"/>
                </a:solidFill>
              </a:rPr>
              <a:t>HVA</a:t>
            </a:r>
          </a:p>
        </p:txBody>
      </p:sp>
      <p:sp>
        <p:nvSpPr>
          <p:cNvPr id="27658" name="Rectangle 16">
            <a:extLst>
              <a:ext uri="{FF2B5EF4-FFF2-40B4-BE49-F238E27FC236}">
                <a16:creationId xmlns:a16="http://schemas.microsoft.com/office/drawing/2014/main" id="{A4E6B206-F944-C044-83D1-689F34C841C6}"/>
              </a:ext>
            </a:extLst>
          </p:cNvPr>
          <p:cNvSpPr>
            <a:spLocks noChangeArrowheads="1"/>
          </p:cNvSpPr>
          <p:nvPr/>
        </p:nvSpPr>
        <p:spPr bwMode="auto">
          <a:xfrm>
            <a:off x="2475310" y="2089548"/>
            <a:ext cx="633413" cy="321469"/>
          </a:xfrm>
          <a:prstGeom prst="rect">
            <a:avLst/>
          </a:prstGeom>
          <a:solidFill>
            <a:srgbClr val="CC0021"/>
          </a:solidFill>
          <a:ln w="25400">
            <a:solidFill>
              <a:srgbClr val="0A014E"/>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nb-NO" sz="900" b="1">
                <a:solidFill>
                  <a:schemeClr val="bg1"/>
                </a:solidFill>
                <a:effectLst>
                  <a:outerShdw blurRad="38100" dist="38100" dir="2700000" algn="tl">
                    <a:srgbClr val="000000"/>
                  </a:outerShdw>
                </a:effectLst>
                <a:cs typeface="Arial" panose="020B0604020202020204" pitchFamily="34" charset="0"/>
              </a:rPr>
              <a:t>20 %</a:t>
            </a:r>
          </a:p>
          <a:p>
            <a:pPr algn="ctr" eaLnBrk="1" hangingPunct="1"/>
            <a:r>
              <a:rPr lang="en-US" altLang="nb-NO" sz="900" b="1">
                <a:solidFill>
                  <a:schemeClr val="bg1"/>
                </a:solidFill>
                <a:effectLst>
                  <a:outerShdw blurRad="38100" dist="38100" dir="2700000" algn="tl">
                    <a:srgbClr val="000000"/>
                  </a:outerShdw>
                </a:effectLst>
                <a:cs typeface="Arial" panose="020B0604020202020204" pitchFamily="34" charset="0"/>
              </a:rPr>
              <a:t>Ledetid</a:t>
            </a:r>
          </a:p>
        </p:txBody>
      </p:sp>
      <p:sp>
        <p:nvSpPr>
          <p:cNvPr id="46090" name="Rectangle 21">
            <a:extLst>
              <a:ext uri="{FF2B5EF4-FFF2-40B4-BE49-F238E27FC236}">
                <a16:creationId xmlns:a16="http://schemas.microsoft.com/office/drawing/2014/main" id="{680BF6C0-7082-D547-A204-7DB4476CCD5D}"/>
              </a:ext>
            </a:extLst>
          </p:cNvPr>
          <p:cNvSpPr>
            <a:spLocks noChangeArrowheads="1"/>
          </p:cNvSpPr>
          <p:nvPr/>
        </p:nvSpPr>
        <p:spPr bwMode="auto">
          <a:xfrm>
            <a:off x="2470548" y="1393031"/>
            <a:ext cx="694113" cy="39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31" tIns="35875" rIns="73031" bIns="3587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1050" b="1" dirty="0">
                <a:solidFill>
                  <a:srgbClr val="002060"/>
                </a:solidFill>
              </a:rPr>
              <a:t>Hvordan</a:t>
            </a:r>
          </a:p>
          <a:p>
            <a:pPr eaLnBrk="1"/>
            <a:endParaRPr lang="nb-NO" altLang="nb-NO" sz="1050" b="1" dirty="0">
              <a:solidFill>
                <a:srgbClr val="002060"/>
              </a:solidFill>
            </a:endParaRPr>
          </a:p>
        </p:txBody>
      </p:sp>
      <p:grpSp>
        <p:nvGrpSpPr>
          <p:cNvPr id="4" name="Group 24">
            <a:extLst>
              <a:ext uri="{FF2B5EF4-FFF2-40B4-BE49-F238E27FC236}">
                <a16:creationId xmlns:a16="http://schemas.microsoft.com/office/drawing/2014/main" id="{0C387288-AA10-4845-876B-473B5168EF42}"/>
              </a:ext>
            </a:extLst>
          </p:cNvPr>
          <p:cNvGrpSpPr>
            <a:grpSpLocks/>
          </p:cNvGrpSpPr>
          <p:nvPr/>
        </p:nvGrpSpPr>
        <p:grpSpPr bwMode="auto">
          <a:xfrm>
            <a:off x="3788569" y="1875235"/>
            <a:ext cx="1699022" cy="1143000"/>
            <a:chOff x="2233" y="1317"/>
            <a:chExt cx="1485" cy="1136"/>
          </a:xfrm>
          <a:solidFill>
            <a:schemeClr val="bg1">
              <a:lumMod val="85000"/>
            </a:schemeClr>
          </a:solidFill>
        </p:grpSpPr>
        <p:sp>
          <p:nvSpPr>
            <p:cNvPr id="27681" name="Rectangle 25">
              <a:extLst>
                <a:ext uri="{FF2B5EF4-FFF2-40B4-BE49-F238E27FC236}">
                  <a16:creationId xmlns:a16="http://schemas.microsoft.com/office/drawing/2014/main" id="{458015BD-8575-A34A-9404-58C3F9FDC7FE}"/>
                </a:ext>
              </a:extLst>
            </p:cNvPr>
            <p:cNvSpPr>
              <a:spLocks noChangeArrowheads="1"/>
            </p:cNvSpPr>
            <p:nvPr/>
          </p:nvSpPr>
          <p:spPr bwMode="auto">
            <a:xfrm>
              <a:off x="2233" y="1317"/>
              <a:ext cx="1485" cy="1136"/>
            </a:xfrm>
            <a:prstGeom prst="rect">
              <a:avLst/>
            </a:prstGeom>
            <a:grpFill/>
            <a:ln w="25400">
              <a:solidFill>
                <a:srgbClr val="0A014E"/>
              </a:solidFill>
              <a:miter lim="800000"/>
              <a:headEnd/>
              <a:tailEnd/>
            </a:ln>
          </p:spPr>
          <p:txBody>
            <a:bodyPr wrap="none" anchor="ctr"/>
            <a:lstStyle/>
            <a:p>
              <a:pPr>
                <a:defRPr/>
              </a:pPr>
              <a:endParaRPr lang="en-US" sz="1013">
                <a:cs typeface="Arial" pitchFamily="34" charset="0"/>
              </a:endParaRPr>
            </a:p>
          </p:txBody>
        </p:sp>
        <p:sp>
          <p:nvSpPr>
            <p:cNvPr id="27682" name="Rectangle 26">
              <a:extLst>
                <a:ext uri="{FF2B5EF4-FFF2-40B4-BE49-F238E27FC236}">
                  <a16:creationId xmlns:a16="http://schemas.microsoft.com/office/drawing/2014/main" id="{DD71572B-BE57-9243-B477-090055C42FFF}"/>
                </a:ext>
              </a:extLst>
            </p:cNvPr>
            <p:cNvSpPr>
              <a:spLocks noChangeArrowheads="1"/>
            </p:cNvSpPr>
            <p:nvPr/>
          </p:nvSpPr>
          <p:spPr bwMode="auto">
            <a:xfrm>
              <a:off x="2921" y="1327"/>
              <a:ext cx="793" cy="1120"/>
            </a:xfrm>
            <a:prstGeom prst="rect">
              <a:avLst/>
            </a:prstGeom>
            <a:grpFill/>
            <a:ln w="25400">
              <a:solidFill>
                <a:srgbClr val="0A014E"/>
              </a:solidFill>
              <a:miter lim="800000"/>
              <a:headEnd/>
              <a:tailEnd/>
            </a:ln>
          </p:spPr>
          <p:txBody>
            <a:bodyPr wrap="none" anchor="ctr"/>
            <a:lstStyle/>
            <a:p>
              <a:pPr>
                <a:defRPr/>
              </a:pPr>
              <a:endParaRPr lang="en-US" sz="1013">
                <a:cs typeface="Arial" pitchFamily="34" charset="0"/>
              </a:endParaRPr>
            </a:p>
          </p:txBody>
        </p:sp>
      </p:grpSp>
      <p:sp>
        <p:nvSpPr>
          <p:cNvPr id="46092" name="Rectangle 27">
            <a:extLst>
              <a:ext uri="{FF2B5EF4-FFF2-40B4-BE49-F238E27FC236}">
                <a16:creationId xmlns:a16="http://schemas.microsoft.com/office/drawing/2014/main" id="{7793EE84-3006-5E42-8331-3229B86B04FD}"/>
              </a:ext>
            </a:extLst>
          </p:cNvPr>
          <p:cNvSpPr>
            <a:spLocks noChangeArrowheads="1"/>
          </p:cNvSpPr>
          <p:nvPr/>
        </p:nvSpPr>
        <p:spPr bwMode="auto">
          <a:xfrm>
            <a:off x="3862388" y="2619375"/>
            <a:ext cx="602456" cy="229791"/>
          </a:xfrm>
          <a:prstGeom prst="rect">
            <a:avLst/>
          </a:prstGeom>
          <a:solidFill>
            <a:srgbClr val="CC0021"/>
          </a:solidFill>
          <a:ln w="25400">
            <a:solidFill>
              <a:srgbClr val="0A014E"/>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nb-NO" sz="900" b="1">
                <a:solidFill>
                  <a:schemeClr val="bg1"/>
                </a:solidFill>
              </a:rPr>
              <a:t>Ledetid</a:t>
            </a:r>
          </a:p>
        </p:txBody>
      </p:sp>
      <p:sp>
        <p:nvSpPr>
          <p:cNvPr id="46093" name="Rectangle 28">
            <a:extLst>
              <a:ext uri="{FF2B5EF4-FFF2-40B4-BE49-F238E27FC236}">
                <a16:creationId xmlns:a16="http://schemas.microsoft.com/office/drawing/2014/main" id="{A0D1809C-7295-A341-BDBA-D5553E2987D8}"/>
              </a:ext>
            </a:extLst>
          </p:cNvPr>
          <p:cNvSpPr>
            <a:spLocks noChangeArrowheads="1"/>
          </p:cNvSpPr>
          <p:nvPr/>
        </p:nvSpPr>
        <p:spPr bwMode="auto">
          <a:xfrm>
            <a:off x="4729163" y="2049066"/>
            <a:ext cx="622697" cy="415528"/>
          </a:xfrm>
          <a:prstGeom prst="rect">
            <a:avLst/>
          </a:prstGeom>
          <a:solidFill>
            <a:srgbClr val="CC0021"/>
          </a:solidFill>
          <a:ln w="25400">
            <a:solidFill>
              <a:srgbClr val="0A014E"/>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nb-NO" sz="900" b="1" dirty="0" err="1">
                <a:solidFill>
                  <a:schemeClr val="bg1"/>
                </a:solidFill>
              </a:rPr>
              <a:t>Leveranse</a:t>
            </a:r>
            <a:endParaRPr lang="en-US" altLang="nb-NO" sz="900" b="1" dirty="0">
              <a:solidFill>
                <a:schemeClr val="bg1"/>
              </a:solidFill>
            </a:endParaRPr>
          </a:p>
          <a:p>
            <a:pPr algn="ctr" eaLnBrk="1" hangingPunct="1"/>
            <a:r>
              <a:rPr lang="en-US" altLang="nb-NO" sz="900" b="1" dirty="0" err="1">
                <a:solidFill>
                  <a:schemeClr val="bg1"/>
                </a:solidFill>
              </a:rPr>
              <a:t>presisjon</a:t>
            </a:r>
            <a:endParaRPr lang="en-US" altLang="nb-NO" sz="900" b="1" dirty="0">
              <a:solidFill>
                <a:schemeClr val="bg1"/>
              </a:solidFill>
            </a:endParaRPr>
          </a:p>
          <a:p>
            <a:pPr algn="ctr" eaLnBrk="1" hangingPunct="1"/>
            <a:r>
              <a:rPr lang="en-US" altLang="nb-NO" sz="900" b="1" dirty="0">
                <a:solidFill>
                  <a:schemeClr val="bg1"/>
                </a:solidFill>
              </a:rPr>
              <a:t> </a:t>
            </a:r>
          </a:p>
        </p:txBody>
      </p:sp>
      <p:grpSp>
        <p:nvGrpSpPr>
          <p:cNvPr id="5" name="Group 39">
            <a:extLst>
              <a:ext uri="{FF2B5EF4-FFF2-40B4-BE49-F238E27FC236}">
                <a16:creationId xmlns:a16="http://schemas.microsoft.com/office/drawing/2014/main" id="{270CD690-1177-7A4B-A8FA-F512CF13A9F8}"/>
              </a:ext>
            </a:extLst>
          </p:cNvPr>
          <p:cNvGrpSpPr>
            <a:grpSpLocks/>
          </p:cNvGrpSpPr>
          <p:nvPr/>
        </p:nvGrpSpPr>
        <p:grpSpPr bwMode="auto">
          <a:xfrm>
            <a:off x="5818585" y="2258617"/>
            <a:ext cx="1700213" cy="1126331"/>
            <a:chOff x="3947" y="1668"/>
            <a:chExt cx="1486" cy="1120"/>
          </a:xfrm>
          <a:solidFill>
            <a:schemeClr val="bg1">
              <a:lumMod val="85000"/>
            </a:schemeClr>
          </a:solidFill>
        </p:grpSpPr>
        <p:sp>
          <p:nvSpPr>
            <p:cNvPr id="27679" name="Rectangle 40">
              <a:extLst>
                <a:ext uri="{FF2B5EF4-FFF2-40B4-BE49-F238E27FC236}">
                  <a16:creationId xmlns:a16="http://schemas.microsoft.com/office/drawing/2014/main" id="{3DEEB6A8-4124-4F42-9021-2E61C3B8E96A}"/>
                </a:ext>
              </a:extLst>
            </p:cNvPr>
            <p:cNvSpPr>
              <a:spLocks noChangeArrowheads="1"/>
            </p:cNvSpPr>
            <p:nvPr/>
          </p:nvSpPr>
          <p:spPr bwMode="auto">
            <a:xfrm>
              <a:off x="3947" y="2185"/>
              <a:ext cx="1486" cy="603"/>
            </a:xfrm>
            <a:prstGeom prst="rect">
              <a:avLst/>
            </a:prstGeom>
            <a:grpFill/>
            <a:ln w="25400">
              <a:solidFill>
                <a:srgbClr val="0A014E"/>
              </a:solidFill>
              <a:miter lim="800000"/>
              <a:headEnd/>
              <a:tailEnd/>
            </a:ln>
          </p:spPr>
          <p:txBody>
            <a:bodyPr wrap="none" anchor="ctr"/>
            <a:lstStyle/>
            <a:p>
              <a:pPr>
                <a:defRPr/>
              </a:pPr>
              <a:endParaRPr lang="en-US" sz="1013">
                <a:cs typeface="Arial" pitchFamily="34" charset="0"/>
              </a:endParaRPr>
            </a:p>
          </p:txBody>
        </p:sp>
        <p:sp>
          <p:nvSpPr>
            <p:cNvPr id="27680" name="Rectangle 41">
              <a:extLst>
                <a:ext uri="{FF2B5EF4-FFF2-40B4-BE49-F238E27FC236}">
                  <a16:creationId xmlns:a16="http://schemas.microsoft.com/office/drawing/2014/main" id="{272DDEE5-D239-1445-BDA7-2A5FAB37ED14}"/>
                </a:ext>
              </a:extLst>
            </p:cNvPr>
            <p:cNvSpPr>
              <a:spLocks noChangeArrowheads="1"/>
            </p:cNvSpPr>
            <p:nvPr/>
          </p:nvSpPr>
          <p:spPr bwMode="auto">
            <a:xfrm>
              <a:off x="4639" y="1668"/>
              <a:ext cx="794" cy="1120"/>
            </a:xfrm>
            <a:prstGeom prst="rect">
              <a:avLst/>
            </a:prstGeom>
            <a:grpFill/>
            <a:ln w="25400">
              <a:solidFill>
                <a:srgbClr val="0A014E"/>
              </a:solidFill>
              <a:miter lim="800000"/>
              <a:headEnd/>
              <a:tailEnd/>
            </a:ln>
          </p:spPr>
          <p:txBody>
            <a:bodyPr wrap="none" anchor="ctr"/>
            <a:lstStyle/>
            <a:p>
              <a:pPr>
                <a:defRPr/>
              </a:pPr>
              <a:endParaRPr lang="en-US" sz="1013">
                <a:cs typeface="Arial" pitchFamily="34" charset="0"/>
              </a:endParaRPr>
            </a:p>
          </p:txBody>
        </p:sp>
      </p:grpSp>
      <p:sp>
        <p:nvSpPr>
          <p:cNvPr id="46095" name="Rectangle 42">
            <a:extLst>
              <a:ext uri="{FF2B5EF4-FFF2-40B4-BE49-F238E27FC236}">
                <a16:creationId xmlns:a16="http://schemas.microsoft.com/office/drawing/2014/main" id="{6350EB8C-E1C3-504E-9DE3-0B1F49F641C2}"/>
              </a:ext>
            </a:extLst>
          </p:cNvPr>
          <p:cNvSpPr>
            <a:spLocks noChangeArrowheads="1"/>
          </p:cNvSpPr>
          <p:nvPr/>
        </p:nvSpPr>
        <p:spPr bwMode="auto">
          <a:xfrm>
            <a:off x="5891213" y="2839641"/>
            <a:ext cx="556022" cy="482203"/>
          </a:xfrm>
          <a:prstGeom prst="rect">
            <a:avLst/>
          </a:prstGeom>
          <a:solidFill>
            <a:srgbClr val="CC0021"/>
          </a:solidFill>
          <a:ln w="25400">
            <a:solidFill>
              <a:srgbClr val="0A014E"/>
            </a:solidFill>
            <a:miter lim="800000"/>
            <a:headEnd/>
            <a:tailEnd/>
          </a:ln>
        </p:spPr>
        <p:txBody>
          <a:bodyPr wrap="none" lIns="63725" tIns="31862" rIns="63725" bIns="31862"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1350"/>
          </a:p>
        </p:txBody>
      </p:sp>
      <p:sp>
        <p:nvSpPr>
          <p:cNvPr id="46096" name="Rectangle 43">
            <a:extLst>
              <a:ext uri="{FF2B5EF4-FFF2-40B4-BE49-F238E27FC236}">
                <a16:creationId xmlns:a16="http://schemas.microsoft.com/office/drawing/2014/main" id="{975AECAC-B730-BB4E-9449-8BB4ABDCFD29}"/>
              </a:ext>
            </a:extLst>
          </p:cNvPr>
          <p:cNvSpPr>
            <a:spLocks noChangeArrowheads="1"/>
          </p:cNvSpPr>
          <p:nvPr/>
        </p:nvSpPr>
        <p:spPr bwMode="auto">
          <a:xfrm>
            <a:off x="6760369" y="2415779"/>
            <a:ext cx="622697" cy="316706"/>
          </a:xfrm>
          <a:prstGeom prst="rect">
            <a:avLst/>
          </a:prstGeom>
          <a:solidFill>
            <a:srgbClr val="CC0021"/>
          </a:solidFill>
          <a:ln w="25400">
            <a:solidFill>
              <a:srgbClr val="0A014E"/>
            </a:solidFill>
            <a:miter lim="800000"/>
            <a:headEnd/>
            <a:tailEnd/>
          </a:ln>
        </p:spPr>
        <p:txBody>
          <a:bodyPr wrap="none" lIns="63725" tIns="31862" rIns="63725" bIns="31862"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nb-NO" sz="900"/>
          </a:p>
        </p:txBody>
      </p:sp>
      <p:sp>
        <p:nvSpPr>
          <p:cNvPr id="46097" name="Rectangle 47">
            <a:extLst>
              <a:ext uri="{FF2B5EF4-FFF2-40B4-BE49-F238E27FC236}">
                <a16:creationId xmlns:a16="http://schemas.microsoft.com/office/drawing/2014/main" id="{911A700B-17AE-AC40-909D-F4A05EDEB87F}"/>
              </a:ext>
            </a:extLst>
          </p:cNvPr>
          <p:cNvSpPr>
            <a:spLocks noChangeArrowheads="1"/>
          </p:cNvSpPr>
          <p:nvPr/>
        </p:nvSpPr>
        <p:spPr bwMode="auto">
          <a:xfrm>
            <a:off x="6715125" y="2420542"/>
            <a:ext cx="696516" cy="34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0" tIns="33335" rIns="67860" bIns="3333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nb-NO" altLang="nb-NO" sz="900" b="1">
                <a:solidFill>
                  <a:schemeClr val="bg1"/>
                </a:solidFill>
              </a:rPr>
              <a:t>50 % </a:t>
            </a:r>
          </a:p>
          <a:p>
            <a:pPr algn="ctr"/>
            <a:r>
              <a:rPr lang="nb-NO" altLang="nb-NO" sz="900" b="1">
                <a:solidFill>
                  <a:schemeClr val="bg1"/>
                </a:solidFill>
              </a:rPr>
              <a:t>reduksjon</a:t>
            </a:r>
          </a:p>
        </p:txBody>
      </p:sp>
      <p:sp>
        <p:nvSpPr>
          <p:cNvPr id="46098" name="Rectangle 48">
            <a:extLst>
              <a:ext uri="{FF2B5EF4-FFF2-40B4-BE49-F238E27FC236}">
                <a16:creationId xmlns:a16="http://schemas.microsoft.com/office/drawing/2014/main" id="{7C760EDE-98BD-7448-BE74-843BB090F7CF}"/>
              </a:ext>
            </a:extLst>
          </p:cNvPr>
          <p:cNvSpPr>
            <a:spLocks noChangeArrowheads="1"/>
          </p:cNvSpPr>
          <p:nvPr/>
        </p:nvSpPr>
        <p:spPr bwMode="auto">
          <a:xfrm>
            <a:off x="5857875" y="2839641"/>
            <a:ext cx="617946" cy="48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0" tIns="33335" rIns="67860" bIns="3333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900" b="1">
                <a:solidFill>
                  <a:schemeClr val="bg1"/>
                </a:solidFill>
              </a:rPr>
              <a:t>Leveran-</a:t>
            </a:r>
          </a:p>
          <a:p>
            <a:r>
              <a:rPr lang="nb-NO" altLang="nb-NO" sz="900" b="1">
                <a:solidFill>
                  <a:schemeClr val="bg1"/>
                </a:solidFill>
              </a:rPr>
              <a:t>dør -</a:t>
            </a:r>
          </a:p>
          <a:p>
            <a:r>
              <a:rPr lang="nb-NO" altLang="nb-NO" sz="900" b="1">
                <a:solidFill>
                  <a:schemeClr val="bg1"/>
                </a:solidFill>
              </a:rPr>
              <a:t>utvikling</a:t>
            </a:r>
          </a:p>
        </p:txBody>
      </p:sp>
      <p:sp>
        <p:nvSpPr>
          <p:cNvPr id="46099" name="Rectangle 68">
            <a:extLst>
              <a:ext uri="{FF2B5EF4-FFF2-40B4-BE49-F238E27FC236}">
                <a16:creationId xmlns:a16="http://schemas.microsoft.com/office/drawing/2014/main" id="{ED41D391-6249-464E-BE6E-77C57B83E93D}"/>
              </a:ext>
            </a:extLst>
          </p:cNvPr>
          <p:cNvSpPr>
            <a:spLocks noChangeArrowheads="1"/>
          </p:cNvSpPr>
          <p:nvPr/>
        </p:nvSpPr>
        <p:spPr bwMode="auto">
          <a:xfrm>
            <a:off x="3821906" y="1928813"/>
            <a:ext cx="736568" cy="22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0" tIns="33335" rIns="67860" bIns="33335">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1050" b="1"/>
              <a:t>Prioritere</a:t>
            </a:r>
          </a:p>
        </p:txBody>
      </p:sp>
      <p:cxnSp>
        <p:nvCxnSpPr>
          <p:cNvPr id="27670" name="Shape 72">
            <a:extLst>
              <a:ext uri="{FF2B5EF4-FFF2-40B4-BE49-F238E27FC236}">
                <a16:creationId xmlns:a16="http://schemas.microsoft.com/office/drawing/2014/main" id="{902C76A0-05BE-CE4D-A711-ADA2A31B7F56}"/>
              </a:ext>
            </a:extLst>
          </p:cNvPr>
          <p:cNvCxnSpPr>
            <a:cxnSpLocks noChangeShapeType="1"/>
            <a:stCxn id="46088" idx="3"/>
            <a:endCxn id="27658" idx="0"/>
          </p:cNvCxnSpPr>
          <p:nvPr/>
        </p:nvCxnSpPr>
        <p:spPr bwMode="auto">
          <a:xfrm>
            <a:off x="2194323" y="1671638"/>
            <a:ext cx="597694" cy="417910"/>
          </a:xfrm>
          <a:prstGeom prst="bentConnector2">
            <a:avLst/>
          </a:prstGeom>
          <a:noFill/>
          <a:ln w="38100">
            <a:solidFill>
              <a:srgbClr val="2D2D8A"/>
            </a:solidFill>
            <a:miter lim="800000"/>
            <a:headEn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75" name="Elbow Connector 74">
            <a:extLst>
              <a:ext uri="{FF2B5EF4-FFF2-40B4-BE49-F238E27FC236}">
                <a16:creationId xmlns:a16="http://schemas.microsoft.com/office/drawing/2014/main" id="{6FF0C44E-E40A-574A-BC23-FBFFEC5A376C}"/>
              </a:ext>
            </a:extLst>
          </p:cNvPr>
          <p:cNvCxnSpPr>
            <a:cxnSpLocks noChangeShapeType="1"/>
            <a:stCxn id="27658" idx="3"/>
          </p:cNvCxnSpPr>
          <p:nvPr/>
        </p:nvCxnSpPr>
        <p:spPr bwMode="auto">
          <a:xfrm>
            <a:off x="3108723" y="2250282"/>
            <a:ext cx="788194" cy="465535"/>
          </a:xfrm>
          <a:prstGeom prst="bentConnector3">
            <a:avLst>
              <a:gd name="adj1" fmla="val 50000"/>
            </a:avLst>
          </a:prstGeom>
          <a:noFill/>
          <a:ln w="38100">
            <a:solidFill>
              <a:srgbClr val="2D2D8A"/>
            </a:solidFill>
            <a:miter lim="800000"/>
            <a:headEn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77" name="Elbow Connector 76">
            <a:extLst>
              <a:ext uri="{FF2B5EF4-FFF2-40B4-BE49-F238E27FC236}">
                <a16:creationId xmlns:a16="http://schemas.microsoft.com/office/drawing/2014/main" id="{164312BA-D667-BD4D-9890-1A594A886CA9}"/>
              </a:ext>
            </a:extLst>
          </p:cNvPr>
          <p:cNvCxnSpPr>
            <a:cxnSpLocks noChangeShapeType="1"/>
            <a:stCxn id="46092" idx="0"/>
            <a:endCxn id="46093" idx="1"/>
          </p:cNvCxnSpPr>
          <p:nvPr/>
        </p:nvCxnSpPr>
        <p:spPr bwMode="auto">
          <a:xfrm rot="5400000" flipH="1" flipV="1">
            <a:off x="4264819" y="2155032"/>
            <a:ext cx="363140" cy="565547"/>
          </a:xfrm>
          <a:prstGeom prst="bentConnector2">
            <a:avLst/>
          </a:prstGeom>
          <a:noFill/>
          <a:ln w="38100">
            <a:solidFill>
              <a:srgbClr val="2D2D8A"/>
            </a:solidFill>
            <a:miter lim="800000"/>
            <a:headEn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80" name="Elbow Connector 79">
            <a:extLst>
              <a:ext uri="{FF2B5EF4-FFF2-40B4-BE49-F238E27FC236}">
                <a16:creationId xmlns:a16="http://schemas.microsoft.com/office/drawing/2014/main" id="{F63F3C04-C5FF-8C4E-B12A-8C6044124114}"/>
              </a:ext>
            </a:extLst>
          </p:cNvPr>
          <p:cNvCxnSpPr>
            <a:cxnSpLocks noChangeShapeType="1"/>
            <a:stCxn id="46093" idx="2"/>
            <a:endCxn id="46095" idx="1"/>
          </p:cNvCxnSpPr>
          <p:nvPr/>
        </p:nvCxnSpPr>
        <p:spPr bwMode="auto">
          <a:xfrm rot="16200000" flipH="1">
            <a:off x="5157788" y="2347913"/>
            <a:ext cx="616744" cy="850106"/>
          </a:xfrm>
          <a:prstGeom prst="bentConnector2">
            <a:avLst/>
          </a:prstGeom>
          <a:noFill/>
          <a:ln w="38100">
            <a:solidFill>
              <a:srgbClr val="2D2D8A"/>
            </a:solidFill>
            <a:miter lim="800000"/>
            <a:headEn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82" name="Elbow Connector 81">
            <a:extLst>
              <a:ext uri="{FF2B5EF4-FFF2-40B4-BE49-F238E27FC236}">
                <a16:creationId xmlns:a16="http://schemas.microsoft.com/office/drawing/2014/main" id="{EC91DB32-D90A-664F-BC60-B3F4553A255D}"/>
              </a:ext>
            </a:extLst>
          </p:cNvPr>
          <p:cNvCxnSpPr>
            <a:cxnSpLocks noChangeShapeType="1"/>
            <a:stCxn id="46098" idx="0"/>
            <a:endCxn id="46097" idx="1"/>
          </p:cNvCxnSpPr>
          <p:nvPr/>
        </p:nvCxnSpPr>
        <p:spPr bwMode="auto">
          <a:xfrm rot="5400000" flipH="1" flipV="1">
            <a:off x="6317517" y="2442034"/>
            <a:ext cx="246939" cy="548277"/>
          </a:xfrm>
          <a:prstGeom prst="bentConnector2">
            <a:avLst/>
          </a:prstGeom>
          <a:noFill/>
          <a:ln w="38100">
            <a:solidFill>
              <a:srgbClr val="2D2D8A"/>
            </a:solidFill>
            <a:miter lim="800000"/>
            <a:headEn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cxnSp>
        <p:nvCxnSpPr>
          <p:cNvPr id="66" name="Straight Arrow Connector 65">
            <a:extLst>
              <a:ext uri="{FF2B5EF4-FFF2-40B4-BE49-F238E27FC236}">
                <a16:creationId xmlns:a16="http://schemas.microsoft.com/office/drawing/2014/main" id="{5F8E3BAA-3827-DF4D-85A7-40CA0CADC049}"/>
              </a:ext>
            </a:extLst>
          </p:cNvPr>
          <p:cNvCxnSpPr>
            <a:cxnSpLocks noChangeShapeType="1"/>
            <a:stCxn id="46097" idx="2"/>
          </p:cNvCxnSpPr>
          <p:nvPr/>
        </p:nvCxnSpPr>
        <p:spPr bwMode="auto">
          <a:xfrm>
            <a:off x="7063383" y="2764862"/>
            <a:ext cx="26790" cy="1093955"/>
          </a:xfrm>
          <a:prstGeom prst="straightConnector1">
            <a:avLst/>
          </a:prstGeom>
          <a:noFill/>
          <a:ln w="38100">
            <a:solidFill>
              <a:srgbClr val="2D2D8A"/>
            </a:solidFill>
            <a:round/>
            <a:headEnd/>
            <a:tailEnd type="arrow" w="med" len="med"/>
          </a:ln>
          <a:effectLst>
            <a:outerShdw blurRad="63500" dist="23000" dir="5400000" rotWithShape="0">
              <a:srgbClr val="000000">
                <a:alpha val="34999"/>
              </a:srgbClr>
            </a:outerShdw>
          </a:effectLst>
          <a:extLst>
            <a:ext uri="{909E8E84-426E-40dd-AFC4-6F175D3DCCD1}">
              <a14:hiddenFill xmlns="" xmlns:a14="http://schemas.microsoft.com/office/drawing/2010/main">
                <a:noFill/>
              </a14:hiddenFill>
            </a:ext>
          </a:extLst>
        </p:spPr>
      </p:cxnSp>
      <p:sp>
        <p:nvSpPr>
          <p:cNvPr id="83" name="Oval 82">
            <a:extLst>
              <a:ext uri="{FF2B5EF4-FFF2-40B4-BE49-F238E27FC236}">
                <a16:creationId xmlns:a16="http://schemas.microsoft.com/office/drawing/2014/main" id="{E66380C2-DFB2-CC44-8976-787AFD2E7A2B}"/>
              </a:ext>
            </a:extLst>
          </p:cNvPr>
          <p:cNvSpPr/>
          <p:nvPr/>
        </p:nvSpPr>
        <p:spPr bwMode="auto">
          <a:xfrm>
            <a:off x="3125391" y="1875235"/>
            <a:ext cx="750094" cy="375047"/>
          </a:xfrm>
          <a:prstGeom prst="ellipse">
            <a:avLst/>
          </a:prstGeom>
          <a:solidFill>
            <a:srgbClr val="FFFF00">
              <a:alpha val="42000"/>
            </a:srgbClr>
          </a:solidFill>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wrap="none" lIns="72900" tIns="35100" rIns="72900" bIns="35100" anchor="ctr"/>
          <a:lstStyle/>
          <a:p>
            <a:pPr algn="ctr">
              <a:defRPr/>
            </a:pPr>
            <a:r>
              <a:rPr lang="nb-NO" sz="1013" dirty="0">
                <a:solidFill>
                  <a:schemeClr val="tx1"/>
                </a:solidFill>
              </a:rPr>
              <a:t>Dialog</a:t>
            </a:r>
          </a:p>
        </p:txBody>
      </p:sp>
      <p:sp>
        <p:nvSpPr>
          <p:cNvPr id="84" name="Oval 83">
            <a:extLst>
              <a:ext uri="{FF2B5EF4-FFF2-40B4-BE49-F238E27FC236}">
                <a16:creationId xmlns:a16="http://schemas.microsoft.com/office/drawing/2014/main" id="{C502C9E5-615E-4840-A332-0015C924F6F5}"/>
              </a:ext>
            </a:extLst>
          </p:cNvPr>
          <p:cNvSpPr/>
          <p:nvPr/>
        </p:nvSpPr>
        <p:spPr bwMode="auto">
          <a:xfrm>
            <a:off x="5322094" y="2625328"/>
            <a:ext cx="642938" cy="375047"/>
          </a:xfrm>
          <a:prstGeom prst="ellipse">
            <a:avLst/>
          </a:prstGeom>
          <a:solidFill>
            <a:srgbClr val="FFFF00">
              <a:alpha val="42000"/>
            </a:srgbClr>
          </a:solidFill>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wrap="none" lIns="72900" tIns="35100" rIns="72900" bIns="35100" anchor="ctr"/>
          <a:lstStyle/>
          <a:p>
            <a:pPr algn="ctr">
              <a:defRPr/>
            </a:pPr>
            <a:r>
              <a:rPr lang="nb-NO" sz="1013" dirty="0">
                <a:solidFill>
                  <a:schemeClr val="tx1"/>
                </a:solidFill>
              </a:rPr>
              <a:t>Dialog</a:t>
            </a:r>
          </a:p>
        </p:txBody>
      </p:sp>
      <p:sp>
        <p:nvSpPr>
          <p:cNvPr id="86" name="Oval 85">
            <a:extLst>
              <a:ext uri="{FF2B5EF4-FFF2-40B4-BE49-F238E27FC236}">
                <a16:creationId xmlns:a16="http://schemas.microsoft.com/office/drawing/2014/main" id="{11F37761-0F8E-BA42-94DD-9F888D77850C}"/>
              </a:ext>
            </a:extLst>
          </p:cNvPr>
          <p:cNvSpPr/>
          <p:nvPr/>
        </p:nvSpPr>
        <p:spPr bwMode="auto">
          <a:xfrm>
            <a:off x="6500812" y="3375422"/>
            <a:ext cx="642938" cy="375047"/>
          </a:xfrm>
          <a:prstGeom prst="ellipse">
            <a:avLst/>
          </a:prstGeom>
          <a:solidFill>
            <a:srgbClr val="FFFF00">
              <a:alpha val="42000"/>
            </a:srgbClr>
          </a:solidFill>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wrap="none" lIns="72900" tIns="35100" rIns="72900" bIns="35100" anchor="ctr"/>
          <a:lstStyle/>
          <a:p>
            <a:pPr algn="ctr">
              <a:defRPr/>
            </a:pPr>
            <a:r>
              <a:rPr lang="nb-NO" sz="1013" dirty="0">
                <a:solidFill>
                  <a:schemeClr val="tx1"/>
                </a:solidFill>
              </a:rPr>
              <a:t>Dialog</a:t>
            </a:r>
          </a:p>
        </p:txBody>
      </p:sp>
      <p:sp>
        <p:nvSpPr>
          <p:cNvPr id="46109" name="Rectangular Callout 57">
            <a:extLst>
              <a:ext uri="{FF2B5EF4-FFF2-40B4-BE49-F238E27FC236}">
                <a16:creationId xmlns:a16="http://schemas.microsoft.com/office/drawing/2014/main" id="{D2D57E76-150A-B34B-98D2-19E0D537F96C}"/>
              </a:ext>
            </a:extLst>
          </p:cNvPr>
          <p:cNvSpPr>
            <a:spLocks noChangeArrowheads="1"/>
          </p:cNvSpPr>
          <p:nvPr/>
        </p:nvSpPr>
        <p:spPr bwMode="auto">
          <a:xfrm>
            <a:off x="3164661" y="3750469"/>
            <a:ext cx="2306507" cy="288131"/>
          </a:xfrm>
          <a:prstGeom prst="wedgeRectCallout">
            <a:avLst>
              <a:gd name="adj1" fmla="val 84134"/>
              <a:gd name="adj2" fmla="val 129818"/>
            </a:avLst>
          </a:prstGeom>
          <a:solidFill>
            <a:srgbClr val="FFFF00">
              <a:alpha val="23137"/>
            </a:srgbClr>
          </a:solidFill>
          <a:ln w="12700">
            <a:solidFill>
              <a:schemeClr val="tx1"/>
            </a:solidFill>
            <a:round/>
            <a:headEnd/>
            <a:tailEnd type="triangle" w="med" len="med"/>
          </a:ln>
        </p:spPr>
        <p:txBody>
          <a:bodyPr wrap="none" lIns="72900" tIns="35100" rIns="72900" bIns="3510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nb-NO" altLang="nb-NO" sz="1350" dirty="0"/>
              <a:t>Forbedringstavle per team</a:t>
            </a:r>
          </a:p>
        </p:txBody>
      </p:sp>
      <p:sp>
        <p:nvSpPr>
          <p:cNvPr id="2" name="Tittel 1">
            <a:extLst>
              <a:ext uri="{FF2B5EF4-FFF2-40B4-BE49-F238E27FC236}">
                <a16:creationId xmlns:a16="http://schemas.microsoft.com/office/drawing/2014/main" id="{964702BA-805A-7641-B69F-59A360D28462}"/>
              </a:ext>
            </a:extLst>
          </p:cNvPr>
          <p:cNvSpPr>
            <a:spLocks noGrp="1"/>
          </p:cNvSpPr>
          <p:nvPr>
            <p:ph type="title"/>
          </p:nvPr>
        </p:nvSpPr>
        <p:spPr>
          <a:xfrm>
            <a:off x="616449" y="164514"/>
            <a:ext cx="7898901" cy="698689"/>
          </a:xfrm>
        </p:spPr>
        <p:txBody>
          <a:bodyPr/>
          <a:lstStyle/>
          <a:p>
            <a:r>
              <a:rPr lang="nb-NO" dirty="0">
                <a:solidFill>
                  <a:srgbClr val="005F9F"/>
                </a:solidFill>
              </a:rPr>
              <a:t>Måldialog (catchball)</a:t>
            </a:r>
          </a:p>
        </p:txBody>
      </p:sp>
    </p:spTree>
    <p:extLst>
      <p:ext uri="{BB962C8B-B14F-4D97-AF65-F5344CB8AC3E}">
        <p14:creationId xmlns:p14="http://schemas.microsoft.com/office/powerpoint/2010/main" val="321308302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BFF5D60C-3865-104F-BFCA-92994D8697E4}"/>
              </a:ext>
            </a:extLst>
          </p:cNvPr>
          <p:cNvSpPr>
            <a:spLocks noChangeArrowheads="1"/>
          </p:cNvSpPr>
          <p:nvPr/>
        </p:nvSpPr>
        <p:spPr bwMode="gray">
          <a:xfrm>
            <a:off x="805885" y="1347742"/>
            <a:ext cx="2162393"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564188">
              <a:spcBef>
                <a:spcPct val="20000"/>
              </a:spcBef>
              <a:buClr>
                <a:schemeClr val="tx1"/>
              </a:buClr>
            </a:pPr>
            <a:r>
              <a:rPr lang="nb-NO" sz="1000" b="1" dirty="0"/>
              <a:t>STUDERE  nå-tilstand. Hva kjennetegner nåtiden? Ord, bilder, tall. </a:t>
            </a:r>
            <a:br>
              <a:rPr lang="nb-NO" sz="1000" b="1" dirty="0"/>
            </a:br>
            <a:r>
              <a:rPr lang="nb-NO" sz="1000" b="1" dirty="0">
                <a:solidFill>
                  <a:srgbClr val="005F9F"/>
                </a:solidFill>
              </a:rPr>
              <a:t>- </a:t>
            </a:r>
            <a:r>
              <a:rPr lang="nb-NO" sz="1000" b="1" i="1" dirty="0">
                <a:solidFill>
                  <a:srgbClr val="005F9F"/>
                </a:solidFill>
              </a:rPr>
              <a:t>Felles bilde av nåværende tilstand</a:t>
            </a:r>
          </a:p>
          <a:p>
            <a:pPr marL="196887" indent="-196887" defTabSz="564188">
              <a:spcBef>
                <a:spcPct val="20000"/>
              </a:spcBef>
              <a:buClr>
                <a:schemeClr val="tx1"/>
              </a:buClr>
              <a:buFontTx/>
              <a:buAutoNum type="arabicPeriod"/>
            </a:pPr>
            <a:endParaRPr lang="nb-NO" sz="1000" b="1" i="1" dirty="0"/>
          </a:p>
          <a:p>
            <a:pPr defTabSz="564188">
              <a:spcBef>
                <a:spcPct val="20000"/>
              </a:spcBef>
              <a:buClr>
                <a:schemeClr val="tx1"/>
              </a:buClr>
            </a:pPr>
            <a:r>
              <a:rPr lang="nb-NO" sz="1000" b="1" dirty="0"/>
              <a:t>Beskriv hvordan det bør se ut i framtida en visjon om »Hva Som Skal Bli»</a:t>
            </a:r>
          </a:p>
          <a:p>
            <a:pPr defTabSz="564188">
              <a:spcBef>
                <a:spcPct val="20000"/>
              </a:spcBef>
              <a:buClr>
                <a:schemeClr val="tx1"/>
              </a:buClr>
            </a:pPr>
            <a:r>
              <a:rPr lang="nb-NO" sz="1000" b="1" i="1" dirty="0">
                <a:solidFill>
                  <a:srgbClr val="005F9F"/>
                </a:solidFill>
              </a:rPr>
              <a:t>- Felles bilde av hvordan det bør se ut i framtida</a:t>
            </a:r>
          </a:p>
          <a:p>
            <a:pPr defTabSz="564188">
              <a:spcBef>
                <a:spcPct val="20000"/>
              </a:spcBef>
              <a:buClr>
                <a:schemeClr val="tx1"/>
              </a:buClr>
            </a:pPr>
            <a:endParaRPr lang="nb-NO" sz="1000" b="1" dirty="0">
              <a:solidFill>
                <a:srgbClr val="FF0000"/>
              </a:solidFill>
            </a:endParaRPr>
          </a:p>
          <a:p>
            <a:pPr defTabSz="564188">
              <a:spcBef>
                <a:spcPct val="20000"/>
              </a:spcBef>
              <a:buClr>
                <a:schemeClr val="tx1"/>
              </a:buClr>
            </a:pPr>
            <a:r>
              <a:rPr lang="nb-NO" sz="1000" b="1" dirty="0"/>
              <a:t>Lag et bilde av neste ønsket tilstand og hvordan komme dit  (6-12 </a:t>
            </a:r>
            <a:r>
              <a:rPr lang="nb-NO" sz="1000" b="1" dirty="0" err="1"/>
              <a:t>mnd</a:t>
            </a:r>
            <a:r>
              <a:rPr lang="nb-NO" sz="1000" b="1" dirty="0"/>
              <a:t>)</a:t>
            </a:r>
            <a:br>
              <a:rPr lang="nb-NO" sz="1000" b="1" dirty="0"/>
            </a:br>
            <a:r>
              <a:rPr lang="nb-NO" sz="1000" b="1" i="1" dirty="0">
                <a:solidFill>
                  <a:srgbClr val="005F9F"/>
                </a:solidFill>
              </a:rPr>
              <a:t>- Felles </a:t>
            </a:r>
            <a:r>
              <a:rPr lang="nb-NO" sz="1000" b="1" i="1" dirty="0" err="1">
                <a:solidFill>
                  <a:srgbClr val="005F9F"/>
                </a:solidFill>
              </a:rPr>
              <a:t>hoshin</a:t>
            </a:r>
            <a:r>
              <a:rPr lang="nb-NO" sz="1000" b="1" i="1" dirty="0">
                <a:solidFill>
                  <a:srgbClr val="005F9F"/>
                </a:solidFill>
              </a:rPr>
              <a:t> </a:t>
            </a:r>
          </a:p>
          <a:p>
            <a:pPr defTabSz="564188">
              <a:spcBef>
                <a:spcPct val="20000"/>
              </a:spcBef>
              <a:buClr>
                <a:schemeClr val="tx1"/>
              </a:buClr>
            </a:pPr>
            <a:endParaRPr lang="nb-NO" sz="1000" b="1" i="1" dirty="0">
              <a:solidFill>
                <a:srgbClr val="005F9F"/>
              </a:solidFill>
            </a:endParaRPr>
          </a:p>
          <a:p>
            <a:pPr defTabSz="564188">
              <a:spcBef>
                <a:spcPct val="20000"/>
              </a:spcBef>
              <a:buClr>
                <a:schemeClr val="tx1"/>
              </a:buClr>
            </a:pPr>
            <a:r>
              <a:rPr lang="nb-NO" sz="1000" b="1" dirty="0"/>
              <a:t>Følg opp ved A3 </a:t>
            </a:r>
            <a:br>
              <a:rPr lang="nb-NO" sz="1000" b="1" dirty="0"/>
            </a:br>
            <a:r>
              <a:rPr lang="nb-NO" sz="1000" b="1" dirty="0"/>
              <a:t>PDSA og OBEYA - møter</a:t>
            </a:r>
            <a:br>
              <a:rPr lang="nb-NO" sz="1000" b="1" dirty="0"/>
            </a:br>
            <a:endParaRPr lang="nb-NO" sz="1000" b="1" dirty="0"/>
          </a:p>
          <a:p>
            <a:pPr defTabSz="564188">
              <a:spcBef>
                <a:spcPct val="20000"/>
              </a:spcBef>
              <a:buClr>
                <a:schemeClr val="tx1"/>
              </a:buClr>
            </a:pPr>
            <a:r>
              <a:rPr lang="nb-NO" sz="1000" b="1" i="1" dirty="0">
                <a:solidFill>
                  <a:srgbClr val="005F9F"/>
                </a:solidFill>
              </a:rPr>
              <a:t>- Jobb systematisk med læring for hvordan vi fjerner det som hindrer oss i å nå ønsket tilstand</a:t>
            </a:r>
          </a:p>
        </p:txBody>
      </p:sp>
      <p:sp>
        <p:nvSpPr>
          <p:cNvPr id="40" name="Oval 17">
            <a:extLst>
              <a:ext uri="{FF2B5EF4-FFF2-40B4-BE49-F238E27FC236}">
                <a16:creationId xmlns:a16="http://schemas.microsoft.com/office/drawing/2014/main" id="{053240D4-C299-2A46-B620-58BD84A038EE}"/>
              </a:ext>
            </a:extLst>
          </p:cNvPr>
          <p:cNvSpPr>
            <a:spLocks noChangeArrowheads="1"/>
          </p:cNvSpPr>
          <p:nvPr/>
        </p:nvSpPr>
        <p:spPr bwMode="auto">
          <a:xfrm>
            <a:off x="459800" y="1336106"/>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1</a:t>
            </a:r>
          </a:p>
        </p:txBody>
      </p:sp>
      <p:sp>
        <p:nvSpPr>
          <p:cNvPr id="41" name="Oval 19">
            <a:extLst>
              <a:ext uri="{FF2B5EF4-FFF2-40B4-BE49-F238E27FC236}">
                <a16:creationId xmlns:a16="http://schemas.microsoft.com/office/drawing/2014/main" id="{A79AE033-8FD1-3944-8410-8A6AEEECB16E}"/>
              </a:ext>
            </a:extLst>
          </p:cNvPr>
          <p:cNvSpPr>
            <a:spLocks noChangeArrowheads="1"/>
          </p:cNvSpPr>
          <p:nvPr/>
        </p:nvSpPr>
        <p:spPr bwMode="auto">
          <a:xfrm>
            <a:off x="439188" y="2011274"/>
            <a:ext cx="17549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2</a:t>
            </a:r>
          </a:p>
        </p:txBody>
      </p:sp>
      <p:sp>
        <p:nvSpPr>
          <p:cNvPr id="42" name="Oval 18">
            <a:extLst>
              <a:ext uri="{FF2B5EF4-FFF2-40B4-BE49-F238E27FC236}">
                <a16:creationId xmlns:a16="http://schemas.microsoft.com/office/drawing/2014/main" id="{629A5A48-AA2F-E44C-B4CE-646B22FBE2D9}"/>
              </a:ext>
            </a:extLst>
          </p:cNvPr>
          <p:cNvSpPr>
            <a:spLocks noChangeArrowheads="1"/>
          </p:cNvSpPr>
          <p:nvPr/>
        </p:nvSpPr>
        <p:spPr bwMode="auto">
          <a:xfrm>
            <a:off x="437985" y="2897878"/>
            <a:ext cx="166983" cy="152780"/>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a:t>3</a:t>
            </a:r>
          </a:p>
        </p:txBody>
      </p:sp>
      <p:sp>
        <p:nvSpPr>
          <p:cNvPr id="43" name="Oval 20">
            <a:extLst>
              <a:ext uri="{FF2B5EF4-FFF2-40B4-BE49-F238E27FC236}">
                <a16:creationId xmlns:a16="http://schemas.microsoft.com/office/drawing/2014/main" id="{AB53D293-3623-8C42-A531-14A53E1A0B1B}"/>
              </a:ext>
            </a:extLst>
          </p:cNvPr>
          <p:cNvSpPr>
            <a:spLocks noChangeArrowheads="1"/>
          </p:cNvSpPr>
          <p:nvPr/>
        </p:nvSpPr>
        <p:spPr bwMode="auto">
          <a:xfrm>
            <a:off x="436364" y="3564098"/>
            <a:ext cx="174676" cy="179152"/>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4</a:t>
            </a:r>
          </a:p>
        </p:txBody>
      </p:sp>
      <p:sp>
        <p:nvSpPr>
          <p:cNvPr id="35" name="Avrundet rektangel 34">
            <a:extLst>
              <a:ext uri="{FF2B5EF4-FFF2-40B4-BE49-F238E27FC236}">
                <a16:creationId xmlns:a16="http://schemas.microsoft.com/office/drawing/2014/main" id="{3D969DF9-9061-4645-BCF9-6489D71F8F68}"/>
              </a:ext>
            </a:extLst>
          </p:cNvPr>
          <p:cNvSpPr/>
          <p:nvPr/>
        </p:nvSpPr>
        <p:spPr>
          <a:xfrm>
            <a:off x="220230" y="3420693"/>
            <a:ext cx="3078555" cy="1097148"/>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D11818F3-B286-5B42-AE0F-DB0DC29DF284}"/>
              </a:ext>
            </a:extLst>
          </p:cNvPr>
          <p:cNvPicPr>
            <a:picLocks noChangeAspect="1"/>
          </p:cNvPicPr>
          <p:nvPr/>
        </p:nvPicPr>
        <p:blipFill>
          <a:blip r:embed="rId2"/>
          <a:stretch>
            <a:fillRect/>
          </a:stretch>
        </p:blipFill>
        <p:spPr>
          <a:xfrm rot="650811">
            <a:off x="4514850" y="1113795"/>
            <a:ext cx="4097143" cy="3067291"/>
          </a:xfrm>
          <a:prstGeom prst="rect">
            <a:avLst/>
          </a:prstGeom>
        </p:spPr>
      </p:pic>
      <p:sp>
        <p:nvSpPr>
          <p:cNvPr id="5" name="Tittel 4">
            <a:extLst>
              <a:ext uri="{FF2B5EF4-FFF2-40B4-BE49-F238E27FC236}">
                <a16:creationId xmlns:a16="http://schemas.microsoft.com/office/drawing/2014/main" id="{1268536E-0741-FB4F-9E39-30443A5BFDAD}"/>
              </a:ext>
            </a:extLst>
          </p:cNvPr>
          <p:cNvSpPr>
            <a:spLocks noGrp="1"/>
          </p:cNvSpPr>
          <p:nvPr>
            <p:ph type="title"/>
          </p:nvPr>
        </p:nvSpPr>
        <p:spPr/>
        <p:txBody>
          <a:bodyPr/>
          <a:lstStyle/>
          <a:p>
            <a:r>
              <a:rPr lang="nb-NO" dirty="0">
                <a:solidFill>
                  <a:srgbClr val="005F9F"/>
                </a:solidFill>
              </a:rPr>
              <a:t>Visualisering</a:t>
            </a:r>
          </a:p>
        </p:txBody>
      </p:sp>
    </p:spTree>
    <p:extLst>
      <p:ext uri="{BB962C8B-B14F-4D97-AF65-F5344CB8AC3E}">
        <p14:creationId xmlns:p14="http://schemas.microsoft.com/office/powerpoint/2010/main" val="358800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95" y="322066"/>
            <a:ext cx="3943350" cy="520813"/>
          </a:xfrm>
        </p:spPr>
        <p:txBody>
          <a:bodyPr>
            <a:normAutofit/>
          </a:bodyPr>
          <a:lstStyle/>
          <a:p>
            <a:r>
              <a:rPr lang="nb-NO" sz="2800" dirty="0">
                <a:solidFill>
                  <a:srgbClr val="005F9F"/>
                </a:solidFill>
              </a:rPr>
              <a:t>1. Utfordringen i dag</a:t>
            </a:r>
          </a:p>
        </p:txBody>
      </p:sp>
      <p:sp>
        <p:nvSpPr>
          <p:cNvPr id="8" name="Oval 7"/>
          <p:cNvSpPr/>
          <p:nvPr/>
        </p:nvSpPr>
        <p:spPr>
          <a:xfrm>
            <a:off x="7599621" y="3190380"/>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64440" y="3425998"/>
            <a:ext cx="84101" cy="43905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73725" y="1019180"/>
            <a:ext cx="275935" cy="1440543"/>
          </a:xfrm>
          <a:prstGeom prst="rect">
            <a:avLst/>
          </a:prstGeom>
        </p:spPr>
      </p:pic>
      <p:pic>
        <p:nvPicPr>
          <p:cNvPr id="15" name="Picture 14">
            <a:extLst>
              <a:ext uri="{FF2B5EF4-FFF2-40B4-BE49-F238E27FC236}">
                <a16:creationId xmlns:a16="http://schemas.microsoft.com/office/drawing/2014/main" id="{4AEE8CB9-EF16-4592-B5CD-219222D908E4}"/>
              </a:ext>
            </a:extLst>
          </p:cNvPr>
          <p:cNvPicPr>
            <a:picLocks noChangeAspect="1"/>
          </p:cNvPicPr>
          <p:nvPr/>
        </p:nvPicPr>
        <p:blipFill rotWithShape="1">
          <a:blip r:embed="rId4"/>
          <a:srcRect l="1451" t="1170" r="1026" b="1232"/>
          <a:stretch/>
        </p:blipFill>
        <p:spPr>
          <a:xfrm>
            <a:off x="3625018" y="885836"/>
            <a:ext cx="5426114" cy="4010015"/>
          </a:xfrm>
          <a:prstGeom prst="rect">
            <a:avLst/>
          </a:prstGeom>
        </p:spPr>
      </p:pic>
      <p:sp>
        <p:nvSpPr>
          <p:cNvPr id="16" name="TextBox 15">
            <a:extLst>
              <a:ext uri="{FF2B5EF4-FFF2-40B4-BE49-F238E27FC236}">
                <a16:creationId xmlns:a16="http://schemas.microsoft.com/office/drawing/2014/main" id="{653A075C-739E-4FCC-922C-652971E6C143}"/>
              </a:ext>
            </a:extLst>
          </p:cNvPr>
          <p:cNvSpPr txBox="1"/>
          <p:nvPr/>
        </p:nvSpPr>
        <p:spPr>
          <a:xfrm>
            <a:off x="7617640" y="4762126"/>
            <a:ext cx="1088760" cy="184666"/>
          </a:xfrm>
          <a:prstGeom prst="rect">
            <a:avLst/>
          </a:prstGeom>
          <a:noFill/>
        </p:spPr>
        <p:txBody>
          <a:bodyPr wrap="none" rtlCol="0">
            <a:spAutoFit/>
          </a:bodyPr>
          <a:lstStyle/>
          <a:p>
            <a:r>
              <a:rPr lang="en-US" sz="600" dirty="0"/>
              <a:t>Source: </a:t>
            </a:r>
            <a:r>
              <a:rPr lang="en-US" sz="600" dirty="0" err="1"/>
              <a:t>liderando</a:t>
            </a:r>
            <a:r>
              <a:rPr lang="en-US" sz="600" dirty="0"/>
              <a:t> no </a:t>
            </a:r>
            <a:r>
              <a:rPr lang="en-US" sz="600" dirty="0" err="1"/>
              <a:t>mundo</a:t>
            </a:r>
            <a:r>
              <a:rPr lang="en-US" sz="600" dirty="0"/>
              <a:t> </a:t>
            </a:r>
            <a:endParaRPr lang="en-GB" sz="600" dirty="0"/>
          </a:p>
        </p:txBody>
      </p:sp>
      <p:sp>
        <p:nvSpPr>
          <p:cNvPr id="3" name="Content Placeholder 2"/>
          <p:cNvSpPr>
            <a:spLocks noGrp="1"/>
          </p:cNvSpPr>
          <p:nvPr>
            <p:ph idx="1"/>
          </p:nvPr>
        </p:nvSpPr>
        <p:spPr>
          <a:xfrm>
            <a:off x="312966" y="1025384"/>
            <a:ext cx="4435019" cy="3232281"/>
          </a:xfrm>
          <a:noFill/>
        </p:spPr>
        <p:txBody>
          <a:bodyPr>
            <a:normAutofit fontScale="92500" lnSpcReduction="10000"/>
          </a:bodyPr>
          <a:lstStyle/>
          <a:p>
            <a:pPr marL="342892" lvl="1" indent="0">
              <a:buNone/>
            </a:pPr>
            <a:endParaRPr lang="en-GB" dirty="0">
              <a:solidFill>
                <a:srgbClr val="3A4446"/>
              </a:solidFill>
            </a:endParaRPr>
          </a:p>
          <a:p>
            <a:pPr marL="342892" lvl="1" indent="0">
              <a:buNone/>
            </a:pPr>
            <a:endParaRPr lang="en-GB" dirty="0">
              <a:solidFill>
                <a:srgbClr val="3A4446"/>
              </a:solidFill>
            </a:endParaRPr>
          </a:p>
          <a:p>
            <a:pPr marL="342892" lvl="1" indent="0">
              <a:buNone/>
            </a:pPr>
            <a:r>
              <a:rPr lang="en-GB" dirty="0">
                <a:solidFill>
                  <a:srgbClr val="3A4446"/>
                </a:solidFill>
              </a:rPr>
              <a:t>	</a:t>
            </a:r>
          </a:p>
          <a:p>
            <a:pPr marL="342892" lvl="1" indent="0">
              <a:buNone/>
            </a:pPr>
            <a:r>
              <a:rPr lang="en-GB" b="1" u="sng" dirty="0">
                <a:solidFill>
                  <a:srgbClr val="3A4446"/>
                </a:solidFill>
              </a:rPr>
              <a:t>V</a:t>
            </a:r>
            <a:r>
              <a:rPr lang="en-GB" dirty="0">
                <a:solidFill>
                  <a:srgbClr val="3A4446"/>
                </a:solidFill>
              </a:rPr>
              <a:t>olatility</a:t>
            </a:r>
          </a:p>
          <a:p>
            <a:pPr marL="342892" lvl="1" indent="0">
              <a:buNone/>
            </a:pPr>
            <a:r>
              <a:rPr lang="en-GB" b="1" u="sng" dirty="0">
                <a:solidFill>
                  <a:srgbClr val="3A4446"/>
                </a:solidFill>
              </a:rPr>
              <a:t>U</a:t>
            </a:r>
            <a:r>
              <a:rPr lang="en-GB" dirty="0">
                <a:solidFill>
                  <a:srgbClr val="3A4446"/>
                </a:solidFill>
              </a:rPr>
              <a:t>ncertainty</a:t>
            </a:r>
          </a:p>
          <a:p>
            <a:pPr marL="342892" lvl="1" indent="0">
              <a:buNone/>
            </a:pPr>
            <a:r>
              <a:rPr lang="en-GB" b="1" u="sng" dirty="0">
                <a:solidFill>
                  <a:srgbClr val="3A4446"/>
                </a:solidFill>
              </a:rPr>
              <a:t>C</a:t>
            </a:r>
            <a:r>
              <a:rPr lang="en-GB" dirty="0">
                <a:solidFill>
                  <a:srgbClr val="3A4446"/>
                </a:solidFill>
              </a:rPr>
              <a:t>omplexity</a:t>
            </a:r>
          </a:p>
          <a:p>
            <a:pPr marL="342892" lvl="1" indent="0">
              <a:buNone/>
            </a:pPr>
            <a:r>
              <a:rPr lang="en-GB" b="1" u="sng" dirty="0">
                <a:solidFill>
                  <a:srgbClr val="3A4446"/>
                </a:solidFill>
              </a:rPr>
              <a:t>A</a:t>
            </a:r>
            <a:r>
              <a:rPr lang="en-GB" dirty="0">
                <a:solidFill>
                  <a:srgbClr val="3A4446"/>
                </a:solidFill>
              </a:rPr>
              <a:t>mbiguity</a:t>
            </a:r>
          </a:p>
          <a:p>
            <a:pPr marL="342892" lvl="1" indent="0">
              <a:buNone/>
            </a:pPr>
            <a:endParaRPr lang="en-GB" dirty="0">
              <a:solidFill>
                <a:srgbClr val="3A4446"/>
              </a:solidFill>
            </a:endParaRPr>
          </a:p>
          <a:p>
            <a:pPr marL="342892" lvl="1" indent="0">
              <a:buNone/>
            </a:pPr>
            <a:r>
              <a:rPr lang="en-GB" dirty="0">
                <a:solidFill>
                  <a:srgbClr val="3A4446"/>
                </a:solidFill>
              </a:rPr>
              <a:t>COVID-19!</a:t>
            </a:r>
          </a:p>
          <a:p>
            <a:pPr marL="342892" lvl="1" indent="0">
              <a:buNone/>
            </a:pPr>
            <a:endParaRPr lang="en-GB" b="1" dirty="0">
              <a:solidFill>
                <a:srgbClr val="3A4446"/>
              </a:solidFill>
            </a:endParaRPr>
          </a:p>
          <a:p>
            <a:pPr marL="342892" lvl="1" indent="0">
              <a:buNone/>
            </a:pPr>
            <a:r>
              <a:rPr lang="nb-NO" b="1" dirty="0">
                <a:solidFill>
                  <a:srgbClr val="3A4446"/>
                </a:solidFill>
              </a:rPr>
              <a:t>Bare sterke læringskulturer </a:t>
            </a:r>
            <a:br>
              <a:rPr lang="nb-NO" b="1" dirty="0">
                <a:solidFill>
                  <a:srgbClr val="3A4446"/>
                </a:solidFill>
              </a:rPr>
            </a:br>
            <a:r>
              <a:rPr lang="nb-NO" b="1" dirty="0">
                <a:solidFill>
                  <a:srgbClr val="3A4446"/>
                </a:solidFill>
              </a:rPr>
              <a:t>vil overleve</a:t>
            </a:r>
          </a:p>
          <a:p>
            <a:pPr marL="342892" lvl="1" indent="0">
              <a:buNone/>
            </a:pPr>
            <a:endParaRPr lang="en-GB" b="1" dirty="0">
              <a:solidFill>
                <a:srgbClr val="3A4446"/>
              </a:solidFill>
            </a:endParaRPr>
          </a:p>
        </p:txBody>
      </p:sp>
      <p:sp>
        <p:nvSpPr>
          <p:cNvPr id="19" name="Rectangle 18">
            <a:extLst>
              <a:ext uri="{FF2B5EF4-FFF2-40B4-BE49-F238E27FC236}">
                <a16:creationId xmlns:a16="http://schemas.microsoft.com/office/drawing/2014/main" id="{F9DDD221-3249-44FB-86DE-F10A48D89677}"/>
              </a:ext>
            </a:extLst>
          </p:cNvPr>
          <p:cNvSpPr/>
          <p:nvPr/>
        </p:nvSpPr>
        <p:spPr>
          <a:xfrm>
            <a:off x="0" y="850505"/>
            <a:ext cx="3204000"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a:extLst>
              <a:ext uri="{FF2B5EF4-FFF2-40B4-BE49-F238E27FC236}">
                <a16:creationId xmlns:a16="http://schemas.microsoft.com/office/drawing/2014/main" id="{D0501734-B976-4CB3-95AC-FCF964D51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49083" y="1450300"/>
            <a:ext cx="275935" cy="1440543"/>
          </a:xfrm>
          <a:prstGeom prst="rect">
            <a:avLst/>
          </a:prstGeom>
        </p:spPr>
      </p:pic>
    </p:spTree>
    <p:extLst>
      <p:ext uri="{BB962C8B-B14F-4D97-AF65-F5344CB8AC3E}">
        <p14:creationId xmlns:p14="http://schemas.microsoft.com/office/powerpoint/2010/main" val="1118780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46992"/>
            <a:ext cx="6159776" cy="389573"/>
          </a:xfrm>
        </p:spPr>
        <p:txBody>
          <a:bodyPr>
            <a:normAutofit/>
          </a:bodyPr>
          <a:lstStyle/>
          <a:p>
            <a:pPr marL="0" indent="0">
              <a:buNone/>
            </a:pPr>
            <a:r>
              <a:rPr lang="nb-NO" sz="1600" dirty="0"/>
              <a:t>Lærende hverdag</a:t>
            </a:r>
          </a:p>
        </p:txBody>
      </p:sp>
      <p:pic>
        <p:nvPicPr>
          <p:cNvPr id="6" name="Content Placeholder 5"/>
          <p:cNvPicPr>
            <a:picLocks noGrp="1" noChangeAspect="1"/>
          </p:cNvPicPr>
          <p:nvPr>
            <p:ph sz="half" idx="2"/>
          </p:nvPr>
        </p:nvPicPr>
        <p:blipFill>
          <a:blip r:embed="rId2">
            <a:alphaModFix amt="11000"/>
            <a:extLst>
              <a:ext uri="{28A0092B-C50C-407E-A947-70E740481C1C}">
                <a14:useLocalDpi xmlns:a14="http://schemas.microsoft.com/office/drawing/2010/main" val="0"/>
              </a:ext>
            </a:extLst>
          </a:blip>
          <a:stretch>
            <a:fillRect/>
          </a:stretch>
        </p:blipFill>
        <p:spPr>
          <a:xfrm rot="16938678">
            <a:off x="4098727" y="-62309"/>
            <a:ext cx="7263834" cy="4282403"/>
          </a:xfrm>
        </p:spPr>
      </p:pic>
      <p:sp>
        <p:nvSpPr>
          <p:cNvPr id="7" name="Title 1"/>
          <p:cNvSpPr>
            <a:spLocks noGrp="1"/>
          </p:cNvSpPr>
          <p:nvPr>
            <p:ph type="title"/>
          </p:nvPr>
        </p:nvSpPr>
        <p:spPr>
          <a:xfrm>
            <a:off x="536371" y="152820"/>
            <a:ext cx="7886700" cy="994172"/>
          </a:xfrm>
        </p:spPr>
        <p:txBody>
          <a:bodyPr>
            <a:normAutofit/>
          </a:bodyPr>
          <a:lstStyle/>
          <a:p>
            <a:r>
              <a:rPr lang="nb-NO" sz="3200" b="1" dirty="0">
                <a:solidFill>
                  <a:srgbClr val="005F9F"/>
                </a:solidFill>
              </a:rPr>
              <a:t>OBEYA – DNA koden</a:t>
            </a:r>
          </a:p>
        </p:txBody>
      </p:sp>
      <p:sp>
        <p:nvSpPr>
          <p:cNvPr id="8" name="Rectangle 7"/>
          <p:cNvSpPr/>
          <p:nvPr/>
        </p:nvSpPr>
        <p:spPr>
          <a:xfrm>
            <a:off x="0" y="937768"/>
            <a:ext cx="3494314" cy="45719"/>
          </a:xfrm>
          <a:prstGeom prst="rect">
            <a:avLst/>
          </a:prstGeom>
          <a:solidFill>
            <a:srgbClr val="649D35"/>
          </a:solidFill>
          <a:ln>
            <a:solidFill>
              <a:srgbClr val="649D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8650" y="2630233"/>
            <a:ext cx="2043856" cy="738664"/>
          </a:xfrm>
          <a:prstGeom prst="rect">
            <a:avLst/>
          </a:prstGeom>
          <a:noFill/>
        </p:spPr>
        <p:txBody>
          <a:bodyPr wrap="square" rtlCol="0">
            <a:spAutoFit/>
          </a:bodyPr>
          <a:lstStyle/>
          <a:p>
            <a:pPr marL="0" lvl="1" algn="ctr"/>
            <a:r>
              <a:rPr lang="nb-NO" sz="1400"/>
              <a:t>Gjør viktig informasjon synlig for det blotte øyet</a:t>
            </a:r>
          </a:p>
          <a:p>
            <a:pPr algn="ctr"/>
            <a:endParaRPr lang="nb-NO" sz="1400"/>
          </a:p>
        </p:txBody>
      </p:sp>
      <p:sp>
        <p:nvSpPr>
          <p:cNvPr id="13" name="TextBox 12"/>
          <p:cNvSpPr txBox="1"/>
          <p:nvPr/>
        </p:nvSpPr>
        <p:spPr>
          <a:xfrm>
            <a:off x="2757668" y="2630233"/>
            <a:ext cx="1473292" cy="523220"/>
          </a:xfrm>
          <a:prstGeom prst="rect">
            <a:avLst/>
          </a:prstGeom>
          <a:noFill/>
        </p:spPr>
        <p:txBody>
          <a:bodyPr wrap="square" rtlCol="0">
            <a:spAutoFit/>
          </a:bodyPr>
          <a:lstStyle/>
          <a:p>
            <a:pPr marL="0" lvl="1" algn="ctr"/>
            <a:r>
              <a:rPr lang="en-GB" sz="1400" dirty="0"/>
              <a:t>God </a:t>
            </a:r>
            <a:r>
              <a:rPr lang="nb-NO" sz="1400" dirty="0"/>
              <a:t>læringsdialog</a:t>
            </a:r>
          </a:p>
        </p:txBody>
      </p:sp>
      <p:sp>
        <p:nvSpPr>
          <p:cNvPr id="16" name="TextBox 15"/>
          <p:cNvSpPr txBox="1"/>
          <p:nvPr/>
        </p:nvSpPr>
        <p:spPr>
          <a:xfrm>
            <a:off x="4412181" y="2630233"/>
            <a:ext cx="1690324" cy="523220"/>
          </a:xfrm>
          <a:prstGeom prst="rect">
            <a:avLst/>
          </a:prstGeom>
          <a:noFill/>
        </p:spPr>
        <p:txBody>
          <a:bodyPr wrap="square" rtlCol="0">
            <a:spAutoFit/>
          </a:bodyPr>
          <a:lstStyle/>
          <a:p>
            <a:pPr marL="0" lvl="1" algn="ctr"/>
            <a:r>
              <a:rPr lang="nb-NO" sz="1400"/>
              <a:t>Lære gjennom å eksperimentere</a:t>
            </a:r>
          </a:p>
        </p:txBody>
      </p:sp>
      <p:sp>
        <p:nvSpPr>
          <p:cNvPr id="17" name="Oval 16"/>
          <p:cNvSpPr/>
          <p:nvPr/>
        </p:nvSpPr>
        <p:spPr>
          <a:xfrm>
            <a:off x="1238577" y="1700070"/>
            <a:ext cx="805070" cy="805070"/>
          </a:xfrm>
          <a:prstGeom prst="ellipse">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91779" y="1700070"/>
            <a:ext cx="805070" cy="805070"/>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54808" y="1700070"/>
            <a:ext cx="805070" cy="805070"/>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679" y="1893955"/>
            <a:ext cx="429034" cy="40677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813" y="1872491"/>
            <a:ext cx="459060" cy="43462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6752" y="1889762"/>
            <a:ext cx="495008" cy="469320"/>
          </a:xfrm>
          <a:prstGeom prst="rect">
            <a:avLst/>
          </a:prstGeom>
        </p:spPr>
      </p:pic>
    </p:spTree>
    <p:extLst>
      <p:ext uri="{BB962C8B-B14F-4D97-AF65-F5344CB8AC3E}">
        <p14:creationId xmlns:p14="http://schemas.microsoft.com/office/powerpoint/2010/main" val="1046631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vrundet rektangel 44">
            <a:extLst>
              <a:ext uri="{FF2B5EF4-FFF2-40B4-BE49-F238E27FC236}">
                <a16:creationId xmlns:a16="http://schemas.microsoft.com/office/drawing/2014/main" id="{8F7744C2-0934-1646-9E0A-ECB94161D37A}"/>
              </a:ext>
            </a:extLst>
          </p:cNvPr>
          <p:cNvSpPr/>
          <p:nvPr/>
        </p:nvSpPr>
        <p:spPr>
          <a:xfrm>
            <a:off x="1573472" y="1978753"/>
            <a:ext cx="6117336" cy="2414016"/>
          </a:xfrm>
          <a:prstGeom prst="roundRect">
            <a:avLst/>
          </a:prstGeom>
          <a:solidFill>
            <a:srgbClr val="00C6A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247" dirty="0"/>
          </a:p>
        </p:txBody>
      </p:sp>
      <p:sp>
        <p:nvSpPr>
          <p:cNvPr id="2" name="Femkant 1">
            <a:extLst>
              <a:ext uri="{FF2B5EF4-FFF2-40B4-BE49-F238E27FC236}">
                <a16:creationId xmlns:a16="http://schemas.microsoft.com/office/drawing/2014/main" id="{9BAC31FD-E38E-EB47-ADB8-D0693E6873D9}"/>
              </a:ext>
            </a:extLst>
          </p:cNvPr>
          <p:cNvSpPr/>
          <p:nvPr/>
        </p:nvSpPr>
        <p:spPr>
          <a:xfrm>
            <a:off x="3312238" y="2909331"/>
            <a:ext cx="2459411" cy="497996"/>
          </a:xfrm>
          <a:prstGeom prst="homePlate">
            <a:avLst>
              <a:gd name="adj" fmla="val 0"/>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47" dirty="0">
                <a:solidFill>
                  <a:schemeClr val="bg1"/>
                </a:solidFill>
              </a:rPr>
              <a:t>Møte, forstå, utvikle, tilpasse</a:t>
            </a:r>
          </a:p>
        </p:txBody>
      </p:sp>
      <p:sp>
        <p:nvSpPr>
          <p:cNvPr id="3" name="Ellipse 2">
            <a:extLst>
              <a:ext uri="{FF2B5EF4-FFF2-40B4-BE49-F238E27FC236}">
                <a16:creationId xmlns:a16="http://schemas.microsoft.com/office/drawing/2014/main" id="{EF603B13-F274-B446-91E1-59BE9BFD9090}"/>
              </a:ext>
            </a:extLst>
          </p:cNvPr>
          <p:cNvSpPr/>
          <p:nvPr/>
        </p:nvSpPr>
        <p:spPr>
          <a:xfrm>
            <a:off x="3590779" y="2063159"/>
            <a:ext cx="1966664" cy="53175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47" dirty="0">
                <a:solidFill>
                  <a:srgbClr val="0070C0"/>
                </a:solidFill>
              </a:rPr>
              <a:t>Forskning og utvikling</a:t>
            </a:r>
          </a:p>
        </p:txBody>
      </p:sp>
      <p:sp>
        <p:nvSpPr>
          <p:cNvPr id="4" name="Ellipse 3">
            <a:extLst>
              <a:ext uri="{FF2B5EF4-FFF2-40B4-BE49-F238E27FC236}">
                <a16:creationId xmlns:a16="http://schemas.microsoft.com/office/drawing/2014/main" id="{C6DC051B-430E-B044-BE51-458DF486ACCE}"/>
              </a:ext>
            </a:extLst>
          </p:cNvPr>
          <p:cNvSpPr/>
          <p:nvPr/>
        </p:nvSpPr>
        <p:spPr>
          <a:xfrm>
            <a:off x="3590779" y="3721740"/>
            <a:ext cx="1966664" cy="53175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47" dirty="0">
                <a:solidFill>
                  <a:srgbClr val="0070C0"/>
                </a:solidFill>
              </a:rPr>
              <a:t>Topp kompetanse, gode verksteder </a:t>
            </a:r>
          </a:p>
        </p:txBody>
      </p:sp>
      <p:sp>
        <p:nvSpPr>
          <p:cNvPr id="5" name="Ellipse 4">
            <a:extLst>
              <a:ext uri="{FF2B5EF4-FFF2-40B4-BE49-F238E27FC236}">
                <a16:creationId xmlns:a16="http://schemas.microsoft.com/office/drawing/2014/main" id="{C2A46D1E-CFD0-0141-A7CB-9D2D8048EE05}"/>
              </a:ext>
            </a:extLst>
          </p:cNvPr>
          <p:cNvSpPr/>
          <p:nvPr/>
        </p:nvSpPr>
        <p:spPr>
          <a:xfrm>
            <a:off x="1653657" y="2701480"/>
            <a:ext cx="1312516" cy="9136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108" dirty="0">
                <a:solidFill>
                  <a:srgbClr val="0070C0"/>
                </a:solidFill>
              </a:rPr>
              <a:t>Samspill med leverandører</a:t>
            </a:r>
          </a:p>
        </p:txBody>
      </p:sp>
      <p:sp>
        <p:nvSpPr>
          <p:cNvPr id="6" name="Ellipse 5">
            <a:extLst>
              <a:ext uri="{FF2B5EF4-FFF2-40B4-BE49-F238E27FC236}">
                <a16:creationId xmlns:a16="http://schemas.microsoft.com/office/drawing/2014/main" id="{2EE77EEF-A223-BF47-B639-6AAF0053D155}"/>
              </a:ext>
            </a:extLst>
          </p:cNvPr>
          <p:cNvSpPr/>
          <p:nvPr/>
        </p:nvSpPr>
        <p:spPr>
          <a:xfrm>
            <a:off x="6300216" y="2701480"/>
            <a:ext cx="1312516" cy="91369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108" dirty="0">
                <a:solidFill>
                  <a:srgbClr val="0070C0"/>
                </a:solidFill>
              </a:rPr>
              <a:t>Involvering av pasienter</a:t>
            </a:r>
          </a:p>
        </p:txBody>
      </p:sp>
      <p:cxnSp>
        <p:nvCxnSpPr>
          <p:cNvPr id="8" name="Rett pil 7">
            <a:extLst>
              <a:ext uri="{FF2B5EF4-FFF2-40B4-BE49-F238E27FC236}">
                <a16:creationId xmlns:a16="http://schemas.microsoft.com/office/drawing/2014/main" id="{45EBC8E4-B10A-DC48-B41F-D960122DF614}"/>
              </a:ext>
            </a:extLst>
          </p:cNvPr>
          <p:cNvCxnSpPr>
            <a:stCxn id="3" idx="3"/>
          </p:cNvCxnSpPr>
          <p:nvPr/>
        </p:nvCxnSpPr>
        <p:spPr>
          <a:xfrm flipH="1">
            <a:off x="3590779" y="2517044"/>
            <a:ext cx="288011" cy="392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Rett pil 8">
            <a:extLst>
              <a:ext uri="{FF2B5EF4-FFF2-40B4-BE49-F238E27FC236}">
                <a16:creationId xmlns:a16="http://schemas.microsoft.com/office/drawing/2014/main" id="{AB429C55-1908-3846-B4F8-44134C737765}"/>
              </a:ext>
            </a:extLst>
          </p:cNvPr>
          <p:cNvCxnSpPr>
            <a:cxnSpLocks/>
            <a:endCxn id="2" idx="0"/>
          </p:cNvCxnSpPr>
          <p:nvPr/>
        </p:nvCxnSpPr>
        <p:spPr>
          <a:xfrm flipH="1">
            <a:off x="4541944" y="2594918"/>
            <a:ext cx="32168" cy="314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tt pil 10">
            <a:extLst>
              <a:ext uri="{FF2B5EF4-FFF2-40B4-BE49-F238E27FC236}">
                <a16:creationId xmlns:a16="http://schemas.microsoft.com/office/drawing/2014/main" id="{6B2574C6-1FC3-D948-BB96-783A5ACEBD40}"/>
              </a:ext>
            </a:extLst>
          </p:cNvPr>
          <p:cNvCxnSpPr>
            <a:cxnSpLocks/>
            <a:stCxn id="3" idx="5"/>
          </p:cNvCxnSpPr>
          <p:nvPr/>
        </p:nvCxnSpPr>
        <p:spPr>
          <a:xfrm>
            <a:off x="5269431" y="2517044"/>
            <a:ext cx="241073" cy="392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tt pil 13">
            <a:extLst>
              <a:ext uri="{FF2B5EF4-FFF2-40B4-BE49-F238E27FC236}">
                <a16:creationId xmlns:a16="http://schemas.microsoft.com/office/drawing/2014/main" id="{268D0706-D5C3-2B4E-A48A-088CAC6FD7F7}"/>
              </a:ext>
            </a:extLst>
          </p:cNvPr>
          <p:cNvCxnSpPr>
            <a:cxnSpLocks/>
          </p:cNvCxnSpPr>
          <p:nvPr/>
        </p:nvCxnSpPr>
        <p:spPr>
          <a:xfrm flipV="1">
            <a:off x="5217757" y="3410592"/>
            <a:ext cx="288011" cy="392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tt pil 16">
            <a:extLst>
              <a:ext uri="{FF2B5EF4-FFF2-40B4-BE49-F238E27FC236}">
                <a16:creationId xmlns:a16="http://schemas.microsoft.com/office/drawing/2014/main" id="{D5EC9B8E-3BCB-354C-B65F-776ED99F3613}"/>
              </a:ext>
            </a:extLst>
          </p:cNvPr>
          <p:cNvCxnSpPr>
            <a:cxnSpLocks/>
            <a:stCxn id="4" idx="1"/>
          </p:cNvCxnSpPr>
          <p:nvPr/>
        </p:nvCxnSpPr>
        <p:spPr>
          <a:xfrm flipH="1" flipV="1">
            <a:off x="3658303" y="3419033"/>
            <a:ext cx="220487" cy="3805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Rett pil 19">
            <a:extLst>
              <a:ext uri="{FF2B5EF4-FFF2-40B4-BE49-F238E27FC236}">
                <a16:creationId xmlns:a16="http://schemas.microsoft.com/office/drawing/2014/main" id="{B264DC37-A702-EB4C-B7AE-FB62BAFE5B77}"/>
              </a:ext>
            </a:extLst>
          </p:cNvPr>
          <p:cNvCxnSpPr>
            <a:cxnSpLocks/>
          </p:cNvCxnSpPr>
          <p:nvPr/>
        </p:nvCxnSpPr>
        <p:spPr>
          <a:xfrm flipV="1">
            <a:off x="4599432" y="3407327"/>
            <a:ext cx="10551" cy="314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Rett pil 23">
            <a:extLst>
              <a:ext uri="{FF2B5EF4-FFF2-40B4-BE49-F238E27FC236}">
                <a16:creationId xmlns:a16="http://schemas.microsoft.com/office/drawing/2014/main" id="{724C1CB3-425B-8E49-9F99-9498189B514A}"/>
              </a:ext>
            </a:extLst>
          </p:cNvPr>
          <p:cNvCxnSpPr>
            <a:cxnSpLocks/>
            <a:stCxn id="5" idx="6"/>
            <a:endCxn id="2" idx="1"/>
          </p:cNvCxnSpPr>
          <p:nvPr/>
        </p:nvCxnSpPr>
        <p:spPr>
          <a:xfrm>
            <a:off x="2966173" y="3158329"/>
            <a:ext cx="3460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Rett pil 26">
            <a:extLst>
              <a:ext uri="{FF2B5EF4-FFF2-40B4-BE49-F238E27FC236}">
                <a16:creationId xmlns:a16="http://schemas.microsoft.com/office/drawing/2014/main" id="{D51F14F6-D6F3-FD47-8E4A-840DBF3BA309}"/>
              </a:ext>
            </a:extLst>
          </p:cNvPr>
          <p:cNvCxnSpPr>
            <a:cxnSpLocks/>
            <a:stCxn id="6" idx="3"/>
          </p:cNvCxnSpPr>
          <p:nvPr/>
        </p:nvCxnSpPr>
        <p:spPr>
          <a:xfrm flipH="1">
            <a:off x="5557442" y="3481369"/>
            <a:ext cx="934988" cy="448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tt pil 29">
            <a:extLst>
              <a:ext uri="{FF2B5EF4-FFF2-40B4-BE49-F238E27FC236}">
                <a16:creationId xmlns:a16="http://schemas.microsoft.com/office/drawing/2014/main" id="{FA155FFF-43C9-F343-81E5-8E166F90FFB2}"/>
              </a:ext>
            </a:extLst>
          </p:cNvPr>
          <p:cNvCxnSpPr>
            <a:cxnSpLocks/>
            <a:stCxn id="6" idx="1"/>
          </p:cNvCxnSpPr>
          <p:nvPr/>
        </p:nvCxnSpPr>
        <p:spPr>
          <a:xfrm flipH="1" flipV="1">
            <a:off x="5510504" y="2387068"/>
            <a:ext cx="981926" cy="448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Rett pil 37">
            <a:extLst>
              <a:ext uri="{FF2B5EF4-FFF2-40B4-BE49-F238E27FC236}">
                <a16:creationId xmlns:a16="http://schemas.microsoft.com/office/drawing/2014/main" id="{C14B500E-8B4D-AB40-9D6A-1FE56CB008B3}"/>
              </a:ext>
            </a:extLst>
          </p:cNvPr>
          <p:cNvCxnSpPr>
            <a:stCxn id="2" idx="3"/>
            <a:endCxn id="6" idx="2"/>
          </p:cNvCxnSpPr>
          <p:nvPr/>
        </p:nvCxnSpPr>
        <p:spPr>
          <a:xfrm>
            <a:off x="5771649" y="3158329"/>
            <a:ext cx="52856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Rett pil 38">
            <a:extLst>
              <a:ext uri="{FF2B5EF4-FFF2-40B4-BE49-F238E27FC236}">
                <a16:creationId xmlns:a16="http://schemas.microsoft.com/office/drawing/2014/main" id="{2B99D60F-F8E8-584E-948F-91DF1F39AEF0}"/>
              </a:ext>
            </a:extLst>
          </p:cNvPr>
          <p:cNvCxnSpPr>
            <a:cxnSpLocks/>
            <a:stCxn id="5" idx="7"/>
          </p:cNvCxnSpPr>
          <p:nvPr/>
        </p:nvCxnSpPr>
        <p:spPr>
          <a:xfrm flipV="1">
            <a:off x="2773960" y="2427782"/>
            <a:ext cx="855368" cy="407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Rett pil 42">
            <a:extLst>
              <a:ext uri="{FF2B5EF4-FFF2-40B4-BE49-F238E27FC236}">
                <a16:creationId xmlns:a16="http://schemas.microsoft.com/office/drawing/2014/main" id="{1F98C363-3D5A-9F4F-982F-4338858C27A9}"/>
              </a:ext>
            </a:extLst>
          </p:cNvPr>
          <p:cNvCxnSpPr>
            <a:cxnSpLocks/>
          </p:cNvCxnSpPr>
          <p:nvPr/>
        </p:nvCxnSpPr>
        <p:spPr>
          <a:xfrm>
            <a:off x="2771496" y="3481370"/>
            <a:ext cx="886808" cy="436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Ellipse 45">
            <a:extLst>
              <a:ext uri="{FF2B5EF4-FFF2-40B4-BE49-F238E27FC236}">
                <a16:creationId xmlns:a16="http://schemas.microsoft.com/office/drawing/2014/main" id="{8311019D-5DA7-2244-B60A-13F47B61B159}"/>
              </a:ext>
            </a:extLst>
          </p:cNvPr>
          <p:cNvSpPr/>
          <p:nvPr/>
        </p:nvSpPr>
        <p:spPr>
          <a:xfrm>
            <a:off x="3308533" y="1404690"/>
            <a:ext cx="2526935" cy="455793"/>
          </a:xfrm>
          <a:prstGeom prst="ellipse">
            <a:avLst/>
          </a:prstGeom>
          <a:noFill/>
          <a:ln w="19050">
            <a:solidFill>
              <a:srgbClr val="00C6A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b="1" dirty="0">
                <a:solidFill>
                  <a:srgbClr val="0070C0"/>
                </a:solidFill>
              </a:rPr>
              <a:t>et bedre liv for pasienten</a:t>
            </a:r>
          </a:p>
        </p:txBody>
      </p:sp>
      <p:sp>
        <p:nvSpPr>
          <p:cNvPr id="21" name="Avrundet rektangel 20">
            <a:extLst>
              <a:ext uri="{FF2B5EF4-FFF2-40B4-BE49-F238E27FC236}">
                <a16:creationId xmlns:a16="http://schemas.microsoft.com/office/drawing/2014/main" id="{986877A7-410E-A74A-A9CD-72F5315D1C64}"/>
              </a:ext>
            </a:extLst>
          </p:cNvPr>
          <p:cNvSpPr/>
          <p:nvPr/>
        </p:nvSpPr>
        <p:spPr>
          <a:xfrm>
            <a:off x="2725566" y="1357716"/>
            <a:ext cx="708487" cy="530042"/>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VISJON</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22" name="Avrundet rektangel 21">
            <a:extLst>
              <a:ext uri="{FF2B5EF4-FFF2-40B4-BE49-F238E27FC236}">
                <a16:creationId xmlns:a16="http://schemas.microsoft.com/office/drawing/2014/main" id="{19C91056-3F7F-2D4F-A22C-59C490947004}"/>
              </a:ext>
            </a:extLst>
          </p:cNvPr>
          <p:cNvSpPr/>
          <p:nvPr/>
        </p:nvSpPr>
        <p:spPr>
          <a:xfrm>
            <a:off x="2793511" y="3311194"/>
            <a:ext cx="640542" cy="531760"/>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MISJON</a:t>
            </a:r>
          </a:p>
        </p:txBody>
      </p:sp>
      <p:sp>
        <p:nvSpPr>
          <p:cNvPr id="23" name="Avrundet rektangel 22">
            <a:extLst>
              <a:ext uri="{FF2B5EF4-FFF2-40B4-BE49-F238E27FC236}">
                <a16:creationId xmlns:a16="http://schemas.microsoft.com/office/drawing/2014/main" id="{ED420D98-8A50-524E-9684-F6130D50C1EF}"/>
              </a:ext>
            </a:extLst>
          </p:cNvPr>
          <p:cNvSpPr/>
          <p:nvPr/>
        </p:nvSpPr>
        <p:spPr>
          <a:xfrm>
            <a:off x="5401062" y="3742728"/>
            <a:ext cx="712480" cy="535099"/>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dirty="0">
                <a:solidFill>
                  <a:srgbClr val="000000"/>
                </a:solidFill>
              </a:rPr>
              <a:t>K</a:t>
            </a:r>
          </a:p>
          <a:p>
            <a:pPr algn="ctr"/>
            <a:r>
              <a:rPr lang="nb-NO" sz="800" b="1" dirty="0">
                <a:solidFill>
                  <a:srgbClr val="000000"/>
                </a:solidFill>
              </a:rPr>
              <a:t>KAPASITET</a:t>
            </a:r>
          </a:p>
        </p:txBody>
      </p:sp>
      <p:sp>
        <p:nvSpPr>
          <p:cNvPr id="7" name="Tittel 6">
            <a:extLst>
              <a:ext uri="{FF2B5EF4-FFF2-40B4-BE49-F238E27FC236}">
                <a16:creationId xmlns:a16="http://schemas.microsoft.com/office/drawing/2014/main" id="{0EA397B3-4B88-CB48-8FFC-ACCF76334456}"/>
              </a:ext>
            </a:extLst>
          </p:cNvPr>
          <p:cNvSpPr>
            <a:spLocks noGrp="1"/>
          </p:cNvSpPr>
          <p:nvPr>
            <p:ph type="title"/>
          </p:nvPr>
        </p:nvSpPr>
        <p:spPr/>
        <p:txBody>
          <a:bodyPr/>
          <a:lstStyle/>
          <a:p>
            <a:r>
              <a:rPr lang="nb-NO">
                <a:solidFill>
                  <a:srgbClr val="005F9F"/>
                </a:solidFill>
              </a:rPr>
              <a:t>Eksempel Sophies Minde Ortopedi</a:t>
            </a:r>
          </a:p>
        </p:txBody>
      </p:sp>
    </p:spTree>
    <p:extLst>
      <p:ext uri="{BB962C8B-B14F-4D97-AF65-F5344CB8AC3E}">
        <p14:creationId xmlns:p14="http://schemas.microsoft.com/office/powerpoint/2010/main" val="39435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vrundet rektangel 20">
            <a:extLst>
              <a:ext uri="{FF2B5EF4-FFF2-40B4-BE49-F238E27FC236}">
                <a16:creationId xmlns:a16="http://schemas.microsoft.com/office/drawing/2014/main" id="{87E6ED0C-B01E-5145-A192-7DFE1EF21FFE}"/>
              </a:ext>
            </a:extLst>
          </p:cNvPr>
          <p:cNvSpPr/>
          <p:nvPr/>
        </p:nvSpPr>
        <p:spPr>
          <a:xfrm>
            <a:off x="301021" y="98773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pic>
        <p:nvPicPr>
          <p:cNvPr id="3" name="Bilde 2">
            <a:extLst>
              <a:ext uri="{FF2B5EF4-FFF2-40B4-BE49-F238E27FC236}">
                <a16:creationId xmlns:a16="http://schemas.microsoft.com/office/drawing/2014/main" id="{3B9C0666-3770-9E49-9A7B-DB64A0824D5E}"/>
              </a:ext>
            </a:extLst>
          </p:cNvPr>
          <p:cNvPicPr>
            <a:picLocks noChangeAspect="1"/>
          </p:cNvPicPr>
          <p:nvPr/>
        </p:nvPicPr>
        <p:blipFill>
          <a:blip r:embed="rId2"/>
          <a:stretch>
            <a:fillRect/>
          </a:stretch>
        </p:blipFill>
        <p:spPr>
          <a:xfrm>
            <a:off x="1896807" y="219919"/>
            <a:ext cx="6642891" cy="4703662"/>
          </a:xfrm>
          <a:prstGeom prst="rect">
            <a:avLst/>
          </a:prstGeom>
        </p:spPr>
      </p:pic>
    </p:spTree>
    <p:extLst>
      <p:ext uri="{BB962C8B-B14F-4D97-AF65-F5344CB8AC3E}">
        <p14:creationId xmlns:p14="http://schemas.microsoft.com/office/powerpoint/2010/main" val="3631842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CBBEFB-5122-CB4C-874C-142B27EF9C7B}"/>
              </a:ext>
            </a:extLst>
          </p:cNvPr>
          <p:cNvSpPr>
            <a:spLocks noGrp="1"/>
          </p:cNvSpPr>
          <p:nvPr>
            <p:ph type="title"/>
          </p:nvPr>
        </p:nvSpPr>
        <p:spPr/>
        <p:txBody>
          <a:bodyPr>
            <a:normAutofit/>
          </a:bodyPr>
          <a:lstStyle/>
          <a:p>
            <a:r>
              <a:rPr lang="nb-NO" sz="3000" b="1" dirty="0">
                <a:solidFill>
                  <a:srgbClr val="0070C0"/>
                </a:solidFill>
              </a:rPr>
              <a:t>Hvorfor går vi på jobben?</a:t>
            </a:r>
          </a:p>
        </p:txBody>
      </p:sp>
      <p:sp>
        <p:nvSpPr>
          <p:cNvPr id="3" name="Plassholder for bunntekst 2">
            <a:extLst>
              <a:ext uri="{FF2B5EF4-FFF2-40B4-BE49-F238E27FC236}">
                <a16:creationId xmlns:a16="http://schemas.microsoft.com/office/drawing/2014/main" id="{B8F147AF-72B8-6247-BE8A-E387FD668E0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Institute for Learning Organizations </a:t>
            </a:r>
          </a:p>
        </p:txBody>
      </p:sp>
      <p:sp>
        <p:nvSpPr>
          <p:cNvPr id="4" name="Plassholder for lysbildenummer 3">
            <a:extLst>
              <a:ext uri="{FF2B5EF4-FFF2-40B4-BE49-F238E27FC236}">
                <a16:creationId xmlns:a16="http://schemas.microsoft.com/office/drawing/2014/main" id="{E8121A84-81A0-D54C-A68D-975373BAD26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6F0024-AF77-004F-8740-BA1006AED81F}" type="slidenum">
              <a:rPr lang="nb-NO" smtClean="0"/>
              <a:pPr/>
              <a:t>43</a:t>
            </a:fld>
            <a:endParaRPr lang="nb-NO"/>
          </a:p>
        </p:txBody>
      </p:sp>
      <p:sp>
        <p:nvSpPr>
          <p:cNvPr id="7" name="Espace réservé du texte 19">
            <a:extLst>
              <a:ext uri="{FF2B5EF4-FFF2-40B4-BE49-F238E27FC236}">
                <a16:creationId xmlns:a16="http://schemas.microsoft.com/office/drawing/2014/main" id="{09F6BB72-5417-DA4B-A5C1-636055D91C46}"/>
              </a:ext>
            </a:extLst>
          </p:cNvPr>
          <p:cNvSpPr txBox="1">
            <a:spLocks/>
          </p:cNvSpPr>
          <p:nvPr/>
        </p:nvSpPr>
        <p:spPr>
          <a:xfrm>
            <a:off x="0" y="2343954"/>
            <a:ext cx="6858000" cy="2799546"/>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a:t> </a:t>
            </a:r>
            <a:endParaRPr lang="fr-FR" sz="2100" dirty="0"/>
          </a:p>
        </p:txBody>
      </p:sp>
      <p:sp>
        <p:nvSpPr>
          <p:cNvPr id="9" name="Avrundet rektangel 8">
            <a:extLst>
              <a:ext uri="{FF2B5EF4-FFF2-40B4-BE49-F238E27FC236}">
                <a16:creationId xmlns:a16="http://schemas.microsoft.com/office/drawing/2014/main" id="{9FA3607C-0FCB-6B4B-8346-A22CED677BE3}"/>
              </a:ext>
            </a:extLst>
          </p:cNvPr>
          <p:cNvSpPr/>
          <p:nvPr/>
        </p:nvSpPr>
        <p:spPr bwMode="auto">
          <a:xfrm>
            <a:off x="4971403" y="1090694"/>
            <a:ext cx="2715272" cy="1781719"/>
          </a:xfrm>
          <a:prstGeom prst="roundRect">
            <a:avLst/>
          </a:prstGeom>
          <a:blipFill>
            <a:blip r:embed="rId2"/>
            <a:stretch>
              <a:fillRect/>
            </a:stretch>
          </a:blipFill>
          <a:ln w="2857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nb-NO" sz="1013" b="1" dirty="0">
                <a:solidFill>
                  <a:schemeClr val="bg1"/>
                </a:solidFill>
                <a:latin typeface="Gill Sans" charset="0"/>
                <a:ea typeface="ヒラギノ角ゴ ProN W3" charset="0"/>
                <a:cs typeface="ヒラギノ角ゴ ProN W3" charset="0"/>
                <a:sym typeface="Gill Sans" charset="0"/>
              </a:rPr>
              <a:t>Hjemmetjenesten </a:t>
            </a:r>
          </a:p>
          <a:p>
            <a:pPr algn="ctr" fontAlgn="base">
              <a:spcBef>
                <a:spcPct val="0"/>
              </a:spcBef>
              <a:spcAft>
                <a:spcPct val="0"/>
              </a:spcAft>
            </a:pPr>
            <a:r>
              <a:rPr lang="nb-NO" sz="1013" b="1" dirty="0">
                <a:solidFill>
                  <a:schemeClr val="bg1"/>
                </a:solidFill>
                <a:latin typeface="Gill Sans" charset="0"/>
                <a:ea typeface="ヒラギノ角ゴ ProN W3" charset="0"/>
                <a:cs typeface="ヒラギノ角ゴ ProN W3" charset="0"/>
                <a:sym typeface="Gill Sans" charset="0"/>
              </a:rPr>
              <a:t>selvgående team </a:t>
            </a:r>
            <a:endParaRPr lang="nb-NO" sz="1050" b="1" dirty="0">
              <a:solidFill>
                <a:schemeClr val="bg1"/>
              </a:solidFill>
              <a:latin typeface="Gill Sans" charset="0"/>
              <a:ea typeface="ヒラギノ角ゴ ProN W3" charset="0"/>
              <a:cs typeface="ヒラギノ角ゴ ProN W3" charset="0"/>
              <a:sym typeface="Gill Sans" charset="0"/>
            </a:endParaRPr>
          </a:p>
        </p:txBody>
      </p:sp>
      <p:pic>
        <p:nvPicPr>
          <p:cNvPr id="6" name="Bilde 5" descr="Et bilde som inneholder vann, utendørs, båt, elv&#10;&#10;Automatisk generert beskrivelse">
            <a:extLst>
              <a:ext uri="{FF2B5EF4-FFF2-40B4-BE49-F238E27FC236}">
                <a16:creationId xmlns:a16="http://schemas.microsoft.com/office/drawing/2014/main" id="{6874D9E6-B8DC-CD42-9CF6-C15ADD54B9D5}"/>
              </a:ext>
            </a:extLst>
          </p:cNvPr>
          <p:cNvPicPr>
            <a:picLocks noChangeAspect="1"/>
          </p:cNvPicPr>
          <p:nvPr/>
        </p:nvPicPr>
        <p:blipFill>
          <a:blip r:embed="rId3"/>
          <a:stretch>
            <a:fillRect/>
          </a:stretch>
        </p:blipFill>
        <p:spPr>
          <a:xfrm>
            <a:off x="789278" y="1108554"/>
            <a:ext cx="2349660" cy="1762245"/>
          </a:xfrm>
          <a:prstGeom prst="rect">
            <a:avLst/>
          </a:prstGeom>
        </p:spPr>
      </p:pic>
      <p:sp>
        <p:nvSpPr>
          <p:cNvPr id="10" name="AutoShape 14">
            <a:extLst>
              <a:ext uri="{FF2B5EF4-FFF2-40B4-BE49-F238E27FC236}">
                <a16:creationId xmlns:a16="http://schemas.microsoft.com/office/drawing/2014/main" id="{AA28DB19-A6A3-044E-8766-C5C1A1713C95}"/>
              </a:ext>
            </a:extLst>
          </p:cNvPr>
          <p:cNvSpPr>
            <a:spLocks noChangeArrowheads="1"/>
          </p:cNvSpPr>
          <p:nvPr/>
        </p:nvSpPr>
        <p:spPr bwMode="auto">
          <a:xfrm>
            <a:off x="813171" y="2224063"/>
            <a:ext cx="2325767" cy="1722674"/>
          </a:xfrm>
          <a:custGeom>
            <a:avLst/>
            <a:gdLst>
              <a:gd name="T0" fmla="*/ 1093 w 2025650"/>
              <a:gd name="T1" fmla="*/ 81751511 h 1819275"/>
              <a:gd name="T2" fmla="*/ 403701600 w 2025650"/>
              <a:gd name="T3" fmla="*/ 81752096 h 1819275"/>
              <a:gd name="T4" fmla="*/ 528449076 w 2025650"/>
              <a:gd name="T5" fmla="*/ 0 h 1819275"/>
              <a:gd name="T6" fmla="*/ 653196863 w 2025650"/>
              <a:gd name="T7" fmla="*/ 81752096 h 1819275"/>
              <a:gd name="T8" fmla="*/ 1056897427 w 2025650"/>
              <a:gd name="T9" fmla="*/ 81751511 h 1819275"/>
              <a:gd name="T10" fmla="*/ 730295423 w 2025650"/>
              <a:gd name="T11" fmla="*/ 132276663 h 1819275"/>
              <a:gd name="T12" fmla="*/ 855048233 w 2025650"/>
              <a:gd name="T13" fmla="*/ 214028381 h 1819275"/>
              <a:gd name="T14" fmla="*/ 528449076 w 2025650"/>
              <a:gd name="T15" fmla="*/ 163502524 h 1819275"/>
              <a:gd name="T16" fmla="*/ 201850081 w 2025650"/>
              <a:gd name="T17" fmla="*/ 214028381 h 1819275"/>
              <a:gd name="T18" fmla="*/ 326603146 w 2025650"/>
              <a:gd name="T19" fmla="*/ 132276663 h 1819275"/>
              <a:gd name="T20" fmla="*/ 1093 w 2025650"/>
              <a:gd name="T21" fmla="*/ 81751511 h 1819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25650"/>
              <a:gd name="T34" fmla="*/ 0 h 1819275"/>
              <a:gd name="T35" fmla="*/ 2025650 w 2025650"/>
              <a:gd name="T36" fmla="*/ 1819275 h 1819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25650" h="1819275">
                <a:moveTo>
                  <a:pt x="2" y="694899"/>
                </a:moveTo>
                <a:lnTo>
                  <a:pt x="773734" y="694904"/>
                </a:lnTo>
                <a:lnTo>
                  <a:pt x="1012825" y="0"/>
                </a:lnTo>
                <a:lnTo>
                  <a:pt x="1251916" y="694904"/>
                </a:lnTo>
                <a:lnTo>
                  <a:pt x="2025648" y="694899"/>
                </a:lnTo>
                <a:lnTo>
                  <a:pt x="1399683" y="1124369"/>
                </a:lnTo>
                <a:lnTo>
                  <a:pt x="1638784" y="1819270"/>
                </a:lnTo>
                <a:lnTo>
                  <a:pt x="1012825" y="1389793"/>
                </a:lnTo>
                <a:lnTo>
                  <a:pt x="386866" y="1819270"/>
                </a:lnTo>
                <a:lnTo>
                  <a:pt x="625967" y="1124369"/>
                </a:lnTo>
                <a:lnTo>
                  <a:pt x="2" y="694899"/>
                </a:lnTo>
                <a:close/>
              </a:path>
            </a:pathLst>
          </a:custGeom>
          <a:solidFill>
            <a:srgbClr val="FFFF00"/>
          </a:solidFill>
          <a:ln w="9525">
            <a:solidFill>
              <a:schemeClr val="tx1"/>
            </a:solidFill>
            <a:miter lim="800000"/>
            <a:headEnd/>
            <a:tailEnd/>
          </a:ln>
          <a:effectLst/>
        </p:spPr>
        <p:txBody>
          <a:bodyPr wrap="none" lIns="68576" tIns="34289" rIns="68576" bIns="34289" anchor="ctr"/>
          <a:lstStyle/>
          <a:p>
            <a:pPr algn="ctr">
              <a:lnSpc>
                <a:spcPct val="80000"/>
              </a:lnSpc>
            </a:pPr>
            <a:r>
              <a:rPr lang="en-US" sz="1800" b="1" dirty="0">
                <a:solidFill>
                  <a:srgbClr val="000090"/>
                </a:solidFill>
              </a:rPr>
              <a:t> </a:t>
            </a:r>
          </a:p>
          <a:p>
            <a:pPr algn="ctr">
              <a:lnSpc>
                <a:spcPct val="80000"/>
              </a:lnSpc>
            </a:pPr>
            <a:r>
              <a:rPr lang="nb-NO" sz="1800" b="1" dirty="0">
                <a:solidFill>
                  <a:srgbClr val="000090"/>
                </a:solidFill>
              </a:rPr>
              <a:t>Minner for </a:t>
            </a:r>
          </a:p>
          <a:p>
            <a:pPr algn="ctr">
              <a:lnSpc>
                <a:spcPct val="80000"/>
              </a:lnSpc>
            </a:pPr>
            <a:r>
              <a:rPr lang="nb-NO" sz="1800" b="1" dirty="0">
                <a:solidFill>
                  <a:srgbClr val="000090"/>
                </a:solidFill>
              </a:rPr>
              <a:t>livet</a:t>
            </a:r>
          </a:p>
        </p:txBody>
      </p:sp>
      <p:sp>
        <p:nvSpPr>
          <p:cNvPr id="12" name="AutoShape 14">
            <a:extLst>
              <a:ext uri="{FF2B5EF4-FFF2-40B4-BE49-F238E27FC236}">
                <a16:creationId xmlns:a16="http://schemas.microsoft.com/office/drawing/2014/main" id="{37B75C1B-3C7D-0645-A166-D34E42C9ADDA}"/>
              </a:ext>
            </a:extLst>
          </p:cNvPr>
          <p:cNvSpPr>
            <a:spLocks noChangeArrowheads="1"/>
          </p:cNvSpPr>
          <p:nvPr/>
        </p:nvSpPr>
        <p:spPr bwMode="auto">
          <a:xfrm>
            <a:off x="5155924" y="2244846"/>
            <a:ext cx="2325767" cy="1722674"/>
          </a:xfrm>
          <a:custGeom>
            <a:avLst/>
            <a:gdLst>
              <a:gd name="T0" fmla="*/ 1093 w 2025650"/>
              <a:gd name="T1" fmla="*/ 81751511 h 1819275"/>
              <a:gd name="T2" fmla="*/ 403701600 w 2025650"/>
              <a:gd name="T3" fmla="*/ 81752096 h 1819275"/>
              <a:gd name="T4" fmla="*/ 528449076 w 2025650"/>
              <a:gd name="T5" fmla="*/ 0 h 1819275"/>
              <a:gd name="T6" fmla="*/ 653196863 w 2025650"/>
              <a:gd name="T7" fmla="*/ 81752096 h 1819275"/>
              <a:gd name="T8" fmla="*/ 1056897427 w 2025650"/>
              <a:gd name="T9" fmla="*/ 81751511 h 1819275"/>
              <a:gd name="T10" fmla="*/ 730295423 w 2025650"/>
              <a:gd name="T11" fmla="*/ 132276663 h 1819275"/>
              <a:gd name="T12" fmla="*/ 855048233 w 2025650"/>
              <a:gd name="T13" fmla="*/ 214028381 h 1819275"/>
              <a:gd name="T14" fmla="*/ 528449076 w 2025650"/>
              <a:gd name="T15" fmla="*/ 163502524 h 1819275"/>
              <a:gd name="T16" fmla="*/ 201850081 w 2025650"/>
              <a:gd name="T17" fmla="*/ 214028381 h 1819275"/>
              <a:gd name="T18" fmla="*/ 326603146 w 2025650"/>
              <a:gd name="T19" fmla="*/ 132276663 h 1819275"/>
              <a:gd name="T20" fmla="*/ 1093 w 2025650"/>
              <a:gd name="T21" fmla="*/ 81751511 h 1819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25650"/>
              <a:gd name="T34" fmla="*/ 0 h 1819275"/>
              <a:gd name="T35" fmla="*/ 2025650 w 2025650"/>
              <a:gd name="T36" fmla="*/ 1819275 h 1819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25650" h="1819275">
                <a:moveTo>
                  <a:pt x="2" y="694899"/>
                </a:moveTo>
                <a:lnTo>
                  <a:pt x="773734" y="694904"/>
                </a:lnTo>
                <a:lnTo>
                  <a:pt x="1012825" y="0"/>
                </a:lnTo>
                <a:lnTo>
                  <a:pt x="1251916" y="694904"/>
                </a:lnTo>
                <a:lnTo>
                  <a:pt x="2025648" y="694899"/>
                </a:lnTo>
                <a:lnTo>
                  <a:pt x="1399683" y="1124369"/>
                </a:lnTo>
                <a:lnTo>
                  <a:pt x="1638784" y="1819270"/>
                </a:lnTo>
                <a:lnTo>
                  <a:pt x="1012825" y="1389793"/>
                </a:lnTo>
                <a:lnTo>
                  <a:pt x="386866" y="1819270"/>
                </a:lnTo>
                <a:lnTo>
                  <a:pt x="625967" y="1124369"/>
                </a:lnTo>
                <a:lnTo>
                  <a:pt x="2" y="694899"/>
                </a:lnTo>
                <a:close/>
              </a:path>
            </a:pathLst>
          </a:custGeom>
          <a:solidFill>
            <a:srgbClr val="FFFF00"/>
          </a:solidFill>
          <a:ln w="9525">
            <a:solidFill>
              <a:schemeClr val="tx1"/>
            </a:solidFill>
            <a:miter lim="800000"/>
            <a:headEnd/>
            <a:tailEnd/>
          </a:ln>
          <a:effectLst/>
        </p:spPr>
        <p:txBody>
          <a:bodyPr wrap="none" lIns="68576" tIns="34289" rIns="68576" bIns="34289" anchor="ctr"/>
          <a:lstStyle/>
          <a:p>
            <a:pPr algn="ctr">
              <a:lnSpc>
                <a:spcPct val="80000"/>
              </a:lnSpc>
            </a:pPr>
            <a:r>
              <a:rPr lang="en-US" sz="1800" b="1" dirty="0">
                <a:solidFill>
                  <a:srgbClr val="000090"/>
                </a:solidFill>
              </a:rPr>
              <a:t> </a:t>
            </a:r>
          </a:p>
          <a:p>
            <a:pPr algn="ctr">
              <a:lnSpc>
                <a:spcPct val="80000"/>
              </a:lnSpc>
            </a:pPr>
            <a:r>
              <a:rPr lang="en-US" sz="1800" b="1" dirty="0">
                <a:solidFill>
                  <a:srgbClr val="000090"/>
                </a:solidFill>
              </a:rPr>
              <a:t> </a:t>
            </a:r>
            <a:r>
              <a:rPr lang="nb-NO" sz="1800" b="1" dirty="0">
                <a:solidFill>
                  <a:srgbClr val="000090"/>
                </a:solidFill>
              </a:rPr>
              <a:t>Leve lenge</a:t>
            </a:r>
          </a:p>
          <a:p>
            <a:pPr algn="ctr">
              <a:lnSpc>
                <a:spcPct val="80000"/>
              </a:lnSpc>
            </a:pPr>
            <a:r>
              <a:rPr lang="nb-NO" sz="1800" b="1" dirty="0">
                <a:solidFill>
                  <a:srgbClr val="000090"/>
                </a:solidFill>
              </a:rPr>
              <a:t>hjemme</a:t>
            </a:r>
          </a:p>
        </p:txBody>
      </p:sp>
      <p:sp>
        <p:nvSpPr>
          <p:cNvPr id="14" name="Avrundet rektangel 13">
            <a:extLst>
              <a:ext uri="{FF2B5EF4-FFF2-40B4-BE49-F238E27FC236}">
                <a16:creationId xmlns:a16="http://schemas.microsoft.com/office/drawing/2014/main" id="{27A05C07-3684-414E-A4D5-7910F14DE301}"/>
              </a:ext>
            </a:extLst>
          </p:cNvPr>
          <p:cNvSpPr/>
          <p:nvPr/>
        </p:nvSpPr>
        <p:spPr>
          <a:xfrm>
            <a:off x="6149513" y="417248"/>
            <a:ext cx="708487" cy="530042"/>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VISJON</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10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objekt&#10;&#10;Automatisk generert beskrivelse">
            <a:extLst>
              <a:ext uri="{FF2B5EF4-FFF2-40B4-BE49-F238E27FC236}">
                <a16:creationId xmlns:a16="http://schemas.microsoft.com/office/drawing/2014/main" id="{8890169A-F0B4-AA4B-B03A-64C7F3BD9883}"/>
              </a:ext>
            </a:extLst>
          </p:cNvPr>
          <p:cNvPicPr>
            <a:picLocks noChangeAspect="1"/>
          </p:cNvPicPr>
          <p:nvPr/>
        </p:nvPicPr>
        <p:blipFill>
          <a:blip r:embed="rId2"/>
          <a:stretch>
            <a:fillRect/>
          </a:stretch>
        </p:blipFill>
        <p:spPr>
          <a:xfrm>
            <a:off x="1050681" y="1354925"/>
            <a:ext cx="7886699" cy="3467100"/>
          </a:xfrm>
          <a:prstGeom prst="rect">
            <a:avLst/>
          </a:prstGeom>
          <a:solidFill>
            <a:schemeClr val="bg1">
              <a:alpha val="50000"/>
            </a:schemeClr>
          </a:solidFill>
        </p:spPr>
      </p:pic>
      <p:sp>
        <p:nvSpPr>
          <p:cNvPr id="2" name="Tittel 1">
            <a:extLst>
              <a:ext uri="{FF2B5EF4-FFF2-40B4-BE49-F238E27FC236}">
                <a16:creationId xmlns:a16="http://schemas.microsoft.com/office/drawing/2014/main" id="{7987E47B-ABD2-5142-BB0F-16D2E064F225}"/>
              </a:ext>
            </a:extLst>
          </p:cNvPr>
          <p:cNvSpPr>
            <a:spLocks noGrp="1"/>
          </p:cNvSpPr>
          <p:nvPr>
            <p:ph type="title"/>
          </p:nvPr>
        </p:nvSpPr>
        <p:spPr/>
        <p:txBody>
          <a:bodyPr/>
          <a:lstStyle/>
          <a:p>
            <a:pPr algn="ctr"/>
            <a:r>
              <a:rPr lang="nb-NO" b="1" dirty="0">
                <a:solidFill>
                  <a:srgbClr val="0070C0"/>
                </a:solidFill>
              </a:rPr>
              <a:t>Leva lenge </a:t>
            </a:r>
            <a:r>
              <a:rPr lang="nb-NO" b="1" dirty="0" err="1">
                <a:solidFill>
                  <a:srgbClr val="0070C0"/>
                </a:solidFill>
              </a:rPr>
              <a:t>heme</a:t>
            </a:r>
            <a:endParaRPr lang="nb-NO" b="1" dirty="0">
              <a:solidFill>
                <a:srgbClr val="0070C0"/>
              </a:solidFill>
            </a:endParaRPr>
          </a:p>
        </p:txBody>
      </p:sp>
      <p:sp>
        <p:nvSpPr>
          <p:cNvPr id="5" name="Footer Placeholder 4"/>
          <p:cNvSpPr>
            <a:spLocks noGrp="1"/>
          </p:cNvSpPr>
          <p:nvPr>
            <p:ph type="ftr" sz="quarter" idx="11"/>
          </p:nvPr>
        </p:nvSpPr>
        <p:spPr/>
        <p:txBody>
          <a:bodyPr/>
          <a:lstStyle/>
          <a:p>
            <a:pPr algn="l"/>
            <a:r>
              <a:rPr lang="en-US"/>
              <a:t>Title of the presentation - 00/00/00       Classification : </a:t>
            </a:r>
            <a:endParaRPr lang="fr-FR" dirty="0"/>
          </a:p>
        </p:txBody>
      </p:sp>
      <p:sp>
        <p:nvSpPr>
          <p:cNvPr id="11" name="Avrundet rektangel 10">
            <a:extLst>
              <a:ext uri="{FF2B5EF4-FFF2-40B4-BE49-F238E27FC236}">
                <a16:creationId xmlns:a16="http://schemas.microsoft.com/office/drawing/2014/main" id="{6E3F4C98-CE68-F143-8844-345331BE634F}"/>
              </a:ext>
            </a:extLst>
          </p:cNvPr>
          <p:cNvSpPr/>
          <p:nvPr/>
        </p:nvSpPr>
        <p:spPr bwMode="auto">
          <a:xfrm>
            <a:off x="340444" y="310739"/>
            <a:ext cx="1847171" cy="1334690"/>
          </a:xfrm>
          <a:prstGeom prst="roundRect">
            <a:avLst/>
          </a:prstGeom>
          <a:blipFill>
            <a:blip r:embed="rId3"/>
            <a:stretch>
              <a:fillRect/>
            </a:stretch>
          </a:blipFill>
          <a:ln w="2857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nb-NO" sz="1013" b="1" dirty="0">
                <a:solidFill>
                  <a:schemeClr val="bg1"/>
                </a:solidFill>
                <a:latin typeface="Gill Sans" charset="0"/>
                <a:ea typeface="ヒラギノ角ゴ ProN W3" charset="0"/>
                <a:cs typeface="ヒラギノ角ゴ ProN W3" charset="0"/>
                <a:sym typeface="Gill Sans" charset="0"/>
              </a:rPr>
              <a:t>Hjemmetjenesten </a:t>
            </a:r>
          </a:p>
          <a:p>
            <a:pPr algn="ctr" fontAlgn="base">
              <a:spcBef>
                <a:spcPct val="0"/>
              </a:spcBef>
              <a:spcAft>
                <a:spcPct val="0"/>
              </a:spcAft>
            </a:pPr>
            <a:r>
              <a:rPr lang="nb-NO" sz="1013" b="1" dirty="0">
                <a:solidFill>
                  <a:schemeClr val="bg1"/>
                </a:solidFill>
                <a:latin typeface="Gill Sans" charset="0"/>
                <a:ea typeface="ヒラギノ角ゴ ProN W3" charset="0"/>
                <a:cs typeface="ヒラギノ角ゴ ProN W3" charset="0"/>
                <a:sym typeface="Gill Sans" charset="0"/>
              </a:rPr>
              <a:t>selvgående team </a:t>
            </a:r>
            <a:endParaRPr lang="nb-NO" sz="1050" b="1" dirty="0">
              <a:solidFill>
                <a:schemeClr val="bg1"/>
              </a:solidFill>
              <a:latin typeface="Gill Sans" charset="0"/>
              <a:ea typeface="ヒラギノ角ゴ ProN W3" charset="0"/>
              <a:cs typeface="ヒラギノ角ゴ ProN W3" charset="0"/>
              <a:sym typeface="Gill Sans" charset="0"/>
            </a:endParaRPr>
          </a:p>
        </p:txBody>
      </p:sp>
      <p:sp>
        <p:nvSpPr>
          <p:cNvPr id="8" name="Femkant 7">
            <a:extLst>
              <a:ext uri="{FF2B5EF4-FFF2-40B4-BE49-F238E27FC236}">
                <a16:creationId xmlns:a16="http://schemas.microsoft.com/office/drawing/2014/main" id="{60C06340-4D24-D442-BAA7-6942377DD21F}"/>
              </a:ext>
            </a:extLst>
          </p:cNvPr>
          <p:cNvSpPr/>
          <p:nvPr/>
        </p:nvSpPr>
        <p:spPr>
          <a:xfrm>
            <a:off x="2187616" y="3328792"/>
            <a:ext cx="1197980" cy="338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13" dirty="0">
                <a:solidFill>
                  <a:srgbClr val="0070C0"/>
                </a:solidFill>
              </a:rPr>
              <a:t>Besøke</a:t>
            </a:r>
          </a:p>
        </p:txBody>
      </p:sp>
      <p:sp>
        <p:nvSpPr>
          <p:cNvPr id="13" name="Femkant 12">
            <a:extLst>
              <a:ext uri="{FF2B5EF4-FFF2-40B4-BE49-F238E27FC236}">
                <a16:creationId xmlns:a16="http://schemas.microsoft.com/office/drawing/2014/main" id="{2C1704F4-CE43-6F4B-A6A0-0F1BF7CAE05A}"/>
              </a:ext>
            </a:extLst>
          </p:cNvPr>
          <p:cNvSpPr/>
          <p:nvPr/>
        </p:nvSpPr>
        <p:spPr>
          <a:xfrm>
            <a:off x="3456490" y="3347976"/>
            <a:ext cx="1197980" cy="338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13" dirty="0">
                <a:solidFill>
                  <a:srgbClr val="0070C0"/>
                </a:solidFill>
              </a:rPr>
              <a:t>Kommunisere</a:t>
            </a:r>
          </a:p>
        </p:txBody>
      </p:sp>
      <p:sp>
        <p:nvSpPr>
          <p:cNvPr id="14" name="Femkant 13">
            <a:extLst>
              <a:ext uri="{FF2B5EF4-FFF2-40B4-BE49-F238E27FC236}">
                <a16:creationId xmlns:a16="http://schemas.microsoft.com/office/drawing/2014/main" id="{1FA27328-67A6-854A-878C-E68C8D33F086}"/>
              </a:ext>
            </a:extLst>
          </p:cNvPr>
          <p:cNvSpPr/>
          <p:nvPr/>
        </p:nvSpPr>
        <p:spPr>
          <a:xfrm>
            <a:off x="4725365" y="3347976"/>
            <a:ext cx="1488071" cy="338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13" dirty="0">
                <a:solidFill>
                  <a:srgbClr val="0070C0"/>
                </a:solidFill>
              </a:rPr>
              <a:t>Pleie</a:t>
            </a:r>
          </a:p>
        </p:txBody>
      </p:sp>
      <p:sp>
        <p:nvSpPr>
          <p:cNvPr id="9" name="Oppoverbuet pil 8">
            <a:extLst>
              <a:ext uri="{FF2B5EF4-FFF2-40B4-BE49-F238E27FC236}">
                <a16:creationId xmlns:a16="http://schemas.microsoft.com/office/drawing/2014/main" id="{93199871-68A6-624F-9363-508D5B5561E0}"/>
              </a:ext>
            </a:extLst>
          </p:cNvPr>
          <p:cNvSpPr/>
          <p:nvPr/>
        </p:nvSpPr>
        <p:spPr>
          <a:xfrm rot="18045891">
            <a:off x="6266894" y="2538175"/>
            <a:ext cx="1704857" cy="756870"/>
          </a:xfrm>
          <a:prstGeom prst="curvedUpArrow">
            <a:avLst>
              <a:gd name="adj1" fmla="val 25000"/>
              <a:gd name="adj2" fmla="val 8058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solidFill>
                <a:schemeClr val="tx1"/>
              </a:solidFill>
            </a:endParaRPr>
          </a:p>
        </p:txBody>
      </p:sp>
      <p:sp>
        <p:nvSpPr>
          <p:cNvPr id="3" name="Avrundet rektangel 2">
            <a:extLst>
              <a:ext uri="{FF2B5EF4-FFF2-40B4-BE49-F238E27FC236}">
                <a16:creationId xmlns:a16="http://schemas.microsoft.com/office/drawing/2014/main" id="{551C5CC4-AE30-1A4F-8AC4-81D36AD2F368}"/>
              </a:ext>
            </a:extLst>
          </p:cNvPr>
          <p:cNvSpPr/>
          <p:nvPr/>
        </p:nvSpPr>
        <p:spPr>
          <a:xfrm>
            <a:off x="3881371" y="1397664"/>
            <a:ext cx="1381259" cy="676141"/>
          </a:xfrm>
          <a:prstGeom prst="roundRect">
            <a:avLst/>
          </a:prstGeom>
          <a:noFill/>
          <a:ln>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12" name="Rektangel 11">
            <a:extLst>
              <a:ext uri="{FF2B5EF4-FFF2-40B4-BE49-F238E27FC236}">
                <a16:creationId xmlns:a16="http://schemas.microsoft.com/office/drawing/2014/main" id="{A3882973-FD37-824B-8970-534D4F57C3AE}"/>
              </a:ext>
            </a:extLst>
          </p:cNvPr>
          <p:cNvSpPr/>
          <p:nvPr/>
        </p:nvSpPr>
        <p:spPr>
          <a:xfrm>
            <a:off x="0" y="-10551"/>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15" name="Rektangel 14">
            <a:extLst>
              <a:ext uri="{FF2B5EF4-FFF2-40B4-BE49-F238E27FC236}">
                <a16:creationId xmlns:a16="http://schemas.microsoft.com/office/drawing/2014/main" id="{1D10D1B9-44E3-A24E-810C-4C51B2D360ED}"/>
              </a:ext>
            </a:extLst>
          </p:cNvPr>
          <p:cNvSpPr/>
          <p:nvPr/>
        </p:nvSpPr>
        <p:spPr>
          <a:xfrm>
            <a:off x="4913142" y="5072497"/>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4" name="Avrundet rektangel 3">
            <a:extLst>
              <a:ext uri="{FF2B5EF4-FFF2-40B4-BE49-F238E27FC236}">
                <a16:creationId xmlns:a16="http://schemas.microsoft.com/office/drawing/2014/main" id="{17A7C0A8-419C-7241-90DA-B2B639EA1AE2}"/>
              </a:ext>
            </a:extLst>
          </p:cNvPr>
          <p:cNvSpPr/>
          <p:nvPr/>
        </p:nvSpPr>
        <p:spPr>
          <a:xfrm>
            <a:off x="6478173" y="1437084"/>
            <a:ext cx="2037176" cy="3152501"/>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16" name="Avrundet rektangel 15">
            <a:extLst>
              <a:ext uri="{FF2B5EF4-FFF2-40B4-BE49-F238E27FC236}">
                <a16:creationId xmlns:a16="http://schemas.microsoft.com/office/drawing/2014/main" id="{02409348-70F8-8D49-A417-16868B011880}"/>
              </a:ext>
            </a:extLst>
          </p:cNvPr>
          <p:cNvSpPr/>
          <p:nvPr/>
        </p:nvSpPr>
        <p:spPr>
          <a:xfrm>
            <a:off x="399384" y="1558958"/>
            <a:ext cx="2037176" cy="3152501"/>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17" name="Avrundet rektangel 16">
            <a:extLst>
              <a:ext uri="{FF2B5EF4-FFF2-40B4-BE49-F238E27FC236}">
                <a16:creationId xmlns:a16="http://schemas.microsoft.com/office/drawing/2014/main" id="{2F06E9C1-C30A-694C-97AE-B06E8FE15DAF}"/>
              </a:ext>
            </a:extLst>
          </p:cNvPr>
          <p:cNvSpPr/>
          <p:nvPr/>
        </p:nvSpPr>
        <p:spPr>
          <a:xfrm>
            <a:off x="6410835" y="425134"/>
            <a:ext cx="708487" cy="530042"/>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VISJON</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18" name="Avrundet rektangel 17">
            <a:extLst>
              <a:ext uri="{FF2B5EF4-FFF2-40B4-BE49-F238E27FC236}">
                <a16:creationId xmlns:a16="http://schemas.microsoft.com/office/drawing/2014/main" id="{B489F1B3-D5CC-9B4D-8377-E4501FC59CA1}"/>
              </a:ext>
            </a:extLst>
          </p:cNvPr>
          <p:cNvSpPr/>
          <p:nvPr/>
        </p:nvSpPr>
        <p:spPr>
          <a:xfrm>
            <a:off x="4090549" y="2816216"/>
            <a:ext cx="640542" cy="531760"/>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MISJON</a:t>
            </a:r>
          </a:p>
        </p:txBody>
      </p:sp>
    </p:spTree>
    <p:extLst>
      <p:ext uri="{BB962C8B-B14F-4D97-AF65-F5344CB8AC3E}">
        <p14:creationId xmlns:p14="http://schemas.microsoft.com/office/powerpoint/2010/main" val="21982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9" grpId="0" animBg="1"/>
      <p:bldP spid="3" grpId="0" animBg="1"/>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4E7B4696-9D0D-4D42-9820-ADE2D9E899BA}"/>
              </a:ext>
            </a:extLst>
          </p:cNvPr>
          <p:cNvSpPr>
            <a:spLocks noGrp="1"/>
          </p:cNvSpPr>
          <p:nvPr>
            <p:ph type="ftr" sz="quarter" idx="11"/>
          </p:nvPr>
        </p:nvSpPr>
        <p:spPr/>
        <p:txBody>
          <a:bodyPr/>
          <a:lstStyle/>
          <a:p>
            <a:r>
              <a:rPr lang="nb-NO"/>
              <a:t>©Institute for Learning Organizations </a:t>
            </a:r>
          </a:p>
        </p:txBody>
      </p:sp>
      <p:sp>
        <p:nvSpPr>
          <p:cNvPr id="4" name="Plassholder for lysbildenummer 3">
            <a:extLst>
              <a:ext uri="{FF2B5EF4-FFF2-40B4-BE49-F238E27FC236}">
                <a16:creationId xmlns:a16="http://schemas.microsoft.com/office/drawing/2014/main" id="{A8F80A00-8B57-4745-99F3-ECB2A88437ED}"/>
              </a:ext>
            </a:extLst>
          </p:cNvPr>
          <p:cNvSpPr>
            <a:spLocks noGrp="1"/>
          </p:cNvSpPr>
          <p:nvPr>
            <p:ph type="sldNum" sz="quarter" idx="12"/>
          </p:nvPr>
        </p:nvSpPr>
        <p:spPr/>
        <p:txBody>
          <a:bodyPr/>
          <a:lstStyle/>
          <a:p>
            <a:fld id="{756F0024-AF77-004F-8740-BA1006AED81F}" type="slidenum">
              <a:rPr lang="nb-NO" smtClean="0"/>
              <a:t>45</a:t>
            </a:fld>
            <a:endParaRPr lang="nb-NO"/>
          </a:p>
        </p:txBody>
      </p:sp>
      <p:pic>
        <p:nvPicPr>
          <p:cNvPr id="9" name="Bilde 8">
            <a:extLst>
              <a:ext uri="{FF2B5EF4-FFF2-40B4-BE49-F238E27FC236}">
                <a16:creationId xmlns:a16="http://schemas.microsoft.com/office/drawing/2014/main" id="{D0DD3D84-D925-7147-B359-B667D4027F77}"/>
              </a:ext>
            </a:extLst>
          </p:cNvPr>
          <p:cNvPicPr>
            <a:picLocks noChangeAspect="1"/>
          </p:cNvPicPr>
          <p:nvPr/>
        </p:nvPicPr>
        <p:blipFill>
          <a:blip r:embed="rId3"/>
          <a:stretch>
            <a:fillRect/>
          </a:stretch>
        </p:blipFill>
        <p:spPr>
          <a:xfrm>
            <a:off x="19050" y="0"/>
            <a:ext cx="9105900" cy="5143500"/>
          </a:xfrm>
          <a:prstGeom prst="rect">
            <a:avLst/>
          </a:prstGeom>
        </p:spPr>
      </p:pic>
      <p:sp>
        <p:nvSpPr>
          <p:cNvPr id="2" name="Avrundet rektangel 1">
            <a:extLst>
              <a:ext uri="{FF2B5EF4-FFF2-40B4-BE49-F238E27FC236}">
                <a16:creationId xmlns:a16="http://schemas.microsoft.com/office/drawing/2014/main" id="{7A474200-4C59-EB4C-A011-1D3EE0048E9D}"/>
              </a:ext>
            </a:extLst>
          </p:cNvPr>
          <p:cNvSpPr/>
          <p:nvPr/>
        </p:nvSpPr>
        <p:spPr>
          <a:xfrm>
            <a:off x="3719246" y="1898248"/>
            <a:ext cx="1304818" cy="2604304"/>
          </a:xfrm>
          <a:prstGeom prst="roundRect">
            <a:avLst/>
          </a:prstGeom>
          <a:solidFill>
            <a:srgbClr val="FFFF00">
              <a:alpha val="43000"/>
            </a:srgbClr>
          </a:solidFill>
          <a:ln w="38100">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19904725-F12E-8642-B51C-3FAAD009CD90}"/>
              </a:ext>
            </a:extLst>
          </p:cNvPr>
          <p:cNvSpPr/>
          <p:nvPr/>
        </p:nvSpPr>
        <p:spPr>
          <a:xfrm>
            <a:off x="2853071" y="2036651"/>
            <a:ext cx="712480" cy="535099"/>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dirty="0">
                <a:solidFill>
                  <a:srgbClr val="000000"/>
                </a:solidFill>
              </a:rPr>
              <a:t>K</a:t>
            </a:r>
          </a:p>
          <a:p>
            <a:pPr algn="ctr"/>
            <a:r>
              <a:rPr lang="nb-NO" sz="800" b="1" dirty="0">
                <a:solidFill>
                  <a:srgbClr val="000000"/>
                </a:solidFill>
              </a:rPr>
              <a:t>KAPASITET</a:t>
            </a:r>
          </a:p>
        </p:txBody>
      </p:sp>
    </p:spTree>
    <p:extLst>
      <p:ext uri="{BB962C8B-B14F-4D97-AF65-F5344CB8AC3E}">
        <p14:creationId xmlns:p14="http://schemas.microsoft.com/office/powerpoint/2010/main" val="41865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ksplosjon 2 37">
            <a:extLst>
              <a:ext uri="{FF2B5EF4-FFF2-40B4-BE49-F238E27FC236}">
                <a16:creationId xmlns:a16="http://schemas.microsoft.com/office/drawing/2014/main" id="{ABD233F7-2D66-3340-AC86-6139D96795B9}"/>
              </a:ext>
            </a:extLst>
          </p:cNvPr>
          <p:cNvSpPr/>
          <p:nvPr/>
        </p:nvSpPr>
        <p:spPr>
          <a:xfrm>
            <a:off x="4902944" y="1983931"/>
            <a:ext cx="1955006" cy="2238375"/>
          </a:xfrm>
          <a:prstGeom prst="irregularSeal2">
            <a:avLst/>
          </a:prstGeom>
          <a:solidFill>
            <a:schemeClr val="bg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nb-NO" sz="1050" dirty="0"/>
              <a:t>Hindringer</a:t>
            </a:r>
          </a:p>
        </p:txBody>
      </p:sp>
      <p:sp>
        <p:nvSpPr>
          <p:cNvPr id="44" name="Ellipse 43">
            <a:extLst>
              <a:ext uri="{FF2B5EF4-FFF2-40B4-BE49-F238E27FC236}">
                <a16:creationId xmlns:a16="http://schemas.microsoft.com/office/drawing/2014/main" id="{2BF96415-EBC6-B04F-847B-4A2E250BAA1B}"/>
              </a:ext>
            </a:extLst>
          </p:cNvPr>
          <p:cNvSpPr/>
          <p:nvPr/>
        </p:nvSpPr>
        <p:spPr>
          <a:xfrm>
            <a:off x="5336331" y="3030491"/>
            <a:ext cx="129779"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45" name="Ellipse 44">
            <a:extLst>
              <a:ext uri="{FF2B5EF4-FFF2-40B4-BE49-F238E27FC236}">
                <a16:creationId xmlns:a16="http://schemas.microsoft.com/office/drawing/2014/main" id="{5C6A6681-0926-6D49-8B18-B575FA40827D}"/>
              </a:ext>
            </a:extLst>
          </p:cNvPr>
          <p:cNvSpPr/>
          <p:nvPr/>
        </p:nvSpPr>
        <p:spPr>
          <a:xfrm>
            <a:off x="5583981" y="3598419"/>
            <a:ext cx="128588"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46" name="Ellipse 45">
            <a:extLst>
              <a:ext uri="{FF2B5EF4-FFF2-40B4-BE49-F238E27FC236}">
                <a16:creationId xmlns:a16="http://schemas.microsoft.com/office/drawing/2014/main" id="{1BE89AB5-8ED2-4E4E-ABF4-ED21FE1D3639}"/>
              </a:ext>
            </a:extLst>
          </p:cNvPr>
          <p:cNvSpPr/>
          <p:nvPr/>
        </p:nvSpPr>
        <p:spPr>
          <a:xfrm>
            <a:off x="5981650" y="2906666"/>
            <a:ext cx="129779"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47" name="Ellipse 46">
            <a:extLst>
              <a:ext uri="{FF2B5EF4-FFF2-40B4-BE49-F238E27FC236}">
                <a16:creationId xmlns:a16="http://schemas.microsoft.com/office/drawing/2014/main" id="{69FD823E-25D2-B94C-91B0-3045C4F254F2}"/>
              </a:ext>
            </a:extLst>
          </p:cNvPr>
          <p:cNvSpPr/>
          <p:nvPr/>
        </p:nvSpPr>
        <p:spPr>
          <a:xfrm>
            <a:off x="6298356" y="3228135"/>
            <a:ext cx="129779"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48" name="Ellipse 47">
            <a:extLst>
              <a:ext uri="{FF2B5EF4-FFF2-40B4-BE49-F238E27FC236}">
                <a16:creationId xmlns:a16="http://schemas.microsoft.com/office/drawing/2014/main" id="{245DA57D-998C-C94A-BAF3-DF93DEAA6231}"/>
              </a:ext>
            </a:extLst>
          </p:cNvPr>
          <p:cNvSpPr/>
          <p:nvPr/>
        </p:nvSpPr>
        <p:spPr>
          <a:xfrm>
            <a:off x="5717331" y="2882854"/>
            <a:ext cx="129779"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49" name="Ellipse 48">
            <a:extLst>
              <a:ext uri="{FF2B5EF4-FFF2-40B4-BE49-F238E27FC236}">
                <a16:creationId xmlns:a16="http://schemas.microsoft.com/office/drawing/2014/main" id="{EF4D2A0F-E434-A640-87A5-FD5A4F82266E}"/>
              </a:ext>
            </a:extLst>
          </p:cNvPr>
          <p:cNvSpPr/>
          <p:nvPr/>
        </p:nvSpPr>
        <p:spPr>
          <a:xfrm>
            <a:off x="6128098" y="2649492"/>
            <a:ext cx="129778" cy="125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50" name="Ellipse 49">
            <a:extLst>
              <a:ext uri="{FF2B5EF4-FFF2-40B4-BE49-F238E27FC236}">
                <a16:creationId xmlns:a16="http://schemas.microsoft.com/office/drawing/2014/main" id="{F9DA4651-32B6-2847-9DF9-9296818F20DF}"/>
              </a:ext>
            </a:extLst>
          </p:cNvPr>
          <p:cNvSpPr/>
          <p:nvPr/>
        </p:nvSpPr>
        <p:spPr>
          <a:xfrm>
            <a:off x="5207744" y="3619850"/>
            <a:ext cx="128588"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51" name="Ellipse 50">
            <a:extLst>
              <a:ext uri="{FF2B5EF4-FFF2-40B4-BE49-F238E27FC236}">
                <a16:creationId xmlns:a16="http://schemas.microsoft.com/office/drawing/2014/main" id="{1B4F5686-3FDB-5F47-B9E2-6F836EF6BF39}"/>
              </a:ext>
            </a:extLst>
          </p:cNvPr>
          <p:cNvSpPr/>
          <p:nvPr/>
        </p:nvSpPr>
        <p:spPr>
          <a:xfrm>
            <a:off x="5763766" y="2447085"/>
            <a:ext cx="128588"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52" name="Ellipse 51">
            <a:extLst>
              <a:ext uri="{FF2B5EF4-FFF2-40B4-BE49-F238E27FC236}">
                <a16:creationId xmlns:a16="http://schemas.microsoft.com/office/drawing/2014/main" id="{CD901031-C684-9A47-A00E-6924F362B59E}"/>
              </a:ext>
            </a:extLst>
          </p:cNvPr>
          <p:cNvSpPr/>
          <p:nvPr/>
        </p:nvSpPr>
        <p:spPr>
          <a:xfrm>
            <a:off x="6405512" y="2686400"/>
            <a:ext cx="129779"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sp>
        <p:nvSpPr>
          <p:cNvPr id="53" name="TekstSylinder 35">
            <a:extLst>
              <a:ext uri="{FF2B5EF4-FFF2-40B4-BE49-F238E27FC236}">
                <a16:creationId xmlns:a16="http://schemas.microsoft.com/office/drawing/2014/main" id="{97D2C76F-A5FE-CE4B-B661-F20E4531E2E1}"/>
              </a:ext>
            </a:extLst>
          </p:cNvPr>
          <p:cNvSpPr txBox="1">
            <a:spLocks noChangeArrowheads="1"/>
          </p:cNvSpPr>
          <p:nvPr/>
        </p:nvSpPr>
        <p:spPr bwMode="auto">
          <a:xfrm>
            <a:off x="4508252" y="2728122"/>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P</a:t>
            </a:r>
          </a:p>
        </p:txBody>
      </p:sp>
      <p:sp>
        <p:nvSpPr>
          <p:cNvPr id="54" name="TekstSylinder 47">
            <a:extLst>
              <a:ext uri="{FF2B5EF4-FFF2-40B4-BE49-F238E27FC236}">
                <a16:creationId xmlns:a16="http://schemas.microsoft.com/office/drawing/2014/main" id="{24C6D990-6E9A-FB46-AF93-E8FCDE684F9E}"/>
              </a:ext>
            </a:extLst>
          </p:cNvPr>
          <p:cNvSpPr txBox="1">
            <a:spLocks noChangeArrowheads="1"/>
          </p:cNvSpPr>
          <p:nvPr/>
        </p:nvSpPr>
        <p:spPr bwMode="auto">
          <a:xfrm>
            <a:off x="4505275" y="2844754"/>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D</a:t>
            </a:r>
          </a:p>
        </p:txBody>
      </p:sp>
      <p:sp>
        <p:nvSpPr>
          <p:cNvPr id="55" name="TekstSylinder 48">
            <a:extLst>
              <a:ext uri="{FF2B5EF4-FFF2-40B4-BE49-F238E27FC236}">
                <a16:creationId xmlns:a16="http://schemas.microsoft.com/office/drawing/2014/main" id="{932D47DA-6008-9844-8B88-F8D1360CBAE4}"/>
              </a:ext>
            </a:extLst>
          </p:cNvPr>
          <p:cNvSpPr txBox="1">
            <a:spLocks noChangeArrowheads="1"/>
          </p:cNvSpPr>
          <p:nvPr/>
        </p:nvSpPr>
        <p:spPr bwMode="auto">
          <a:xfrm>
            <a:off x="4388594" y="2844754"/>
            <a:ext cx="1321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S</a:t>
            </a:r>
          </a:p>
        </p:txBody>
      </p:sp>
      <p:sp>
        <p:nvSpPr>
          <p:cNvPr id="56" name="TekstSylinder 49">
            <a:extLst>
              <a:ext uri="{FF2B5EF4-FFF2-40B4-BE49-F238E27FC236}">
                <a16:creationId xmlns:a16="http://schemas.microsoft.com/office/drawing/2014/main" id="{883C4B57-FE9F-5443-932D-5FDE330DDA66}"/>
              </a:ext>
            </a:extLst>
          </p:cNvPr>
          <p:cNvSpPr txBox="1">
            <a:spLocks noChangeArrowheads="1"/>
          </p:cNvSpPr>
          <p:nvPr/>
        </p:nvSpPr>
        <p:spPr bwMode="auto">
          <a:xfrm>
            <a:off x="4392166" y="2719738"/>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A</a:t>
            </a:r>
          </a:p>
        </p:txBody>
      </p:sp>
      <p:cxnSp>
        <p:nvCxnSpPr>
          <p:cNvPr id="57" name="Rett linje 56">
            <a:extLst>
              <a:ext uri="{FF2B5EF4-FFF2-40B4-BE49-F238E27FC236}">
                <a16:creationId xmlns:a16="http://schemas.microsoft.com/office/drawing/2014/main" id="{F838DF34-7DCE-3840-8A54-0395F3FB2BC6}"/>
              </a:ext>
            </a:extLst>
          </p:cNvPr>
          <p:cNvCxnSpPr/>
          <p:nvPr/>
        </p:nvCxnSpPr>
        <p:spPr>
          <a:xfrm>
            <a:off x="4388594" y="3092404"/>
            <a:ext cx="37981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EF987869-80CD-A24C-8E4C-1BE2D719C6A8}"/>
              </a:ext>
            </a:extLst>
          </p:cNvPr>
          <p:cNvCxnSpPr/>
          <p:nvPr/>
        </p:nvCxnSpPr>
        <p:spPr>
          <a:xfrm>
            <a:off x="5580410" y="2100613"/>
            <a:ext cx="3798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B393355-9EA9-B14B-897F-EEC98C7CB8F6}"/>
              </a:ext>
            </a:extLst>
          </p:cNvPr>
          <p:cNvCxnSpPr/>
          <p:nvPr/>
        </p:nvCxnSpPr>
        <p:spPr>
          <a:xfrm>
            <a:off x="5183932" y="2447085"/>
            <a:ext cx="3786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55A54E0F-9321-B649-9E74-6A3D7479020A}"/>
              </a:ext>
            </a:extLst>
          </p:cNvPr>
          <p:cNvCxnSpPr/>
          <p:nvPr/>
        </p:nvCxnSpPr>
        <p:spPr>
          <a:xfrm>
            <a:off x="4807694" y="2757838"/>
            <a:ext cx="3786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3F9A7C20-5619-4A4E-973D-EA5E6760A390}"/>
              </a:ext>
            </a:extLst>
          </p:cNvPr>
          <p:cNvCxnSpPr/>
          <p:nvPr/>
        </p:nvCxnSpPr>
        <p:spPr>
          <a:xfrm flipV="1">
            <a:off x="4801741" y="2748313"/>
            <a:ext cx="5953" cy="37028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Rett linje 61">
            <a:extLst>
              <a:ext uri="{FF2B5EF4-FFF2-40B4-BE49-F238E27FC236}">
                <a16:creationId xmlns:a16="http://schemas.microsoft.com/office/drawing/2014/main" id="{11B35F4E-FC34-AE49-A2BA-E959E3EFB4B3}"/>
              </a:ext>
            </a:extLst>
          </p:cNvPr>
          <p:cNvCxnSpPr/>
          <p:nvPr/>
        </p:nvCxnSpPr>
        <p:spPr>
          <a:xfrm flipV="1">
            <a:off x="5183931" y="2411366"/>
            <a:ext cx="5954" cy="370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90365737-C545-4D4E-9986-D71610785034}"/>
              </a:ext>
            </a:extLst>
          </p:cNvPr>
          <p:cNvCxnSpPr/>
          <p:nvPr/>
        </p:nvCxnSpPr>
        <p:spPr>
          <a:xfrm flipV="1">
            <a:off x="5981650" y="1752950"/>
            <a:ext cx="5954" cy="37028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340FC6D5-C7D0-A24D-A591-BC3B3C0479C1}"/>
              </a:ext>
            </a:extLst>
          </p:cNvPr>
          <p:cNvCxnSpPr/>
          <p:nvPr/>
        </p:nvCxnSpPr>
        <p:spPr>
          <a:xfrm flipV="1">
            <a:off x="5593506" y="2100613"/>
            <a:ext cx="5954" cy="37028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5" name="TekstSylinder 68">
            <a:extLst>
              <a:ext uri="{FF2B5EF4-FFF2-40B4-BE49-F238E27FC236}">
                <a16:creationId xmlns:a16="http://schemas.microsoft.com/office/drawing/2014/main" id="{DDDD003C-1497-9E46-9817-9B6175B201E1}"/>
              </a:ext>
            </a:extLst>
          </p:cNvPr>
          <p:cNvSpPr txBox="1">
            <a:spLocks noChangeArrowheads="1"/>
          </p:cNvSpPr>
          <p:nvPr/>
        </p:nvSpPr>
        <p:spPr bwMode="auto">
          <a:xfrm>
            <a:off x="4929138" y="2382791"/>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P</a:t>
            </a:r>
          </a:p>
        </p:txBody>
      </p:sp>
      <p:sp>
        <p:nvSpPr>
          <p:cNvPr id="66" name="TekstSylinder 69">
            <a:extLst>
              <a:ext uri="{FF2B5EF4-FFF2-40B4-BE49-F238E27FC236}">
                <a16:creationId xmlns:a16="http://schemas.microsoft.com/office/drawing/2014/main" id="{2C9C3C45-4545-BB43-9FE8-7512190119C9}"/>
              </a:ext>
            </a:extLst>
          </p:cNvPr>
          <p:cNvSpPr txBox="1">
            <a:spLocks noChangeArrowheads="1"/>
          </p:cNvSpPr>
          <p:nvPr/>
        </p:nvSpPr>
        <p:spPr bwMode="auto">
          <a:xfrm>
            <a:off x="4933900" y="2504235"/>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D</a:t>
            </a:r>
          </a:p>
        </p:txBody>
      </p:sp>
      <p:sp>
        <p:nvSpPr>
          <p:cNvPr id="67" name="TekstSylinder 70">
            <a:extLst>
              <a:ext uri="{FF2B5EF4-FFF2-40B4-BE49-F238E27FC236}">
                <a16:creationId xmlns:a16="http://schemas.microsoft.com/office/drawing/2014/main" id="{9CEE7D7E-9B97-A540-B0C0-B156EE54712E}"/>
              </a:ext>
            </a:extLst>
          </p:cNvPr>
          <p:cNvSpPr txBox="1">
            <a:spLocks noChangeArrowheads="1"/>
          </p:cNvSpPr>
          <p:nvPr/>
        </p:nvSpPr>
        <p:spPr bwMode="auto">
          <a:xfrm>
            <a:off x="4817219" y="2504235"/>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S</a:t>
            </a:r>
          </a:p>
        </p:txBody>
      </p:sp>
      <p:sp>
        <p:nvSpPr>
          <p:cNvPr id="68" name="TekstSylinder 71">
            <a:extLst>
              <a:ext uri="{FF2B5EF4-FFF2-40B4-BE49-F238E27FC236}">
                <a16:creationId xmlns:a16="http://schemas.microsoft.com/office/drawing/2014/main" id="{329348CF-12A3-934E-B48F-BA5A9041CBF9}"/>
              </a:ext>
            </a:extLst>
          </p:cNvPr>
          <p:cNvSpPr txBox="1">
            <a:spLocks noChangeArrowheads="1"/>
          </p:cNvSpPr>
          <p:nvPr/>
        </p:nvSpPr>
        <p:spPr bwMode="auto">
          <a:xfrm>
            <a:off x="4819600" y="2379219"/>
            <a:ext cx="1321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A</a:t>
            </a:r>
          </a:p>
        </p:txBody>
      </p:sp>
      <p:sp>
        <p:nvSpPr>
          <p:cNvPr id="69" name="Nedoverbuet pil 68">
            <a:extLst>
              <a:ext uri="{FF2B5EF4-FFF2-40B4-BE49-F238E27FC236}">
                <a16:creationId xmlns:a16="http://schemas.microsoft.com/office/drawing/2014/main" id="{9E80283F-32E4-8C4A-9C89-7A9A616CAF8F}"/>
              </a:ext>
            </a:extLst>
          </p:cNvPr>
          <p:cNvSpPr/>
          <p:nvPr/>
        </p:nvSpPr>
        <p:spPr>
          <a:xfrm rot="20514568">
            <a:off x="4287392" y="2592341"/>
            <a:ext cx="402431" cy="175022"/>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nb-NO" sz="1013">
              <a:solidFill>
                <a:schemeClr val="tx1"/>
              </a:solidFill>
            </a:endParaRPr>
          </a:p>
        </p:txBody>
      </p:sp>
      <p:sp>
        <p:nvSpPr>
          <p:cNvPr id="70" name="Nedoverbuet pil 69">
            <a:extLst>
              <a:ext uri="{FF2B5EF4-FFF2-40B4-BE49-F238E27FC236}">
                <a16:creationId xmlns:a16="http://schemas.microsoft.com/office/drawing/2014/main" id="{1CDD1711-FDE0-C74D-B77B-77379668BC6F}"/>
              </a:ext>
            </a:extLst>
          </p:cNvPr>
          <p:cNvSpPr/>
          <p:nvPr/>
        </p:nvSpPr>
        <p:spPr>
          <a:xfrm rot="20514568">
            <a:off x="4645769" y="2236344"/>
            <a:ext cx="401241" cy="175022"/>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nb-NO" sz="1013">
              <a:solidFill>
                <a:schemeClr val="tx1"/>
              </a:solidFill>
            </a:endParaRPr>
          </a:p>
        </p:txBody>
      </p:sp>
      <p:sp>
        <p:nvSpPr>
          <p:cNvPr id="71" name="Nedoverbuet pil 70">
            <a:extLst>
              <a:ext uri="{FF2B5EF4-FFF2-40B4-BE49-F238E27FC236}">
                <a16:creationId xmlns:a16="http://schemas.microsoft.com/office/drawing/2014/main" id="{905BA58D-0BCA-0949-A216-990FE0378520}"/>
              </a:ext>
            </a:extLst>
          </p:cNvPr>
          <p:cNvSpPr/>
          <p:nvPr/>
        </p:nvSpPr>
        <p:spPr>
          <a:xfrm rot="20514568">
            <a:off x="5120829" y="1967263"/>
            <a:ext cx="402431" cy="175022"/>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nb-NO" sz="1013">
              <a:solidFill>
                <a:schemeClr val="tx1"/>
              </a:solidFill>
            </a:endParaRPr>
          </a:p>
        </p:txBody>
      </p:sp>
      <p:sp>
        <p:nvSpPr>
          <p:cNvPr id="72" name="TekstSylinder 96">
            <a:extLst>
              <a:ext uri="{FF2B5EF4-FFF2-40B4-BE49-F238E27FC236}">
                <a16:creationId xmlns:a16="http://schemas.microsoft.com/office/drawing/2014/main" id="{CBFFDE32-CC6B-534A-B71E-1172B768C43A}"/>
              </a:ext>
            </a:extLst>
          </p:cNvPr>
          <p:cNvSpPr txBox="1">
            <a:spLocks noChangeArrowheads="1"/>
          </p:cNvSpPr>
          <p:nvPr/>
        </p:nvSpPr>
        <p:spPr bwMode="auto">
          <a:xfrm>
            <a:off x="5333950" y="2087516"/>
            <a:ext cx="13216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P</a:t>
            </a:r>
          </a:p>
        </p:txBody>
      </p:sp>
      <p:sp>
        <p:nvSpPr>
          <p:cNvPr id="73" name="TekstSylinder 98">
            <a:extLst>
              <a:ext uri="{FF2B5EF4-FFF2-40B4-BE49-F238E27FC236}">
                <a16:creationId xmlns:a16="http://schemas.microsoft.com/office/drawing/2014/main" id="{E07E449A-4F9F-A141-BD6A-F379160390DA}"/>
              </a:ext>
            </a:extLst>
          </p:cNvPr>
          <p:cNvSpPr txBox="1">
            <a:spLocks noChangeArrowheads="1"/>
          </p:cNvSpPr>
          <p:nvPr/>
        </p:nvSpPr>
        <p:spPr bwMode="auto">
          <a:xfrm>
            <a:off x="5222032" y="2207769"/>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S</a:t>
            </a:r>
          </a:p>
        </p:txBody>
      </p:sp>
      <p:sp>
        <p:nvSpPr>
          <p:cNvPr id="74" name="TekstSylinder 99">
            <a:extLst>
              <a:ext uri="{FF2B5EF4-FFF2-40B4-BE49-F238E27FC236}">
                <a16:creationId xmlns:a16="http://schemas.microsoft.com/office/drawing/2014/main" id="{6695FBE5-5A35-7148-B659-211BB86839B8}"/>
              </a:ext>
            </a:extLst>
          </p:cNvPr>
          <p:cNvSpPr txBox="1">
            <a:spLocks noChangeArrowheads="1"/>
          </p:cNvSpPr>
          <p:nvPr/>
        </p:nvSpPr>
        <p:spPr bwMode="auto">
          <a:xfrm>
            <a:off x="5225604" y="2082754"/>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A</a:t>
            </a:r>
          </a:p>
        </p:txBody>
      </p:sp>
      <p:sp>
        <p:nvSpPr>
          <p:cNvPr id="75" name="TekstSylinder 69">
            <a:extLst>
              <a:ext uri="{FF2B5EF4-FFF2-40B4-BE49-F238E27FC236}">
                <a16:creationId xmlns:a16="http://schemas.microsoft.com/office/drawing/2014/main" id="{AB7D2A67-A59A-D94D-8D85-2274088BF4F0}"/>
              </a:ext>
            </a:extLst>
          </p:cNvPr>
          <p:cNvSpPr txBox="1">
            <a:spLocks noChangeArrowheads="1"/>
          </p:cNvSpPr>
          <p:nvPr/>
        </p:nvSpPr>
        <p:spPr bwMode="auto">
          <a:xfrm>
            <a:off x="5335141" y="2206579"/>
            <a:ext cx="130969"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nb-NO" altLang="nb-NO" sz="675"/>
              <a:t>D</a:t>
            </a:r>
          </a:p>
        </p:txBody>
      </p:sp>
      <p:sp>
        <p:nvSpPr>
          <p:cNvPr id="76" name="Ellipse 75">
            <a:extLst>
              <a:ext uri="{FF2B5EF4-FFF2-40B4-BE49-F238E27FC236}">
                <a16:creationId xmlns:a16="http://schemas.microsoft.com/office/drawing/2014/main" id="{A51D26D7-B5D8-984C-8F35-F128A5A92136}"/>
              </a:ext>
            </a:extLst>
          </p:cNvPr>
          <p:cNvSpPr/>
          <p:nvPr/>
        </p:nvSpPr>
        <p:spPr>
          <a:xfrm>
            <a:off x="4390697" y="2735124"/>
            <a:ext cx="306549" cy="247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77" name="Ellipse 76">
            <a:extLst>
              <a:ext uri="{FF2B5EF4-FFF2-40B4-BE49-F238E27FC236}">
                <a16:creationId xmlns:a16="http://schemas.microsoft.com/office/drawing/2014/main" id="{C5B7C120-04DA-F046-9CA6-C8DF9A41C757}"/>
              </a:ext>
            </a:extLst>
          </p:cNvPr>
          <p:cNvSpPr/>
          <p:nvPr/>
        </p:nvSpPr>
        <p:spPr>
          <a:xfrm>
            <a:off x="5219651" y="2097858"/>
            <a:ext cx="306549" cy="247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78" name="Ellipse 77">
            <a:extLst>
              <a:ext uri="{FF2B5EF4-FFF2-40B4-BE49-F238E27FC236}">
                <a16:creationId xmlns:a16="http://schemas.microsoft.com/office/drawing/2014/main" id="{34943456-1FCA-E747-A6A0-E7AB986A62C7}"/>
              </a:ext>
            </a:extLst>
          </p:cNvPr>
          <p:cNvSpPr/>
          <p:nvPr/>
        </p:nvSpPr>
        <p:spPr>
          <a:xfrm>
            <a:off x="4822018" y="2408020"/>
            <a:ext cx="306549" cy="247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7" name="Rectangle 6"/>
          <p:cNvSpPr/>
          <p:nvPr/>
        </p:nvSpPr>
        <p:spPr>
          <a:xfrm flipV="1">
            <a:off x="0" y="1029458"/>
            <a:ext cx="4321454" cy="45719"/>
          </a:xfrm>
          <a:prstGeom prst="rect">
            <a:avLst/>
          </a:prstGeom>
          <a:solidFill>
            <a:srgbClr val="64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571500" y="119623"/>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endParaRPr lang="nb-NO" b="1" dirty="0">
              <a:solidFill>
                <a:srgbClr val="649D35"/>
              </a:solidFill>
            </a:endParaRPr>
          </a:p>
        </p:txBody>
      </p:sp>
      <p:sp>
        <p:nvSpPr>
          <p:cNvPr id="9" name="Oval 8"/>
          <p:cNvSpPr/>
          <p:nvPr/>
        </p:nvSpPr>
        <p:spPr>
          <a:xfrm flipH="1">
            <a:off x="6999932" y="4388331"/>
            <a:ext cx="997860" cy="997860"/>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64436" y="4240523"/>
            <a:ext cx="337882" cy="337882"/>
          </a:xfrm>
          <a:prstGeom prst="ellipse">
            <a:avLst/>
          </a:prstGeom>
          <a:solidFill>
            <a:srgbClr val="83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11609" y="-369337"/>
            <a:ext cx="642259" cy="642259"/>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30752" y="4062873"/>
            <a:ext cx="84101" cy="439056"/>
          </a:xfrm>
          <a:prstGeom prst="rect">
            <a:avLst/>
          </a:prstGeom>
        </p:spPr>
      </p:pic>
      <p:sp>
        <p:nvSpPr>
          <p:cNvPr id="18" name="Line 3">
            <a:extLst>
              <a:ext uri="{FF2B5EF4-FFF2-40B4-BE49-F238E27FC236}">
                <a16:creationId xmlns:a16="http://schemas.microsoft.com/office/drawing/2014/main" id="{5F5CFC8E-33C1-1045-AA54-1616C1F9BBE0}"/>
              </a:ext>
            </a:extLst>
          </p:cNvPr>
          <p:cNvSpPr>
            <a:spLocks noChangeShapeType="1"/>
          </p:cNvSpPr>
          <p:nvPr/>
        </p:nvSpPr>
        <p:spPr bwMode="auto">
          <a:xfrm flipV="1">
            <a:off x="3813007" y="1625479"/>
            <a:ext cx="0" cy="292670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19" name="Line 4">
            <a:extLst>
              <a:ext uri="{FF2B5EF4-FFF2-40B4-BE49-F238E27FC236}">
                <a16:creationId xmlns:a16="http://schemas.microsoft.com/office/drawing/2014/main" id="{D5D7FC37-6CA4-0B44-A8C2-8EF91C992A6D}"/>
              </a:ext>
            </a:extLst>
          </p:cNvPr>
          <p:cNvSpPr>
            <a:spLocks noChangeShapeType="1"/>
          </p:cNvSpPr>
          <p:nvPr/>
        </p:nvSpPr>
        <p:spPr bwMode="auto">
          <a:xfrm>
            <a:off x="3813007" y="4553857"/>
            <a:ext cx="369197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67765" tIns="33883" rIns="67765" bIns="33883"/>
          <a:lstStyle/>
          <a:p>
            <a:endParaRPr lang="nb-NO" sz="930"/>
          </a:p>
        </p:txBody>
      </p:sp>
      <p:sp>
        <p:nvSpPr>
          <p:cNvPr id="20" name="Oval 5">
            <a:extLst>
              <a:ext uri="{FF2B5EF4-FFF2-40B4-BE49-F238E27FC236}">
                <a16:creationId xmlns:a16="http://schemas.microsoft.com/office/drawing/2014/main" id="{3B0D3C7C-4D26-834C-B6F5-435757BFAFEB}"/>
              </a:ext>
            </a:extLst>
          </p:cNvPr>
          <p:cNvSpPr>
            <a:spLocks noChangeArrowheads="1"/>
          </p:cNvSpPr>
          <p:nvPr/>
        </p:nvSpPr>
        <p:spPr bwMode="auto">
          <a:xfrm>
            <a:off x="4013925" y="3763582"/>
            <a:ext cx="1063179" cy="621172"/>
          </a:xfrm>
          <a:prstGeom prst="ellipse">
            <a:avLst/>
          </a:prstGeom>
          <a:solidFill>
            <a:srgbClr val="E7E7F5"/>
          </a:solidFill>
          <a:ln w="28575">
            <a:solidFill>
              <a:srgbClr val="FF0000"/>
            </a:solidFill>
            <a:round/>
            <a:headEnd/>
            <a:tailEnd/>
          </a:ln>
        </p:spPr>
        <p:txBody>
          <a:bodyPr wrap="none" lIns="67765" tIns="33883" rIns="67765" bIns="33883" anchor="ctr"/>
          <a:lstStyle/>
          <a:p>
            <a:r>
              <a:rPr lang="nn-NO" sz="930" dirty="0"/>
              <a:t>Nå tilstand</a:t>
            </a:r>
          </a:p>
        </p:txBody>
      </p:sp>
      <p:sp>
        <p:nvSpPr>
          <p:cNvPr id="22" name="Oval 7">
            <a:extLst>
              <a:ext uri="{FF2B5EF4-FFF2-40B4-BE49-F238E27FC236}">
                <a16:creationId xmlns:a16="http://schemas.microsoft.com/office/drawing/2014/main" id="{E7EDFA60-AE97-514D-AF55-708D9BF87B92}"/>
              </a:ext>
            </a:extLst>
          </p:cNvPr>
          <p:cNvSpPr>
            <a:spLocks noChangeArrowheads="1"/>
          </p:cNvSpPr>
          <p:nvPr/>
        </p:nvSpPr>
        <p:spPr bwMode="auto">
          <a:xfrm>
            <a:off x="6310395" y="1786280"/>
            <a:ext cx="1322778" cy="621172"/>
          </a:xfrm>
          <a:prstGeom prst="ellipse">
            <a:avLst/>
          </a:prstGeom>
          <a:solidFill>
            <a:srgbClr val="E7E7F5"/>
          </a:solidFill>
          <a:ln w="38100">
            <a:solidFill>
              <a:srgbClr val="649D35"/>
            </a:solidFill>
            <a:round/>
            <a:headEnd/>
            <a:tailEnd/>
          </a:ln>
        </p:spPr>
        <p:txBody>
          <a:bodyPr wrap="none" lIns="67765" tIns="33883" rIns="67765" bIns="33883" anchor="ctr"/>
          <a:lstStyle/>
          <a:p>
            <a:r>
              <a:rPr lang="nn-NO" sz="930" dirty="0"/>
              <a:t>    Neste ønsket</a:t>
            </a:r>
            <a:br>
              <a:rPr lang="nn-NO" sz="930" dirty="0"/>
            </a:br>
            <a:r>
              <a:rPr lang="nn-NO" sz="930" dirty="0"/>
              <a:t>      tilstand</a:t>
            </a:r>
          </a:p>
          <a:p>
            <a:endParaRPr lang="nn-NO" sz="930" dirty="0"/>
          </a:p>
        </p:txBody>
      </p:sp>
      <p:sp>
        <p:nvSpPr>
          <p:cNvPr id="24" name="Rectangle 9">
            <a:extLst>
              <a:ext uri="{FF2B5EF4-FFF2-40B4-BE49-F238E27FC236}">
                <a16:creationId xmlns:a16="http://schemas.microsoft.com/office/drawing/2014/main" id="{D74F85ED-CE17-1040-A424-E91C3B0E8790}"/>
              </a:ext>
            </a:extLst>
          </p:cNvPr>
          <p:cNvSpPr>
            <a:spLocks noChangeArrowheads="1"/>
          </p:cNvSpPr>
          <p:nvPr/>
        </p:nvSpPr>
        <p:spPr bwMode="gray">
          <a:xfrm>
            <a:off x="3524466" y="1433276"/>
            <a:ext cx="577081"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564188">
              <a:spcBef>
                <a:spcPct val="20000"/>
              </a:spcBef>
              <a:buClr>
                <a:schemeClr val="accent2"/>
              </a:buClr>
            </a:pPr>
            <a:r>
              <a:rPr lang="nb-NO" sz="1033" b="1" dirty="0"/>
              <a:t>Prestasjon</a:t>
            </a:r>
          </a:p>
        </p:txBody>
      </p:sp>
      <p:sp>
        <p:nvSpPr>
          <p:cNvPr id="29" name="Rectangle 14">
            <a:extLst>
              <a:ext uri="{FF2B5EF4-FFF2-40B4-BE49-F238E27FC236}">
                <a16:creationId xmlns:a16="http://schemas.microsoft.com/office/drawing/2014/main" id="{E2E0AD58-AD3B-1D40-8D1D-E5FFCDFC5670}"/>
              </a:ext>
            </a:extLst>
          </p:cNvPr>
          <p:cNvSpPr>
            <a:spLocks noChangeArrowheads="1"/>
          </p:cNvSpPr>
          <p:nvPr/>
        </p:nvSpPr>
        <p:spPr bwMode="gray">
          <a:xfrm>
            <a:off x="7549015" y="4498928"/>
            <a:ext cx="168316" cy="15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564188">
              <a:spcBef>
                <a:spcPct val="20000"/>
              </a:spcBef>
              <a:buClr>
                <a:schemeClr val="accent2"/>
              </a:buClr>
            </a:pPr>
            <a:r>
              <a:rPr lang="en-GB" sz="1033" b="1" dirty="0" err="1"/>
              <a:t>Tid</a:t>
            </a:r>
            <a:endParaRPr lang="en-GB" sz="1033" b="1" dirty="0"/>
          </a:p>
        </p:txBody>
      </p:sp>
      <p:sp>
        <p:nvSpPr>
          <p:cNvPr id="31" name="Oval 17">
            <a:extLst>
              <a:ext uri="{FF2B5EF4-FFF2-40B4-BE49-F238E27FC236}">
                <a16:creationId xmlns:a16="http://schemas.microsoft.com/office/drawing/2014/main" id="{DD116923-0F83-A049-9042-9C5DC441D943}"/>
              </a:ext>
            </a:extLst>
          </p:cNvPr>
          <p:cNvSpPr>
            <a:spLocks noChangeArrowheads="1"/>
          </p:cNvSpPr>
          <p:nvPr/>
        </p:nvSpPr>
        <p:spPr bwMode="auto">
          <a:xfrm>
            <a:off x="4458176" y="3792068"/>
            <a:ext cx="174676" cy="178315"/>
          </a:xfrm>
          <a:prstGeom prst="ellipse">
            <a:avLst/>
          </a:prstGeom>
          <a:solidFill>
            <a:schemeClr val="accent1"/>
          </a:solidFill>
          <a:ln w="9525">
            <a:solidFill>
              <a:schemeClr val="tx1"/>
            </a:solidFill>
            <a:round/>
            <a:headEnd/>
            <a:tailEnd/>
          </a:ln>
        </p:spPr>
        <p:txBody>
          <a:bodyPr wrap="none" lIns="34683" tIns="33883" rIns="34683" bIns="33883" anchor="ctr"/>
          <a:lstStyle/>
          <a:p>
            <a:pPr>
              <a:spcBef>
                <a:spcPct val="50000"/>
              </a:spcBef>
            </a:pPr>
            <a:r>
              <a:rPr lang="en-US" sz="895" dirty="0"/>
              <a:t>1</a:t>
            </a:r>
          </a:p>
        </p:txBody>
      </p:sp>
      <p:sp>
        <p:nvSpPr>
          <p:cNvPr id="2" name="Pil mot venstre og høyre 1">
            <a:extLst>
              <a:ext uri="{FF2B5EF4-FFF2-40B4-BE49-F238E27FC236}">
                <a16:creationId xmlns:a16="http://schemas.microsoft.com/office/drawing/2014/main" id="{CB730C66-8FA3-5F49-AC21-255ED01610B6}"/>
              </a:ext>
            </a:extLst>
          </p:cNvPr>
          <p:cNvSpPr/>
          <p:nvPr/>
        </p:nvSpPr>
        <p:spPr>
          <a:xfrm>
            <a:off x="5077102" y="3940984"/>
            <a:ext cx="1960905" cy="2833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ittel 15">
            <a:extLst>
              <a:ext uri="{FF2B5EF4-FFF2-40B4-BE49-F238E27FC236}">
                <a16:creationId xmlns:a16="http://schemas.microsoft.com/office/drawing/2014/main" id="{E0E0CBBC-E3FC-A541-A650-EEF6CE9959DC}"/>
              </a:ext>
            </a:extLst>
          </p:cNvPr>
          <p:cNvSpPr>
            <a:spLocks noGrp="1"/>
          </p:cNvSpPr>
          <p:nvPr>
            <p:ph type="title"/>
          </p:nvPr>
        </p:nvSpPr>
        <p:spPr/>
        <p:txBody>
          <a:bodyPr/>
          <a:lstStyle/>
          <a:p>
            <a:r>
              <a:rPr lang="nb-NO" dirty="0">
                <a:solidFill>
                  <a:srgbClr val="005F9F"/>
                </a:solidFill>
              </a:rPr>
              <a:t>Lærende hverdag – i hjemmetjenesten</a:t>
            </a:r>
          </a:p>
        </p:txBody>
      </p:sp>
      <p:sp>
        <p:nvSpPr>
          <p:cNvPr id="3" name="Plassholder for innhold 2">
            <a:extLst>
              <a:ext uri="{FF2B5EF4-FFF2-40B4-BE49-F238E27FC236}">
                <a16:creationId xmlns:a16="http://schemas.microsoft.com/office/drawing/2014/main" id="{B4034CF8-1EFF-9440-A6FE-6EE64B3AD9B1}"/>
              </a:ext>
            </a:extLst>
          </p:cNvPr>
          <p:cNvSpPr>
            <a:spLocks noGrp="1"/>
          </p:cNvSpPr>
          <p:nvPr>
            <p:ph idx="1"/>
          </p:nvPr>
        </p:nvSpPr>
        <p:spPr/>
        <p:txBody>
          <a:bodyPr/>
          <a:lstStyle/>
          <a:p>
            <a:r>
              <a:rPr lang="nb-NO" dirty="0"/>
              <a:t>KF rommet</a:t>
            </a:r>
          </a:p>
          <a:p>
            <a:r>
              <a:rPr lang="nb-NO" dirty="0"/>
              <a:t>Logistikk – bilkjøring</a:t>
            </a:r>
          </a:p>
          <a:p>
            <a:r>
              <a:rPr lang="nb-NO" dirty="0"/>
              <a:t>Medisinutlevering</a:t>
            </a:r>
          </a:p>
          <a:p>
            <a:r>
              <a:rPr lang="nb-NO" dirty="0"/>
              <a:t>Vaktbytter</a:t>
            </a:r>
          </a:p>
          <a:p>
            <a:r>
              <a:rPr lang="nb-NO" dirty="0"/>
              <a:t>annet</a:t>
            </a:r>
          </a:p>
          <a:p>
            <a:endParaRPr lang="nb-NO" dirty="0"/>
          </a:p>
        </p:txBody>
      </p:sp>
      <p:sp>
        <p:nvSpPr>
          <p:cNvPr id="79" name="Avrundet rektangel 78">
            <a:extLst>
              <a:ext uri="{FF2B5EF4-FFF2-40B4-BE49-F238E27FC236}">
                <a16:creationId xmlns:a16="http://schemas.microsoft.com/office/drawing/2014/main" id="{133E650B-EB48-B341-AC2A-259B2E16B1AA}"/>
              </a:ext>
            </a:extLst>
          </p:cNvPr>
          <p:cNvSpPr/>
          <p:nvPr/>
        </p:nvSpPr>
        <p:spPr>
          <a:xfrm>
            <a:off x="2459660" y="3013159"/>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Tree>
    <p:extLst>
      <p:ext uri="{BB962C8B-B14F-4D97-AF65-F5344CB8AC3E}">
        <p14:creationId xmlns:p14="http://schemas.microsoft.com/office/powerpoint/2010/main" val="1634165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a:extLst>
              <a:ext uri="{FF2B5EF4-FFF2-40B4-BE49-F238E27FC236}">
                <a16:creationId xmlns:a16="http://schemas.microsoft.com/office/drawing/2014/main" id="{6A12B315-D917-9442-BD4C-742B1731DDB7}"/>
              </a:ext>
            </a:extLst>
          </p:cNvPr>
          <p:cNvSpPr>
            <a:spLocks noGrp="1"/>
          </p:cNvSpPr>
          <p:nvPr>
            <p:ph type="title"/>
          </p:nvPr>
        </p:nvSpPr>
        <p:spPr/>
        <p:txBody>
          <a:bodyPr/>
          <a:lstStyle/>
          <a:p>
            <a:r>
              <a:rPr lang="nb-NO" b="1" dirty="0">
                <a:solidFill>
                  <a:srgbClr val="005F9F"/>
                </a:solidFill>
              </a:rPr>
              <a:t>Læringsdialogen (læringsvanen)</a:t>
            </a:r>
          </a:p>
        </p:txBody>
      </p:sp>
      <p:sp>
        <p:nvSpPr>
          <p:cNvPr id="4" name="Plassholder for bunntekst 3"/>
          <p:cNvSpPr>
            <a:spLocks noGrp="1"/>
          </p:cNvSpPr>
          <p:nvPr>
            <p:ph type="ftr" sz="quarter" idx="4294967295"/>
          </p:nvPr>
        </p:nvSpPr>
        <p:spPr>
          <a:xfrm>
            <a:off x="0" y="6356350"/>
            <a:ext cx="2895600" cy="365125"/>
          </a:xfrm>
          <a:prstGeom prst="rect">
            <a:avLst/>
          </a:prstGeom>
        </p:spPr>
        <p:txBody>
          <a:bodyPr vert="horz" lIns="91440" tIns="45720" rIns="91440" bIns="45720" rtlCol="0" anchor="ctr"/>
          <a:lstStyle>
            <a:defPPr>
              <a:defRPr lang="nb-NO"/>
            </a:defPPr>
            <a:lvl1pPr marL="0" algn="ctr" defTabSz="457200" rtl="0" eaLnBrk="1" fontAlgn="auto" latinLnBrk="0" hangingPunct="1">
              <a:spcBef>
                <a:spcPts val="0"/>
              </a:spcBef>
              <a:spcAft>
                <a:spcPts val="0"/>
              </a:spcAft>
              <a:defRPr sz="1200" kern="1200" dirty="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a:t>© Lærende Organisasjons Center</a:t>
            </a:r>
            <a:endParaRPr lang="nb-NO" sz="750" dirty="0"/>
          </a:p>
        </p:txBody>
      </p:sp>
      <p:grpSp>
        <p:nvGrpSpPr>
          <p:cNvPr id="2" name="Gruppe 1"/>
          <p:cNvGrpSpPr/>
          <p:nvPr/>
        </p:nvGrpSpPr>
        <p:grpSpPr>
          <a:xfrm>
            <a:off x="4371427" y="2700537"/>
            <a:ext cx="638063" cy="553553"/>
            <a:chOff x="4114649" y="5180919"/>
            <a:chExt cx="606412" cy="495013"/>
          </a:xfrm>
        </p:grpSpPr>
        <p:grpSp>
          <p:nvGrpSpPr>
            <p:cNvPr id="3" name="Gruppe 2"/>
            <p:cNvGrpSpPr/>
            <p:nvPr/>
          </p:nvGrpSpPr>
          <p:grpSpPr>
            <a:xfrm>
              <a:off x="4275953" y="5303230"/>
              <a:ext cx="366712" cy="372702"/>
              <a:chOff x="8239646" y="341766"/>
              <a:chExt cx="366712" cy="344488"/>
            </a:xfrm>
          </p:grpSpPr>
          <p:sp>
            <p:nvSpPr>
              <p:cNvPr id="7" name="Ellipse 6"/>
              <p:cNvSpPr/>
              <p:nvPr/>
            </p:nvSpPr>
            <p:spPr>
              <a:xfrm>
                <a:off x="8257108" y="341766"/>
                <a:ext cx="349250" cy="344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013"/>
              </a:p>
            </p:txBody>
          </p:sp>
          <p:cxnSp>
            <p:nvCxnSpPr>
              <p:cNvPr id="8" name="Rett linje 7"/>
              <p:cNvCxnSpPr>
                <a:stCxn id="7" idx="0"/>
                <a:endCxn id="7" idx="4"/>
              </p:cNvCxnSpPr>
              <p:nvPr/>
            </p:nvCxnSpPr>
            <p:spPr>
              <a:xfrm>
                <a:off x="8431733" y="341766"/>
                <a:ext cx="0" cy="344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a:endCxn id="7" idx="6"/>
              </p:cNvCxnSpPr>
              <p:nvPr/>
            </p:nvCxnSpPr>
            <p:spPr>
              <a:xfrm flipV="1">
                <a:off x="8257108" y="513216"/>
                <a:ext cx="349250" cy="206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Sylinder 35"/>
              <p:cNvSpPr txBox="1">
                <a:spLocks noChangeArrowheads="1"/>
              </p:cNvSpPr>
              <p:nvPr/>
            </p:nvSpPr>
            <p:spPr bwMode="auto">
              <a:xfrm>
                <a:off x="8390459" y="346531"/>
                <a:ext cx="174625" cy="162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675" dirty="0">
                    <a:latin typeface="Arial" panose="020B0604020202020204" pitchFamily="34" charset="0"/>
                  </a:rPr>
                  <a:t>P</a:t>
                </a:r>
              </a:p>
            </p:txBody>
          </p:sp>
          <p:sp>
            <p:nvSpPr>
              <p:cNvPr id="11" name="TekstSylinder 47"/>
              <p:cNvSpPr txBox="1">
                <a:spLocks noChangeArrowheads="1"/>
              </p:cNvSpPr>
              <p:nvPr/>
            </p:nvSpPr>
            <p:spPr bwMode="auto">
              <a:xfrm>
                <a:off x="8395221" y="508456"/>
                <a:ext cx="174625" cy="162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675">
                    <a:latin typeface="Arial" panose="020B0604020202020204" pitchFamily="34" charset="0"/>
                  </a:rPr>
                  <a:t>D</a:t>
                </a:r>
              </a:p>
            </p:txBody>
          </p:sp>
          <p:sp>
            <p:nvSpPr>
              <p:cNvPr id="12" name="TekstSylinder 48"/>
              <p:cNvSpPr txBox="1">
                <a:spLocks noChangeArrowheads="1"/>
              </p:cNvSpPr>
              <p:nvPr/>
            </p:nvSpPr>
            <p:spPr bwMode="auto">
              <a:xfrm>
                <a:off x="8239646" y="508456"/>
                <a:ext cx="176213" cy="162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675" dirty="0">
                    <a:latin typeface="Arial" panose="020B0604020202020204" pitchFamily="34" charset="0"/>
                  </a:rPr>
                  <a:t>S</a:t>
                </a:r>
              </a:p>
            </p:txBody>
          </p:sp>
          <p:sp>
            <p:nvSpPr>
              <p:cNvPr id="13" name="TekstSylinder 49"/>
              <p:cNvSpPr txBox="1">
                <a:spLocks noChangeArrowheads="1"/>
              </p:cNvSpPr>
              <p:nvPr/>
            </p:nvSpPr>
            <p:spPr bwMode="auto">
              <a:xfrm>
                <a:off x="8244409" y="341766"/>
                <a:ext cx="174625" cy="162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b-NO" altLang="nb-NO" sz="675" dirty="0">
                    <a:latin typeface="Arial" panose="020B0604020202020204" pitchFamily="34" charset="0"/>
                  </a:rPr>
                  <a:t>A</a:t>
                </a:r>
              </a:p>
            </p:txBody>
          </p:sp>
        </p:grpSp>
        <p:sp>
          <p:nvSpPr>
            <p:cNvPr id="14" name="Nedoverbuet pil 13"/>
            <p:cNvSpPr/>
            <p:nvPr/>
          </p:nvSpPr>
          <p:spPr>
            <a:xfrm rot="20514568">
              <a:off x="4114649" y="5180919"/>
              <a:ext cx="606412" cy="213786"/>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nb-NO" sz="1013">
                <a:solidFill>
                  <a:schemeClr val="tx1"/>
                </a:solidFill>
              </a:endParaRPr>
            </a:p>
          </p:txBody>
        </p:sp>
      </p:grpSp>
      <p:pic>
        <p:nvPicPr>
          <p:cNvPr id="6" name="Bilde 5" descr="Kata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37" y="1362370"/>
            <a:ext cx="2752713" cy="33388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Bilde 18" descr="Skjermbilde 2019-03-14 16.09.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666" y="1761113"/>
            <a:ext cx="2428875" cy="26350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Pil venstre 14"/>
          <p:cNvSpPr/>
          <p:nvPr/>
        </p:nvSpPr>
        <p:spPr>
          <a:xfrm rot="10629667">
            <a:off x="1389787" y="2024002"/>
            <a:ext cx="344714" cy="29935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a:p>
        </p:txBody>
      </p:sp>
      <p:sp>
        <p:nvSpPr>
          <p:cNvPr id="18" name="Pil venstre 17"/>
          <p:cNvSpPr/>
          <p:nvPr/>
        </p:nvSpPr>
        <p:spPr>
          <a:xfrm rot="10629667">
            <a:off x="1504086" y="2454365"/>
            <a:ext cx="344714" cy="29935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a:p>
        </p:txBody>
      </p:sp>
      <p:sp>
        <p:nvSpPr>
          <p:cNvPr id="20" name="Pil venstre 19"/>
          <p:cNvSpPr/>
          <p:nvPr/>
        </p:nvSpPr>
        <p:spPr>
          <a:xfrm rot="10629667">
            <a:off x="1504082" y="3047336"/>
            <a:ext cx="344714" cy="29935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a:p>
        </p:txBody>
      </p:sp>
      <p:sp>
        <p:nvSpPr>
          <p:cNvPr id="21" name="Pil venstre 20"/>
          <p:cNvSpPr/>
          <p:nvPr/>
        </p:nvSpPr>
        <p:spPr>
          <a:xfrm rot="10629667">
            <a:off x="1504084" y="3645615"/>
            <a:ext cx="344714" cy="29935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a:p>
        </p:txBody>
      </p:sp>
      <p:sp>
        <p:nvSpPr>
          <p:cNvPr id="22" name="Pil venstre 21"/>
          <p:cNvSpPr/>
          <p:nvPr/>
        </p:nvSpPr>
        <p:spPr>
          <a:xfrm rot="10629667">
            <a:off x="1569346" y="3961678"/>
            <a:ext cx="344714" cy="299357"/>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a:p>
        </p:txBody>
      </p:sp>
      <p:sp>
        <p:nvSpPr>
          <p:cNvPr id="23" name="Avrundet rektangel 22">
            <a:extLst>
              <a:ext uri="{FF2B5EF4-FFF2-40B4-BE49-F238E27FC236}">
                <a16:creationId xmlns:a16="http://schemas.microsoft.com/office/drawing/2014/main" id="{438423E9-3731-7246-8973-99224E7A8CCE}"/>
              </a:ext>
            </a:extLst>
          </p:cNvPr>
          <p:cNvSpPr/>
          <p:nvPr/>
        </p:nvSpPr>
        <p:spPr>
          <a:xfrm>
            <a:off x="6825110" y="604528"/>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Tree>
    <p:extLst>
      <p:ext uri="{BB962C8B-B14F-4D97-AF65-F5344CB8AC3E}">
        <p14:creationId xmlns:p14="http://schemas.microsoft.com/office/powerpoint/2010/main" val="297481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591058-DA7D-0445-9477-722F3522AD8F}"/>
              </a:ext>
            </a:extLst>
          </p:cNvPr>
          <p:cNvSpPr>
            <a:spLocks noGrp="1"/>
          </p:cNvSpPr>
          <p:nvPr>
            <p:ph type="title"/>
          </p:nvPr>
        </p:nvSpPr>
        <p:spPr/>
        <p:txBody>
          <a:bodyPr/>
          <a:lstStyle/>
          <a:p>
            <a:endParaRPr lang="nb-NO"/>
          </a:p>
        </p:txBody>
      </p:sp>
      <p:pic>
        <p:nvPicPr>
          <p:cNvPr id="5" name="Bilde 4">
            <a:extLst>
              <a:ext uri="{FF2B5EF4-FFF2-40B4-BE49-F238E27FC236}">
                <a16:creationId xmlns:a16="http://schemas.microsoft.com/office/drawing/2014/main" id="{33C0E567-7356-854C-8D6E-587B3E749F37}"/>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2202783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31" y="162355"/>
            <a:ext cx="5952782" cy="5143500"/>
          </a:xfrm>
          <a:prstGeom prst="rect">
            <a:avLst/>
          </a:prstGeom>
        </p:spPr>
      </p:pic>
      <p:sp>
        <p:nvSpPr>
          <p:cNvPr id="5" name="Title 1"/>
          <p:cNvSpPr txBox="1">
            <a:spLocks/>
          </p:cNvSpPr>
          <p:nvPr/>
        </p:nvSpPr>
        <p:spPr>
          <a:xfrm>
            <a:off x="226714" y="162355"/>
            <a:ext cx="2863312"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3B4446"/>
                </a:solidFill>
                <a:latin typeface="+mj-lt"/>
                <a:ea typeface="+mj-ea"/>
                <a:cs typeface="+mj-cs"/>
              </a:defRPr>
            </a:lvl1pPr>
          </a:lstStyle>
          <a:p>
            <a:pPr lvl="1"/>
            <a:r>
              <a:rPr lang="nb-NO" sz="2000" b="1" dirty="0">
                <a:solidFill>
                  <a:srgbClr val="005F9F"/>
                </a:solidFill>
              </a:rPr>
              <a:t>Læringskultur</a:t>
            </a:r>
          </a:p>
          <a:p>
            <a:pPr lvl="1"/>
            <a:r>
              <a:rPr lang="nb-NO" sz="2000" b="1" dirty="0">
                <a:solidFill>
                  <a:srgbClr val="005F9F"/>
                </a:solidFill>
              </a:rPr>
              <a:t>speilet (LC Mirror)</a:t>
            </a:r>
          </a:p>
        </p:txBody>
      </p:sp>
      <p:sp>
        <p:nvSpPr>
          <p:cNvPr id="9" name="Content Placeholder 2"/>
          <p:cNvSpPr>
            <a:spLocks noGrp="1"/>
          </p:cNvSpPr>
          <p:nvPr>
            <p:ph sz="half" idx="1"/>
          </p:nvPr>
        </p:nvSpPr>
        <p:spPr>
          <a:xfrm>
            <a:off x="3013638" y="942247"/>
            <a:ext cx="1902628" cy="770133"/>
          </a:xfrm>
        </p:spPr>
        <p:txBody>
          <a:bodyPr>
            <a:noAutofit/>
          </a:bodyPr>
          <a:lstStyle/>
          <a:p>
            <a:pPr marL="914217" lvl="1" indent="0" algn="ctr">
              <a:lnSpc>
                <a:spcPct val="100000"/>
              </a:lnSpc>
              <a:buNone/>
            </a:pPr>
            <a:r>
              <a:rPr lang="nb-NO" sz="1200" b="1" dirty="0"/>
              <a:t> Finnes et felles nyttig formål?</a:t>
            </a:r>
          </a:p>
        </p:txBody>
      </p:sp>
      <p:sp>
        <p:nvSpPr>
          <p:cNvPr id="10" name="Content Placeholder 2"/>
          <p:cNvSpPr>
            <a:spLocks noGrp="1"/>
          </p:cNvSpPr>
          <p:nvPr>
            <p:ph sz="half" idx="1"/>
          </p:nvPr>
        </p:nvSpPr>
        <p:spPr>
          <a:xfrm>
            <a:off x="4534002" y="2076473"/>
            <a:ext cx="2245488" cy="770133"/>
          </a:xfrm>
        </p:spPr>
        <p:txBody>
          <a:bodyPr>
            <a:noAutofit/>
          </a:bodyPr>
          <a:lstStyle/>
          <a:p>
            <a:pPr marL="914217" lvl="1" indent="0" algn="ctr">
              <a:buNone/>
            </a:pPr>
            <a:r>
              <a:rPr lang="nb-NO" sz="1200" b="1"/>
              <a:t>Følger vi den beste metoden?</a:t>
            </a:r>
          </a:p>
        </p:txBody>
      </p:sp>
      <p:sp>
        <p:nvSpPr>
          <p:cNvPr id="11" name="Content Placeholder 2"/>
          <p:cNvSpPr>
            <a:spLocks noGrp="1"/>
          </p:cNvSpPr>
          <p:nvPr>
            <p:ph sz="half" idx="1"/>
          </p:nvPr>
        </p:nvSpPr>
        <p:spPr>
          <a:xfrm>
            <a:off x="4245869" y="4006606"/>
            <a:ext cx="2245488" cy="770133"/>
          </a:xfrm>
        </p:spPr>
        <p:txBody>
          <a:bodyPr>
            <a:noAutofit/>
          </a:bodyPr>
          <a:lstStyle/>
          <a:p>
            <a:pPr marL="914217" lvl="1" indent="0" algn="ctr">
              <a:buNone/>
            </a:pPr>
            <a:r>
              <a:rPr lang="nb-NO" sz="1200" b="1"/>
              <a:t>Har vi selvgående team?</a:t>
            </a:r>
          </a:p>
        </p:txBody>
      </p:sp>
      <p:sp>
        <p:nvSpPr>
          <p:cNvPr id="12" name="Content Placeholder 2"/>
          <p:cNvSpPr>
            <a:spLocks noGrp="1"/>
          </p:cNvSpPr>
          <p:nvPr>
            <p:ph sz="half" idx="1"/>
          </p:nvPr>
        </p:nvSpPr>
        <p:spPr>
          <a:xfrm>
            <a:off x="1369721" y="4030492"/>
            <a:ext cx="2245488" cy="770133"/>
          </a:xfrm>
        </p:spPr>
        <p:txBody>
          <a:bodyPr>
            <a:noAutofit/>
          </a:bodyPr>
          <a:lstStyle/>
          <a:p>
            <a:pPr marL="914217" lvl="1" indent="0" algn="ctr">
              <a:buNone/>
            </a:pPr>
            <a:r>
              <a:rPr lang="nb-NO" sz="1200" b="1"/>
              <a:t>Blir vi bedre hver dag?</a:t>
            </a:r>
          </a:p>
        </p:txBody>
      </p:sp>
      <p:sp>
        <p:nvSpPr>
          <p:cNvPr id="13" name="Content Placeholder 2"/>
          <p:cNvSpPr>
            <a:spLocks noGrp="1"/>
          </p:cNvSpPr>
          <p:nvPr>
            <p:ph sz="half" idx="1"/>
          </p:nvPr>
        </p:nvSpPr>
        <p:spPr>
          <a:xfrm>
            <a:off x="1082720" y="2091147"/>
            <a:ext cx="2245488" cy="770133"/>
          </a:xfrm>
        </p:spPr>
        <p:txBody>
          <a:bodyPr wrap="square" anchor="t">
            <a:noAutofit/>
          </a:bodyPr>
          <a:lstStyle/>
          <a:p>
            <a:pPr marL="914217" lvl="1" indent="0" algn="ctr">
              <a:buNone/>
            </a:pPr>
            <a:r>
              <a:rPr lang="nb-NO" sz="1200" b="1"/>
              <a:t>Deler vi hva vi lærer?</a:t>
            </a:r>
          </a:p>
        </p:txBody>
      </p:sp>
      <p:sp>
        <p:nvSpPr>
          <p:cNvPr id="14" name="Content Placeholder 2"/>
          <p:cNvSpPr>
            <a:spLocks noGrp="1"/>
          </p:cNvSpPr>
          <p:nvPr>
            <p:ph sz="half" idx="1"/>
          </p:nvPr>
        </p:nvSpPr>
        <p:spPr>
          <a:xfrm>
            <a:off x="2635147" y="3065686"/>
            <a:ext cx="2932975" cy="770133"/>
          </a:xfrm>
        </p:spPr>
        <p:txBody>
          <a:bodyPr>
            <a:noAutofit/>
          </a:bodyPr>
          <a:lstStyle/>
          <a:p>
            <a:pPr marL="914217" lvl="1" indent="0" algn="ctr">
              <a:buNone/>
            </a:pPr>
            <a:r>
              <a:rPr lang="nb-NO" sz="1400" b="1"/>
              <a:t>Har vi et trygt og støttende læringsmiljø?</a:t>
            </a:r>
          </a:p>
        </p:txBody>
      </p:sp>
      <p:sp>
        <p:nvSpPr>
          <p:cNvPr id="23" name="TextBox 22"/>
          <p:cNvSpPr txBox="1"/>
          <p:nvPr/>
        </p:nvSpPr>
        <p:spPr>
          <a:xfrm>
            <a:off x="4336008" y="2781607"/>
            <a:ext cx="360996" cy="300082"/>
          </a:xfrm>
          <a:prstGeom prst="rect">
            <a:avLst/>
          </a:prstGeom>
          <a:noFill/>
        </p:spPr>
        <p:txBody>
          <a:bodyPr wrap="none" rtlCol="0">
            <a:spAutoFit/>
          </a:bodyPr>
          <a:lstStyle/>
          <a:p>
            <a:r>
              <a:rPr lang="en-US" b="1" dirty="0">
                <a:solidFill>
                  <a:srgbClr val="3B4446"/>
                </a:solidFill>
              </a:rPr>
              <a:t>01</a:t>
            </a:r>
          </a:p>
        </p:txBody>
      </p:sp>
      <p:sp>
        <p:nvSpPr>
          <p:cNvPr id="24" name="TextBox 23"/>
          <p:cNvSpPr txBox="1"/>
          <p:nvPr/>
        </p:nvSpPr>
        <p:spPr>
          <a:xfrm>
            <a:off x="4199326" y="726346"/>
            <a:ext cx="360996" cy="300082"/>
          </a:xfrm>
          <a:prstGeom prst="rect">
            <a:avLst/>
          </a:prstGeom>
          <a:noFill/>
        </p:spPr>
        <p:txBody>
          <a:bodyPr wrap="none" rtlCol="0">
            <a:spAutoFit/>
          </a:bodyPr>
          <a:lstStyle/>
          <a:p>
            <a:r>
              <a:rPr lang="en-US" b="1" dirty="0">
                <a:solidFill>
                  <a:srgbClr val="005F9F"/>
                </a:solidFill>
              </a:rPr>
              <a:t>02</a:t>
            </a:r>
          </a:p>
        </p:txBody>
      </p:sp>
      <p:sp>
        <p:nvSpPr>
          <p:cNvPr id="25" name="TextBox 24"/>
          <p:cNvSpPr txBox="1"/>
          <p:nvPr/>
        </p:nvSpPr>
        <p:spPr>
          <a:xfrm>
            <a:off x="5909004" y="1848514"/>
            <a:ext cx="360996" cy="300082"/>
          </a:xfrm>
          <a:prstGeom prst="rect">
            <a:avLst/>
          </a:prstGeom>
          <a:noFill/>
        </p:spPr>
        <p:txBody>
          <a:bodyPr wrap="none" rtlCol="0">
            <a:spAutoFit/>
          </a:bodyPr>
          <a:lstStyle/>
          <a:p>
            <a:r>
              <a:rPr lang="en-US" b="1" dirty="0">
                <a:solidFill>
                  <a:srgbClr val="649D35"/>
                </a:solidFill>
              </a:rPr>
              <a:t>03</a:t>
            </a:r>
          </a:p>
        </p:txBody>
      </p:sp>
      <p:sp>
        <p:nvSpPr>
          <p:cNvPr id="26" name="TextBox 25"/>
          <p:cNvSpPr txBox="1"/>
          <p:nvPr/>
        </p:nvSpPr>
        <p:spPr>
          <a:xfrm>
            <a:off x="5656746" y="3813225"/>
            <a:ext cx="360996" cy="300082"/>
          </a:xfrm>
          <a:prstGeom prst="rect">
            <a:avLst/>
          </a:prstGeom>
          <a:noFill/>
        </p:spPr>
        <p:txBody>
          <a:bodyPr wrap="none" rtlCol="0">
            <a:spAutoFit/>
          </a:bodyPr>
          <a:lstStyle/>
          <a:p>
            <a:r>
              <a:rPr lang="en-US" b="1" dirty="0">
                <a:solidFill>
                  <a:srgbClr val="649D35"/>
                </a:solidFill>
              </a:rPr>
              <a:t>04</a:t>
            </a:r>
          </a:p>
        </p:txBody>
      </p:sp>
      <p:sp>
        <p:nvSpPr>
          <p:cNvPr id="27" name="TextBox 26"/>
          <p:cNvSpPr txBox="1"/>
          <p:nvPr/>
        </p:nvSpPr>
        <p:spPr>
          <a:xfrm>
            <a:off x="2670313" y="3804260"/>
            <a:ext cx="360996" cy="300082"/>
          </a:xfrm>
          <a:prstGeom prst="rect">
            <a:avLst/>
          </a:prstGeom>
          <a:noFill/>
        </p:spPr>
        <p:txBody>
          <a:bodyPr wrap="none" rtlCol="0">
            <a:spAutoFit/>
          </a:bodyPr>
          <a:lstStyle/>
          <a:p>
            <a:r>
              <a:rPr lang="en-US" b="1" dirty="0">
                <a:solidFill>
                  <a:srgbClr val="83334A"/>
                </a:solidFill>
              </a:rPr>
              <a:t>05</a:t>
            </a:r>
          </a:p>
        </p:txBody>
      </p:sp>
      <p:sp>
        <p:nvSpPr>
          <p:cNvPr id="28" name="TextBox 27"/>
          <p:cNvSpPr txBox="1"/>
          <p:nvPr/>
        </p:nvSpPr>
        <p:spPr>
          <a:xfrm>
            <a:off x="2472145" y="1848514"/>
            <a:ext cx="360996" cy="300082"/>
          </a:xfrm>
          <a:prstGeom prst="rect">
            <a:avLst/>
          </a:prstGeom>
          <a:noFill/>
        </p:spPr>
        <p:txBody>
          <a:bodyPr wrap="none" rtlCol="0">
            <a:spAutoFit/>
          </a:bodyPr>
          <a:lstStyle/>
          <a:p>
            <a:r>
              <a:rPr lang="en-US" b="1" dirty="0">
                <a:solidFill>
                  <a:srgbClr val="3B4446"/>
                </a:solidFill>
              </a:rPr>
              <a:t>06</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8351" y="2937293"/>
            <a:ext cx="275935" cy="144054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3600" y="2387323"/>
            <a:ext cx="129210" cy="674551"/>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200" y="2050095"/>
            <a:ext cx="129210" cy="674551"/>
          </a:xfrm>
          <a:prstGeom prst="rect">
            <a:avLst/>
          </a:prstGeom>
        </p:spPr>
      </p:pic>
      <p:sp>
        <p:nvSpPr>
          <p:cNvPr id="22" name="Oval 21"/>
          <p:cNvSpPr/>
          <p:nvPr/>
        </p:nvSpPr>
        <p:spPr>
          <a:xfrm>
            <a:off x="725447" y="1944582"/>
            <a:ext cx="240846" cy="240846"/>
          </a:xfrm>
          <a:prstGeom prst="ellipse">
            <a:avLst/>
          </a:prstGeom>
          <a:solidFill>
            <a:srgbClr val="FFF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vrundet rektangel 19">
            <a:extLst>
              <a:ext uri="{FF2B5EF4-FFF2-40B4-BE49-F238E27FC236}">
                <a16:creationId xmlns:a16="http://schemas.microsoft.com/office/drawing/2014/main" id="{D5C3E933-7AC6-3C41-8F73-2016C7227F60}"/>
              </a:ext>
            </a:extLst>
          </p:cNvPr>
          <p:cNvSpPr/>
          <p:nvPr/>
        </p:nvSpPr>
        <p:spPr>
          <a:xfrm>
            <a:off x="1165412" y="1179359"/>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800" b="1" dirty="0">
              <a:ln w="0"/>
              <a:solidFill>
                <a:schemeClr val="tx1"/>
              </a:solidFill>
              <a:effectLst>
                <a:outerShdw blurRad="38100" dist="19050" dir="2700000" algn="tl" rotWithShape="0">
                  <a:schemeClr val="dk1">
                    <a:alpha val="40000"/>
                  </a:schemeClr>
                </a:outerShdw>
              </a:effectLst>
            </a:endParaRPr>
          </a:p>
          <a:p>
            <a:pPr algn="ctr"/>
            <a:r>
              <a:rPr lang="nb-NO" sz="1800" b="1" dirty="0">
                <a:ln w="0"/>
                <a:solidFill>
                  <a:schemeClr val="tx1"/>
                </a:solidFill>
                <a:effectLst>
                  <a:outerShdw blurRad="38100" dist="19050" dir="2700000" algn="tl" rotWithShape="0">
                    <a:schemeClr val="dk1">
                      <a:alpha val="40000"/>
                    </a:schemeClr>
                  </a:outerShdw>
                </a:effectLst>
              </a:rPr>
              <a:t>V</a:t>
            </a:r>
          </a:p>
          <a:p>
            <a:pPr algn="ctr"/>
            <a:r>
              <a:rPr lang="nb-NO" sz="800" b="1" dirty="0">
                <a:ln w="0"/>
                <a:solidFill>
                  <a:schemeClr val="tx1"/>
                </a:solidFill>
                <a:effectLst>
                  <a:outerShdw blurRad="38100" dist="19050" dir="2700000" algn="tl" rotWithShape="0">
                    <a:schemeClr val="dk1">
                      <a:alpha val="40000"/>
                    </a:schemeClr>
                  </a:outerShdw>
                </a:effectLst>
              </a:rPr>
              <a:t>VISJON</a:t>
            </a:r>
          </a:p>
          <a:p>
            <a:pPr algn="ctr"/>
            <a:endParaRPr lang="nb-NO" sz="800" b="1" dirty="0">
              <a:ln w="0"/>
              <a:solidFill>
                <a:schemeClr val="tx1"/>
              </a:solidFill>
              <a:effectLst>
                <a:outerShdw blurRad="38100" dist="19050" dir="2700000" algn="tl" rotWithShape="0">
                  <a:schemeClr val="dk1">
                    <a:alpha val="40000"/>
                  </a:schemeClr>
                </a:outerShdw>
              </a:effectLst>
            </a:endParaRPr>
          </a:p>
        </p:txBody>
      </p:sp>
      <p:sp>
        <p:nvSpPr>
          <p:cNvPr id="21" name="Avrundet rektangel 20">
            <a:extLst>
              <a:ext uri="{FF2B5EF4-FFF2-40B4-BE49-F238E27FC236}">
                <a16:creationId xmlns:a16="http://schemas.microsoft.com/office/drawing/2014/main" id="{F96A4C01-AA29-9749-B0E4-FC716E488977}"/>
              </a:ext>
            </a:extLst>
          </p:cNvPr>
          <p:cNvSpPr/>
          <p:nvPr/>
        </p:nvSpPr>
        <p:spPr>
          <a:xfrm>
            <a:off x="3010374" y="1179360"/>
            <a:ext cx="846688"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M</a:t>
            </a:r>
          </a:p>
          <a:p>
            <a:pPr algn="ctr"/>
            <a:r>
              <a:rPr lang="nb-NO" sz="900" b="1" dirty="0">
                <a:solidFill>
                  <a:srgbClr val="000000"/>
                </a:solidFill>
              </a:rPr>
              <a:t>MISJON</a:t>
            </a:r>
          </a:p>
        </p:txBody>
      </p:sp>
      <p:sp>
        <p:nvSpPr>
          <p:cNvPr id="32" name="Avrundet rektangel 31">
            <a:extLst>
              <a:ext uri="{FF2B5EF4-FFF2-40B4-BE49-F238E27FC236}">
                <a16:creationId xmlns:a16="http://schemas.microsoft.com/office/drawing/2014/main" id="{AD32CED4-F351-784B-A9D0-F3B6CA87B8FC}"/>
              </a:ext>
            </a:extLst>
          </p:cNvPr>
          <p:cNvSpPr/>
          <p:nvPr/>
        </p:nvSpPr>
        <p:spPr>
          <a:xfrm>
            <a:off x="6782844" y="1175083"/>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3B4446"/>
                </a:solidFill>
              </a:rPr>
              <a:t>L</a:t>
            </a:r>
          </a:p>
          <a:p>
            <a:pPr algn="ctr"/>
            <a:r>
              <a:rPr lang="nb-NO" sz="1000" b="1" dirty="0">
                <a:solidFill>
                  <a:srgbClr val="3B4446"/>
                </a:solidFill>
              </a:rPr>
              <a:t>LÆRING</a:t>
            </a:r>
          </a:p>
        </p:txBody>
      </p:sp>
      <p:sp>
        <p:nvSpPr>
          <p:cNvPr id="33" name="Avrundet rektangel 32">
            <a:extLst>
              <a:ext uri="{FF2B5EF4-FFF2-40B4-BE49-F238E27FC236}">
                <a16:creationId xmlns:a16="http://schemas.microsoft.com/office/drawing/2014/main" id="{E42F54DF-5524-9D43-A1CA-B57892025E63}"/>
              </a:ext>
            </a:extLst>
          </p:cNvPr>
          <p:cNvSpPr/>
          <p:nvPr/>
        </p:nvSpPr>
        <p:spPr>
          <a:xfrm>
            <a:off x="4844962" y="1193684"/>
            <a:ext cx="875256" cy="606691"/>
          </a:xfrm>
          <a:prstGeom prst="roundRect">
            <a:avLst/>
          </a:prstGeom>
          <a:solidFill>
            <a:srgbClr val="D9D9D9"/>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800" b="1" dirty="0">
                <a:solidFill>
                  <a:srgbClr val="000000"/>
                </a:solidFill>
              </a:rPr>
              <a:t>K (C)</a:t>
            </a:r>
          </a:p>
          <a:p>
            <a:pPr algn="ctr"/>
            <a:r>
              <a:rPr lang="nb-NO" sz="900" b="1" dirty="0">
                <a:solidFill>
                  <a:srgbClr val="000000"/>
                </a:solidFill>
              </a:rPr>
              <a:t>KAPASITET</a:t>
            </a:r>
          </a:p>
        </p:txBody>
      </p:sp>
    </p:spTree>
    <p:extLst>
      <p:ext uri="{BB962C8B-B14F-4D97-AF65-F5344CB8AC3E}">
        <p14:creationId xmlns:p14="http://schemas.microsoft.com/office/powerpoint/2010/main" val="160187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74F3BD3-6E65-4944-9524-AFBD3B2F295C}"/>
              </a:ext>
            </a:extLst>
          </p:cNvPr>
          <p:cNvPicPr>
            <a:picLocks noChangeAspect="1"/>
          </p:cNvPicPr>
          <p:nvPr/>
        </p:nvPicPr>
        <p:blipFill>
          <a:blip r:embed="rId3"/>
          <a:stretch>
            <a:fillRect/>
          </a:stretch>
        </p:blipFill>
        <p:spPr>
          <a:xfrm>
            <a:off x="3927580" y="1371116"/>
            <a:ext cx="4586579" cy="3202559"/>
          </a:xfrm>
          <a:prstGeom prst="rect">
            <a:avLst/>
          </a:prstGeom>
          <a:ln>
            <a:solidFill>
              <a:schemeClr val="tx1"/>
            </a:solidFill>
          </a:ln>
        </p:spPr>
      </p:pic>
      <p:sp>
        <p:nvSpPr>
          <p:cNvPr id="6" name="Rektangel 5">
            <a:extLst>
              <a:ext uri="{FF2B5EF4-FFF2-40B4-BE49-F238E27FC236}">
                <a16:creationId xmlns:a16="http://schemas.microsoft.com/office/drawing/2014/main" id="{841B457D-8735-924B-8133-FD7FC4C9FD0F}"/>
              </a:ext>
            </a:extLst>
          </p:cNvPr>
          <p:cNvSpPr/>
          <p:nvPr/>
        </p:nvSpPr>
        <p:spPr>
          <a:xfrm>
            <a:off x="0" y="1801"/>
            <a:ext cx="3986213" cy="77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dirty="0"/>
          </a:p>
        </p:txBody>
      </p:sp>
      <p:sp>
        <p:nvSpPr>
          <p:cNvPr id="8" name="Rektangel 7">
            <a:extLst>
              <a:ext uri="{FF2B5EF4-FFF2-40B4-BE49-F238E27FC236}">
                <a16:creationId xmlns:a16="http://schemas.microsoft.com/office/drawing/2014/main" id="{BBA3BF7F-FCEE-5648-8CD3-AF2727051B13}"/>
              </a:ext>
            </a:extLst>
          </p:cNvPr>
          <p:cNvSpPr/>
          <p:nvPr/>
        </p:nvSpPr>
        <p:spPr>
          <a:xfrm>
            <a:off x="5157787" y="5081413"/>
            <a:ext cx="3986213" cy="77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dirty="0"/>
          </a:p>
        </p:txBody>
      </p:sp>
      <p:sp>
        <p:nvSpPr>
          <p:cNvPr id="11" name="Plassholder for tekst 2">
            <a:extLst>
              <a:ext uri="{FF2B5EF4-FFF2-40B4-BE49-F238E27FC236}">
                <a16:creationId xmlns:a16="http://schemas.microsoft.com/office/drawing/2014/main" id="{CA7C426A-2CAD-E942-98AE-AB14D239D85E}"/>
              </a:ext>
            </a:extLst>
          </p:cNvPr>
          <p:cNvSpPr>
            <a:spLocks noGrp="1"/>
          </p:cNvSpPr>
          <p:nvPr>
            <p:ph type="body" sz="half" idx="2"/>
          </p:nvPr>
        </p:nvSpPr>
        <p:spPr/>
        <p:txBody>
          <a:bodyPr>
            <a:normAutofit/>
          </a:bodyPr>
          <a:lstStyle/>
          <a:p>
            <a:endParaRPr lang="nb-NO" sz="1800" b="1" dirty="0"/>
          </a:p>
          <a:p>
            <a:r>
              <a:rPr lang="nb-NO" sz="1800" b="1" dirty="0"/>
              <a:t>Ingen overlever uten å utnytte teknologiene i «Den nye industrielle revolusjonen»</a:t>
            </a:r>
          </a:p>
        </p:txBody>
      </p:sp>
    </p:spTree>
    <p:extLst>
      <p:ext uri="{BB962C8B-B14F-4D97-AF65-F5344CB8AC3E}">
        <p14:creationId xmlns:p14="http://schemas.microsoft.com/office/powerpoint/2010/main" val="932992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B9168DF-0178-194F-8347-DA07EB9BCE86}"/>
              </a:ext>
            </a:extLst>
          </p:cNvPr>
          <p:cNvPicPr>
            <a:picLocks noChangeAspect="1"/>
          </p:cNvPicPr>
          <p:nvPr/>
        </p:nvPicPr>
        <p:blipFill>
          <a:blip r:embed="rId2"/>
          <a:stretch>
            <a:fillRect/>
          </a:stretch>
        </p:blipFill>
        <p:spPr>
          <a:xfrm>
            <a:off x="0" y="-309715"/>
            <a:ext cx="9379974" cy="5611416"/>
          </a:xfrm>
          <a:prstGeom prst="rect">
            <a:avLst/>
          </a:prstGeom>
        </p:spPr>
      </p:pic>
    </p:spTree>
    <p:extLst>
      <p:ext uri="{BB962C8B-B14F-4D97-AF65-F5344CB8AC3E}">
        <p14:creationId xmlns:p14="http://schemas.microsoft.com/office/powerpoint/2010/main" val="3388826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DC17C2-1A4C-5D4B-9950-417C68616D31}"/>
              </a:ext>
            </a:extLst>
          </p:cNvPr>
          <p:cNvSpPr>
            <a:spLocks noGrp="1"/>
          </p:cNvSpPr>
          <p:nvPr>
            <p:ph type="title"/>
          </p:nvPr>
        </p:nvSpPr>
        <p:spPr/>
        <p:txBody>
          <a:bodyPr/>
          <a:lstStyle/>
          <a:p>
            <a:endParaRPr lang="en-GB"/>
          </a:p>
        </p:txBody>
      </p:sp>
      <p:sp>
        <p:nvSpPr>
          <p:cNvPr id="3" name="Plassholder for innhold 2">
            <a:extLst>
              <a:ext uri="{FF2B5EF4-FFF2-40B4-BE49-F238E27FC236}">
                <a16:creationId xmlns:a16="http://schemas.microsoft.com/office/drawing/2014/main" id="{437EF5BC-A15F-3748-B53D-86982AC46FD8}"/>
              </a:ext>
            </a:extLst>
          </p:cNvPr>
          <p:cNvSpPr>
            <a:spLocks noGrp="1"/>
          </p:cNvSpPr>
          <p:nvPr>
            <p:ph sz="half" idx="1"/>
          </p:nvPr>
        </p:nvSpPr>
        <p:spPr/>
        <p:txBody>
          <a:bodyPr/>
          <a:lstStyle/>
          <a:p>
            <a:pPr marL="457200" indent="-457200">
              <a:buFont typeface="+mj-lt"/>
              <a:buAutoNum type="arabicPeriod"/>
            </a:pPr>
            <a:endParaRPr lang="en-GB" dirty="0"/>
          </a:p>
        </p:txBody>
      </p:sp>
      <p:sp>
        <p:nvSpPr>
          <p:cNvPr id="4" name="Plassholder for innhold 3">
            <a:extLst>
              <a:ext uri="{FF2B5EF4-FFF2-40B4-BE49-F238E27FC236}">
                <a16:creationId xmlns:a16="http://schemas.microsoft.com/office/drawing/2014/main" id="{F53494E9-7D07-9E41-84FE-1FDE14398353}"/>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27098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lassholder for innhold 7" descr="Skjermbilde 2018-01-12 15.45.16.png">
            <a:extLst>
              <a:ext uri="{FF2B5EF4-FFF2-40B4-BE49-F238E27FC236}">
                <a16:creationId xmlns:a16="http://schemas.microsoft.com/office/drawing/2014/main" id="{2DA39EF1-F75B-C54A-A511-ABB85C3FC6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7391" y="1041184"/>
            <a:ext cx="4629150" cy="3360557"/>
          </a:xfrm>
          <a:prstGeom prst="rect">
            <a:avLst/>
          </a:prstGeom>
          <a:ln w="19050">
            <a:solidFill>
              <a:schemeClr val="tx1"/>
            </a:solid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EBF4CADA-70AC-1A47-B0D2-023736AA73FF}"/>
              </a:ext>
            </a:extLst>
          </p:cNvPr>
          <p:cNvSpPr/>
          <p:nvPr/>
        </p:nvSpPr>
        <p:spPr>
          <a:xfrm>
            <a:off x="0" y="1801"/>
            <a:ext cx="3986213" cy="77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dirty="0"/>
          </a:p>
        </p:txBody>
      </p:sp>
      <p:sp>
        <p:nvSpPr>
          <p:cNvPr id="6" name="Rektangel 5">
            <a:extLst>
              <a:ext uri="{FF2B5EF4-FFF2-40B4-BE49-F238E27FC236}">
                <a16:creationId xmlns:a16="http://schemas.microsoft.com/office/drawing/2014/main" id="{D8C6AD19-470D-A44E-B1C3-7B0D0B6C19D8}"/>
              </a:ext>
            </a:extLst>
          </p:cNvPr>
          <p:cNvSpPr/>
          <p:nvPr/>
        </p:nvSpPr>
        <p:spPr>
          <a:xfrm>
            <a:off x="5157787" y="5081413"/>
            <a:ext cx="3986213" cy="77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dirty="0"/>
          </a:p>
        </p:txBody>
      </p:sp>
      <p:sp>
        <p:nvSpPr>
          <p:cNvPr id="9" name="Plassholder for tekst 1">
            <a:extLst>
              <a:ext uri="{FF2B5EF4-FFF2-40B4-BE49-F238E27FC236}">
                <a16:creationId xmlns:a16="http://schemas.microsoft.com/office/drawing/2014/main" id="{20E6A08C-AA4E-1C4F-8C9E-3BE8B53AE068}"/>
              </a:ext>
            </a:extLst>
          </p:cNvPr>
          <p:cNvSpPr>
            <a:spLocks noGrp="1"/>
          </p:cNvSpPr>
          <p:nvPr>
            <p:ph type="body" sz="half" idx="2"/>
          </p:nvPr>
        </p:nvSpPr>
        <p:spPr/>
        <p:txBody>
          <a:bodyPr>
            <a:normAutofit/>
          </a:bodyPr>
          <a:lstStyle/>
          <a:p>
            <a:endParaRPr lang="nb-NO" sz="1800" b="1" dirty="0"/>
          </a:p>
          <a:p>
            <a:r>
              <a:rPr lang="nb-NO" sz="1800" b="1" dirty="0"/>
              <a:t>Ingen overlever uten å utnytte menneskenes innebygde talent for læring og samspill</a:t>
            </a:r>
          </a:p>
        </p:txBody>
      </p:sp>
    </p:spTree>
    <p:extLst>
      <p:ext uri="{BB962C8B-B14F-4D97-AF65-F5344CB8AC3E}">
        <p14:creationId xmlns:p14="http://schemas.microsoft.com/office/powerpoint/2010/main" val="83992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Bilde 16" descr="Skjermbilde 2017-09-15 12.46.02.png">
            <a:extLst>
              <a:ext uri="{FF2B5EF4-FFF2-40B4-BE49-F238E27FC236}">
                <a16:creationId xmlns:a16="http://schemas.microsoft.com/office/drawing/2014/main" id="{2BBBF26A-060B-F14C-AAE5-CDEFFA0BB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391" y="740569"/>
            <a:ext cx="4120049" cy="2371847"/>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p:spPr>
      </p:pic>
      <p:sp>
        <p:nvSpPr>
          <p:cNvPr id="5" name="Rektangel 4">
            <a:extLst>
              <a:ext uri="{FF2B5EF4-FFF2-40B4-BE49-F238E27FC236}">
                <a16:creationId xmlns:a16="http://schemas.microsoft.com/office/drawing/2014/main" id="{A880ED65-7EFB-A74B-9F9F-3FAF9B270241}"/>
              </a:ext>
            </a:extLst>
          </p:cNvPr>
          <p:cNvSpPr/>
          <p:nvPr/>
        </p:nvSpPr>
        <p:spPr>
          <a:xfrm>
            <a:off x="0" y="-10551"/>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6" name="Rektangel 5">
            <a:extLst>
              <a:ext uri="{FF2B5EF4-FFF2-40B4-BE49-F238E27FC236}">
                <a16:creationId xmlns:a16="http://schemas.microsoft.com/office/drawing/2014/main" id="{B726D6C0-BDAD-D440-BAE8-53B3F85BFABA}"/>
              </a:ext>
            </a:extLst>
          </p:cNvPr>
          <p:cNvSpPr/>
          <p:nvPr/>
        </p:nvSpPr>
        <p:spPr>
          <a:xfrm>
            <a:off x="4913142" y="5072497"/>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9" name="Plassholder for tekst 2">
            <a:extLst>
              <a:ext uri="{FF2B5EF4-FFF2-40B4-BE49-F238E27FC236}">
                <a16:creationId xmlns:a16="http://schemas.microsoft.com/office/drawing/2014/main" id="{19134C6B-FCC4-0A46-A89F-13B02670C1D7}"/>
              </a:ext>
            </a:extLst>
          </p:cNvPr>
          <p:cNvSpPr txBox="1">
            <a:spLocks/>
          </p:cNvSpPr>
          <p:nvPr/>
        </p:nvSpPr>
        <p:spPr>
          <a:xfrm>
            <a:off x="629841" y="1543050"/>
            <a:ext cx="2949178" cy="2858691"/>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b-NO" sz="1800" b="1" dirty="0"/>
              <a:t>Ingen overlever uten å tilpasse seg naturens tåleevne</a:t>
            </a:r>
          </a:p>
        </p:txBody>
      </p:sp>
    </p:spTree>
    <p:extLst>
      <p:ext uri="{BB962C8B-B14F-4D97-AF65-F5344CB8AC3E}">
        <p14:creationId xmlns:p14="http://schemas.microsoft.com/office/powerpoint/2010/main" val="17253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kstSylinder 26"/>
          <p:cNvSpPr txBox="1"/>
          <p:nvPr/>
        </p:nvSpPr>
        <p:spPr>
          <a:xfrm>
            <a:off x="1655677" y="1723516"/>
            <a:ext cx="723755" cy="456087"/>
          </a:xfrm>
          <a:prstGeom prst="rect">
            <a:avLst/>
          </a:prstGeom>
          <a:noFill/>
          <a:ln>
            <a:solidFill>
              <a:schemeClr val="tx1"/>
            </a:solidFill>
          </a:ln>
        </p:spPr>
        <p:txBody>
          <a:bodyPr wrap="square" rtlCol="0">
            <a:spAutoFit/>
          </a:bodyPr>
          <a:lstStyle/>
          <a:p>
            <a:r>
              <a:rPr lang="nb-NO" sz="788" dirty="0"/>
              <a:t>Faste gjentakende </a:t>
            </a:r>
          </a:p>
          <a:p>
            <a:r>
              <a:rPr lang="nb-NO" sz="788" dirty="0"/>
              <a:t>SK/SO</a:t>
            </a:r>
          </a:p>
        </p:txBody>
      </p:sp>
      <p:sp>
        <p:nvSpPr>
          <p:cNvPr id="28" name="TekstSylinder 27"/>
          <p:cNvSpPr txBox="1"/>
          <p:nvPr/>
        </p:nvSpPr>
        <p:spPr>
          <a:xfrm>
            <a:off x="1655677" y="1405883"/>
            <a:ext cx="723755" cy="213585"/>
          </a:xfrm>
          <a:prstGeom prst="rect">
            <a:avLst/>
          </a:prstGeom>
          <a:noFill/>
          <a:ln>
            <a:solidFill>
              <a:schemeClr val="tx1"/>
            </a:solidFill>
          </a:ln>
        </p:spPr>
        <p:txBody>
          <a:bodyPr wrap="square" rtlCol="0">
            <a:spAutoFit/>
          </a:bodyPr>
          <a:lstStyle/>
          <a:p>
            <a:r>
              <a:rPr lang="nb-NO" sz="788" dirty="0"/>
              <a:t>Service</a:t>
            </a:r>
          </a:p>
        </p:txBody>
      </p:sp>
      <p:sp>
        <p:nvSpPr>
          <p:cNvPr id="29" name="TekstSylinder 28"/>
          <p:cNvSpPr txBox="1"/>
          <p:nvPr/>
        </p:nvSpPr>
        <p:spPr>
          <a:xfrm>
            <a:off x="2124862" y="2361763"/>
            <a:ext cx="416588" cy="577338"/>
          </a:xfrm>
          <a:prstGeom prst="rect">
            <a:avLst/>
          </a:prstGeom>
          <a:solidFill>
            <a:srgbClr val="FF0000"/>
          </a:solidFill>
          <a:ln>
            <a:solidFill>
              <a:schemeClr val="accent1"/>
            </a:solidFill>
          </a:ln>
        </p:spPr>
        <p:txBody>
          <a:bodyPr wrap="square" rtlCol="0">
            <a:spAutoFit/>
          </a:bodyPr>
          <a:lstStyle/>
          <a:p>
            <a:r>
              <a:rPr lang="nb-NO" sz="788" dirty="0"/>
              <a:t>Dialog</a:t>
            </a:r>
          </a:p>
          <a:p>
            <a:r>
              <a:rPr lang="nb-NO" sz="788" dirty="0"/>
              <a:t>kunde</a:t>
            </a:r>
          </a:p>
        </p:txBody>
      </p:sp>
      <p:sp>
        <p:nvSpPr>
          <p:cNvPr id="30" name="TekstSylinder 29"/>
          <p:cNvSpPr txBox="1"/>
          <p:nvPr/>
        </p:nvSpPr>
        <p:spPr>
          <a:xfrm>
            <a:off x="4088505" y="2352207"/>
            <a:ext cx="580608" cy="334835"/>
          </a:xfrm>
          <a:prstGeom prst="rect">
            <a:avLst/>
          </a:prstGeom>
          <a:noFill/>
          <a:ln>
            <a:solidFill>
              <a:schemeClr val="accent1"/>
            </a:solidFill>
          </a:ln>
        </p:spPr>
        <p:txBody>
          <a:bodyPr wrap="none" rtlCol="0">
            <a:spAutoFit/>
          </a:bodyPr>
          <a:lstStyle/>
          <a:p>
            <a:r>
              <a:rPr lang="nb-NO" sz="788" dirty="0"/>
              <a:t>Avtaler </a:t>
            </a:r>
          </a:p>
          <a:p>
            <a:r>
              <a:rPr lang="nb-NO" sz="788" dirty="0"/>
              <a:t>m/ kunde</a:t>
            </a:r>
          </a:p>
        </p:txBody>
      </p:sp>
      <p:sp>
        <p:nvSpPr>
          <p:cNvPr id="32" name="TekstSylinder 31"/>
          <p:cNvSpPr txBox="1"/>
          <p:nvPr/>
        </p:nvSpPr>
        <p:spPr>
          <a:xfrm>
            <a:off x="3429471" y="2361763"/>
            <a:ext cx="548548" cy="334835"/>
          </a:xfrm>
          <a:prstGeom prst="rect">
            <a:avLst/>
          </a:prstGeom>
          <a:noFill/>
          <a:ln>
            <a:solidFill>
              <a:schemeClr val="accent1"/>
            </a:solidFill>
          </a:ln>
        </p:spPr>
        <p:txBody>
          <a:bodyPr wrap="none" rtlCol="0">
            <a:spAutoFit/>
          </a:bodyPr>
          <a:lstStyle/>
          <a:p>
            <a:r>
              <a:rPr lang="nb-NO" sz="788" dirty="0"/>
              <a:t>Ankomst</a:t>
            </a:r>
          </a:p>
          <a:p>
            <a:r>
              <a:rPr lang="nb-NO" sz="788" dirty="0"/>
              <a:t>deler</a:t>
            </a:r>
          </a:p>
        </p:txBody>
      </p:sp>
      <p:sp>
        <p:nvSpPr>
          <p:cNvPr id="33" name="TekstSylinder 32"/>
          <p:cNvSpPr txBox="1"/>
          <p:nvPr/>
        </p:nvSpPr>
        <p:spPr>
          <a:xfrm>
            <a:off x="5274079" y="2816048"/>
            <a:ext cx="473206" cy="334835"/>
          </a:xfrm>
          <a:prstGeom prst="rect">
            <a:avLst/>
          </a:prstGeom>
          <a:noFill/>
          <a:ln>
            <a:solidFill>
              <a:schemeClr val="accent1"/>
            </a:solidFill>
          </a:ln>
        </p:spPr>
        <p:txBody>
          <a:bodyPr wrap="none" rtlCol="0">
            <a:spAutoFit/>
          </a:bodyPr>
          <a:lstStyle/>
          <a:p>
            <a:r>
              <a:rPr lang="nb-NO" sz="788" dirty="0"/>
              <a:t>Utføre </a:t>
            </a:r>
          </a:p>
          <a:p>
            <a:r>
              <a:rPr lang="nb-NO" sz="788" dirty="0"/>
              <a:t>SO</a:t>
            </a:r>
          </a:p>
        </p:txBody>
      </p:sp>
      <p:sp>
        <p:nvSpPr>
          <p:cNvPr id="34" name="TekstSylinder 33"/>
          <p:cNvSpPr txBox="1"/>
          <p:nvPr/>
        </p:nvSpPr>
        <p:spPr>
          <a:xfrm>
            <a:off x="6138174" y="2816048"/>
            <a:ext cx="486054" cy="456087"/>
          </a:xfrm>
          <a:prstGeom prst="rect">
            <a:avLst/>
          </a:prstGeom>
          <a:noFill/>
          <a:ln>
            <a:solidFill>
              <a:schemeClr val="accent1"/>
            </a:solidFill>
          </a:ln>
        </p:spPr>
        <p:txBody>
          <a:bodyPr wrap="square" rtlCol="0">
            <a:spAutoFit/>
          </a:bodyPr>
          <a:lstStyle/>
          <a:p>
            <a:r>
              <a:rPr lang="nb-NO" sz="788" dirty="0"/>
              <a:t>Ferdig-</a:t>
            </a:r>
          </a:p>
          <a:p>
            <a:r>
              <a:rPr lang="nb-NO" sz="788" dirty="0"/>
              <a:t>stille SO</a:t>
            </a:r>
          </a:p>
        </p:txBody>
      </p:sp>
      <p:sp>
        <p:nvSpPr>
          <p:cNvPr id="35" name="TekstSylinder 34"/>
          <p:cNvSpPr txBox="1"/>
          <p:nvPr/>
        </p:nvSpPr>
        <p:spPr>
          <a:xfrm>
            <a:off x="6516217" y="2352207"/>
            <a:ext cx="790601" cy="334835"/>
          </a:xfrm>
          <a:prstGeom prst="rect">
            <a:avLst/>
          </a:prstGeom>
          <a:noFill/>
          <a:ln>
            <a:solidFill>
              <a:schemeClr val="accent1"/>
            </a:solidFill>
          </a:ln>
        </p:spPr>
        <p:txBody>
          <a:bodyPr wrap="none" rtlCol="0">
            <a:spAutoFit/>
          </a:bodyPr>
          <a:lstStyle/>
          <a:p>
            <a:r>
              <a:rPr lang="nb-NO" sz="788" dirty="0"/>
              <a:t>Kontrollere og </a:t>
            </a:r>
          </a:p>
          <a:p>
            <a:r>
              <a:rPr lang="nb-NO" sz="788" dirty="0"/>
              <a:t>fakturere SO</a:t>
            </a:r>
          </a:p>
        </p:txBody>
      </p:sp>
      <p:sp>
        <p:nvSpPr>
          <p:cNvPr id="36" name="Rektangel 35"/>
          <p:cNvSpPr/>
          <p:nvPr/>
        </p:nvSpPr>
        <p:spPr>
          <a:xfrm>
            <a:off x="1698615" y="3702356"/>
            <a:ext cx="318236" cy="1080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 name="Rektangel 36"/>
          <p:cNvSpPr/>
          <p:nvPr/>
        </p:nvSpPr>
        <p:spPr>
          <a:xfrm>
            <a:off x="1655677" y="3589499"/>
            <a:ext cx="70874" cy="112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 name="Rektangel 38"/>
          <p:cNvSpPr/>
          <p:nvPr/>
        </p:nvSpPr>
        <p:spPr>
          <a:xfrm>
            <a:off x="2087724" y="3719934"/>
            <a:ext cx="1541221" cy="904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Rektangel 40"/>
          <p:cNvSpPr/>
          <p:nvPr/>
        </p:nvSpPr>
        <p:spPr>
          <a:xfrm>
            <a:off x="3637031" y="3589499"/>
            <a:ext cx="70874" cy="112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2" name="Rektangel 41"/>
          <p:cNvSpPr/>
          <p:nvPr/>
        </p:nvSpPr>
        <p:spPr>
          <a:xfrm>
            <a:off x="6648754" y="3702356"/>
            <a:ext cx="83486" cy="1080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3" name="Rektangel 42"/>
          <p:cNvSpPr/>
          <p:nvPr/>
        </p:nvSpPr>
        <p:spPr>
          <a:xfrm>
            <a:off x="6786246" y="3599192"/>
            <a:ext cx="162018" cy="10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Rektangel 43"/>
          <p:cNvSpPr/>
          <p:nvPr/>
        </p:nvSpPr>
        <p:spPr>
          <a:xfrm>
            <a:off x="3737151" y="3702356"/>
            <a:ext cx="348795"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5" name="Rektangel 44"/>
          <p:cNvSpPr/>
          <p:nvPr/>
        </p:nvSpPr>
        <p:spPr>
          <a:xfrm>
            <a:off x="4301971" y="3594345"/>
            <a:ext cx="70874" cy="112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Rektangel 45"/>
          <p:cNvSpPr/>
          <p:nvPr/>
        </p:nvSpPr>
        <p:spPr>
          <a:xfrm>
            <a:off x="5112061" y="3702356"/>
            <a:ext cx="211537"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Rektangel 46"/>
          <p:cNvSpPr/>
          <p:nvPr/>
        </p:nvSpPr>
        <p:spPr>
          <a:xfrm>
            <a:off x="5323598" y="3594346"/>
            <a:ext cx="652559" cy="108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Rektangel 48"/>
          <p:cNvSpPr/>
          <p:nvPr/>
        </p:nvSpPr>
        <p:spPr>
          <a:xfrm>
            <a:off x="5004048" y="3594345"/>
            <a:ext cx="108012" cy="108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0" name="TekstSylinder 49"/>
          <p:cNvSpPr txBox="1"/>
          <p:nvPr/>
        </p:nvSpPr>
        <p:spPr>
          <a:xfrm>
            <a:off x="4748454" y="2352207"/>
            <a:ext cx="551754" cy="334835"/>
          </a:xfrm>
          <a:prstGeom prst="rect">
            <a:avLst/>
          </a:prstGeom>
          <a:noFill/>
          <a:ln>
            <a:solidFill>
              <a:schemeClr val="accent1"/>
            </a:solidFill>
          </a:ln>
        </p:spPr>
        <p:txBody>
          <a:bodyPr wrap="none" rtlCol="0">
            <a:spAutoFit/>
          </a:bodyPr>
          <a:lstStyle/>
          <a:p>
            <a:r>
              <a:rPr lang="nb-NO" sz="788" dirty="0"/>
              <a:t>Fordeler </a:t>
            </a:r>
          </a:p>
          <a:p>
            <a:r>
              <a:rPr lang="nb-NO" sz="788" dirty="0"/>
              <a:t>SO til ST</a:t>
            </a:r>
          </a:p>
        </p:txBody>
      </p:sp>
      <p:sp>
        <p:nvSpPr>
          <p:cNvPr id="51" name="Rektangel 50"/>
          <p:cNvSpPr/>
          <p:nvPr/>
        </p:nvSpPr>
        <p:spPr>
          <a:xfrm>
            <a:off x="6516216" y="3594345"/>
            <a:ext cx="108012" cy="108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8" name="Rett linje 7"/>
          <p:cNvCxnSpPr/>
          <p:nvPr/>
        </p:nvCxnSpPr>
        <p:spPr>
          <a:xfrm>
            <a:off x="1302232" y="2730248"/>
            <a:ext cx="643152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8" name="TekstSylinder 77"/>
          <p:cNvSpPr txBox="1"/>
          <p:nvPr/>
        </p:nvSpPr>
        <p:spPr>
          <a:xfrm>
            <a:off x="1655677" y="1164074"/>
            <a:ext cx="723755" cy="213585"/>
          </a:xfrm>
          <a:prstGeom prst="rect">
            <a:avLst/>
          </a:prstGeom>
          <a:noFill/>
          <a:ln>
            <a:solidFill>
              <a:srgbClr val="FF0000"/>
            </a:solidFill>
          </a:ln>
        </p:spPr>
        <p:txBody>
          <a:bodyPr wrap="square" rtlCol="0">
            <a:spAutoFit/>
          </a:bodyPr>
          <a:lstStyle/>
          <a:p>
            <a:r>
              <a:rPr lang="nb-NO" sz="788" dirty="0"/>
              <a:t>Oppdrag</a:t>
            </a:r>
          </a:p>
        </p:txBody>
      </p:sp>
      <p:sp>
        <p:nvSpPr>
          <p:cNvPr id="4" name="TekstSylinder 3"/>
          <p:cNvSpPr txBox="1"/>
          <p:nvPr/>
        </p:nvSpPr>
        <p:spPr>
          <a:xfrm>
            <a:off x="1204558" y="2352206"/>
            <a:ext cx="878767" cy="369332"/>
          </a:xfrm>
          <a:prstGeom prst="rect">
            <a:avLst/>
          </a:prstGeom>
          <a:noFill/>
        </p:spPr>
        <p:txBody>
          <a:bodyPr wrap="none" rtlCol="0">
            <a:spAutoFit/>
          </a:bodyPr>
          <a:lstStyle/>
          <a:p>
            <a:r>
              <a:rPr lang="nb-NO" sz="900" b="1" dirty="0"/>
              <a:t>SL</a:t>
            </a:r>
          </a:p>
          <a:p>
            <a:r>
              <a:rPr lang="nb-NO" sz="900" b="1" dirty="0" err="1"/>
              <a:t>Serveice</a:t>
            </a:r>
            <a:r>
              <a:rPr lang="nb-NO" sz="900" b="1" dirty="0"/>
              <a:t> Leder</a:t>
            </a:r>
            <a:endParaRPr lang="en-US" sz="900" b="1" dirty="0"/>
          </a:p>
        </p:txBody>
      </p:sp>
      <p:sp>
        <p:nvSpPr>
          <p:cNvPr id="80" name="TekstSylinder 79"/>
          <p:cNvSpPr txBox="1"/>
          <p:nvPr/>
        </p:nvSpPr>
        <p:spPr>
          <a:xfrm>
            <a:off x="1201567" y="2762042"/>
            <a:ext cx="603050" cy="230832"/>
          </a:xfrm>
          <a:prstGeom prst="rect">
            <a:avLst/>
          </a:prstGeom>
          <a:noFill/>
        </p:spPr>
        <p:txBody>
          <a:bodyPr wrap="none" rtlCol="0">
            <a:spAutoFit/>
          </a:bodyPr>
          <a:lstStyle/>
          <a:p>
            <a:r>
              <a:rPr lang="nb-NO" sz="900" b="1" dirty="0"/>
              <a:t>Tekniker</a:t>
            </a:r>
            <a:endParaRPr lang="en-US" sz="900" b="1" dirty="0"/>
          </a:p>
        </p:txBody>
      </p:sp>
      <p:sp>
        <p:nvSpPr>
          <p:cNvPr id="81" name="TekstSylinder 80"/>
          <p:cNvSpPr txBox="1"/>
          <p:nvPr/>
        </p:nvSpPr>
        <p:spPr>
          <a:xfrm>
            <a:off x="7145114" y="1704135"/>
            <a:ext cx="790601" cy="456087"/>
          </a:xfrm>
          <a:prstGeom prst="rect">
            <a:avLst/>
          </a:prstGeom>
          <a:noFill/>
          <a:ln>
            <a:solidFill>
              <a:schemeClr val="tx1"/>
            </a:solidFill>
          </a:ln>
        </p:spPr>
        <p:txBody>
          <a:bodyPr wrap="none" rtlCol="0">
            <a:spAutoFit/>
          </a:bodyPr>
          <a:lstStyle/>
          <a:p>
            <a:r>
              <a:rPr lang="nb-NO" sz="788" dirty="0" err="1"/>
              <a:t>Adm</a:t>
            </a:r>
            <a:endParaRPr lang="nb-NO" sz="788" dirty="0"/>
          </a:p>
          <a:p>
            <a:r>
              <a:rPr lang="nb-NO" sz="788" dirty="0"/>
              <a:t>Kontrollere og </a:t>
            </a:r>
          </a:p>
          <a:p>
            <a:r>
              <a:rPr lang="nb-NO" sz="788" dirty="0"/>
              <a:t>fakturere SO</a:t>
            </a:r>
          </a:p>
        </p:txBody>
      </p:sp>
      <p:cxnSp>
        <p:nvCxnSpPr>
          <p:cNvPr id="82" name="Rett linje 81"/>
          <p:cNvCxnSpPr/>
          <p:nvPr/>
        </p:nvCxnSpPr>
        <p:spPr>
          <a:xfrm>
            <a:off x="1331640" y="2244194"/>
            <a:ext cx="643152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3" name="TekstSylinder 82"/>
          <p:cNvSpPr txBox="1"/>
          <p:nvPr/>
        </p:nvSpPr>
        <p:spPr>
          <a:xfrm>
            <a:off x="1150759" y="1302008"/>
            <a:ext cx="492443" cy="230832"/>
          </a:xfrm>
          <a:prstGeom prst="rect">
            <a:avLst/>
          </a:prstGeom>
          <a:noFill/>
        </p:spPr>
        <p:txBody>
          <a:bodyPr wrap="none" rtlCol="0">
            <a:spAutoFit/>
          </a:bodyPr>
          <a:lstStyle/>
          <a:p>
            <a:r>
              <a:rPr lang="nb-NO" sz="900" b="1" dirty="0"/>
              <a:t>Kunde</a:t>
            </a:r>
            <a:endParaRPr lang="en-US" sz="900" b="1" dirty="0"/>
          </a:p>
        </p:txBody>
      </p:sp>
      <p:sp>
        <p:nvSpPr>
          <p:cNvPr id="84" name="TekstSylinder 83"/>
          <p:cNvSpPr txBox="1"/>
          <p:nvPr/>
        </p:nvSpPr>
        <p:spPr>
          <a:xfrm>
            <a:off x="1169622" y="1820421"/>
            <a:ext cx="412292" cy="230832"/>
          </a:xfrm>
          <a:prstGeom prst="rect">
            <a:avLst/>
          </a:prstGeom>
          <a:noFill/>
        </p:spPr>
        <p:txBody>
          <a:bodyPr wrap="none" rtlCol="0">
            <a:spAutoFit/>
          </a:bodyPr>
          <a:lstStyle/>
          <a:p>
            <a:r>
              <a:rPr lang="nb-NO" sz="900" b="1" dirty="0" err="1"/>
              <a:t>Adm</a:t>
            </a:r>
            <a:endParaRPr lang="en-US" sz="900" b="1" dirty="0"/>
          </a:p>
        </p:txBody>
      </p:sp>
      <p:cxnSp>
        <p:nvCxnSpPr>
          <p:cNvPr id="85" name="Rett linje 84"/>
          <p:cNvCxnSpPr/>
          <p:nvPr/>
        </p:nvCxnSpPr>
        <p:spPr>
          <a:xfrm>
            <a:off x="1331640" y="1650128"/>
            <a:ext cx="643152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6" name="Picture 6" descr="C:\Users\geir.furuodden\AppData\Local\Microsoft\Windows\Temporary Internet Files\Content.IE5\H6BO8VSR\MM90035675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999" y="1965888"/>
            <a:ext cx="538664" cy="3863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4" name="Gruppe 73"/>
          <p:cNvGrpSpPr/>
          <p:nvPr/>
        </p:nvGrpSpPr>
        <p:grpSpPr>
          <a:xfrm>
            <a:off x="4734018" y="1979108"/>
            <a:ext cx="557317" cy="373098"/>
            <a:chOff x="7596336" y="548680"/>
            <a:chExt cx="1268760" cy="1268760"/>
          </a:xfrm>
        </p:grpSpPr>
        <p:pic>
          <p:nvPicPr>
            <p:cNvPr id="75" name="Picture 2" descr="C:\Users\geir.furuodden\AppData\Local\Microsoft\Windows\Temporary Internet Files\Content.IE5\APH2BL1V\MP9004484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48680"/>
              <a:ext cx="1268760" cy="1268760"/>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Rektangel 75"/>
            <p:cNvSpPr/>
            <p:nvPr/>
          </p:nvSpPr>
          <p:spPr>
            <a:xfrm rot="21119044">
              <a:off x="7801340" y="1480767"/>
              <a:ext cx="981408" cy="89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7" name="Rektangel 76"/>
            <p:cNvSpPr/>
            <p:nvPr/>
          </p:nvSpPr>
          <p:spPr>
            <a:xfrm rot="17819968">
              <a:off x="7623467" y="1154728"/>
              <a:ext cx="909046" cy="72008"/>
            </a:xfrm>
            <a:prstGeom prst="rect">
              <a:avLst/>
            </a:prstGeom>
            <a:gradFill flip="none" rotWithShape="1">
              <a:gsLst>
                <a:gs pos="72500">
                  <a:schemeClr val="accent6">
                    <a:lumMod val="75000"/>
                  </a:schemeClr>
                </a:gs>
                <a:gs pos="0">
                  <a:schemeClr val="accent6">
                    <a:lumMod val="50000"/>
                  </a:schemeClr>
                </a:gs>
                <a:gs pos="50000">
                  <a:schemeClr val="accent6">
                    <a:lumMod val="50000"/>
                  </a:schemeClr>
                </a:gs>
                <a:gs pos="100000">
                  <a:schemeClr val="accent6">
                    <a:lumMod val="40000"/>
                    <a:lumOff val="60000"/>
                  </a:schemeClr>
                </a:gs>
              </a:gsLst>
              <a:lin ang="27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cxnSp>
        <p:nvCxnSpPr>
          <p:cNvPr id="86" name="Rett linje 85"/>
          <p:cNvCxnSpPr/>
          <p:nvPr/>
        </p:nvCxnSpPr>
        <p:spPr>
          <a:xfrm>
            <a:off x="1326829" y="3702356"/>
            <a:ext cx="643152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7" name="Rektangel 86"/>
          <p:cNvSpPr/>
          <p:nvPr/>
        </p:nvSpPr>
        <p:spPr>
          <a:xfrm>
            <a:off x="2016851" y="3589499"/>
            <a:ext cx="70874" cy="112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8" name="Rektangel 87"/>
          <p:cNvSpPr/>
          <p:nvPr/>
        </p:nvSpPr>
        <p:spPr>
          <a:xfrm>
            <a:off x="4547241" y="3702356"/>
            <a:ext cx="348795"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9" name="Rektangel 88"/>
          <p:cNvSpPr/>
          <p:nvPr/>
        </p:nvSpPr>
        <p:spPr>
          <a:xfrm>
            <a:off x="6196668" y="3702356"/>
            <a:ext cx="319549"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0" name="Rektangel 89"/>
          <p:cNvSpPr/>
          <p:nvPr/>
        </p:nvSpPr>
        <p:spPr>
          <a:xfrm>
            <a:off x="7002270" y="3702356"/>
            <a:ext cx="83486" cy="1080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1" name="Rektangel 90"/>
          <p:cNvSpPr/>
          <p:nvPr/>
        </p:nvSpPr>
        <p:spPr>
          <a:xfrm>
            <a:off x="7434318" y="3599192"/>
            <a:ext cx="162018" cy="10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2" name="TekstSylinder 91"/>
          <p:cNvSpPr txBox="1"/>
          <p:nvPr/>
        </p:nvSpPr>
        <p:spPr>
          <a:xfrm>
            <a:off x="5706126" y="2816048"/>
            <a:ext cx="470000" cy="334835"/>
          </a:xfrm>
          <a:prstGeom prst="rect">
            <a:avLst/>
          </a:prstGeom>
          <a:noFill/>
          <a:ln>
            <a:solidFill>
              <a:schemeClr val="accent1"/>
            </a:solidFill>
          </a:ln>
        </p:spPr>
        <p:txBody>
          <a:bodyPr wrap="none" rtlCol="0">
            <a:spAutoFit/>
          </a:bodyPr>
          <a:lstStyle/>
          <a:p>
            <a:r>
              <a:rPr lang="nb-NO" sz="788" dirty="0"/>
              <a:t>Lokale </a:t>
            </a:r>
          </a:p>
          <a:p>
            <a:r>
              <a:rPr lang="nb-NO" sz="788" dirty="0"/>
              <a:t>kjøp</a:t>
            </a:r>
          </a:p>
        </p:txBody>
      </p:sp>
      <p:sp>
        <p:nvSpPr>
          <p:cNvPr id="93" name="Rektangel 92"/>
          <p:cNvSpPr/>
          <p:nvPr/>
        </p:nvSpPr>
        <p:spPr>
          <a:xfrm>
            <a:off x="6030162" y="3594345"/>
            <a:ext cx="108012" cy="108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6" name="TekstSylinder 95"/>
          <p:cNvSpPr txBox="1"/>
          <p:nvPr/>
        </p:nvSpPr>
        <p:spPr>
          <a:xfrm>
            <a:off x="2736597" y="1821664"/>
            <a:ext cx="755284" cy="334835"/>
          </a:xfrm>
          <a:prstGeom prst="rect">
            <a:avLst/>
          </a:prstGeom>
          <a:noFill/>
          <a:ln>
            <a:solidFill>
              <a:schemeClr val="tx1"/>
            </a:solidFill>
          </a:ln>
        </p:spPr>
        <p:txBody>
          <a:bodyPr wrap="square" rtlCol="0">
            <a:spAutoFit/>
          </a:bodyPr>
          <a:lstStyle/>
          <a:p>
            <a:r>
              <a:rPr lang="nb-NO" sz="788" dirty="0"/>
              <a:t>Søke og</a:t>
            </a:r>
          </a:p>
          <a:p>
            <a:r>
              <a:rPr lang="nb-NO" sz="788" dirty="0"/>
              <a:t>bestiller deler</a:t>
            </a:r>
          </a:p>
        </p:txBody>
      </p:sp>
      <p:sp>
        <p:nvSpPr>
          <p:cNvPr id="97" name="TekstSylinder 96"/>
          <p:cNvSpPr txBox="1"/>
          <p:nvPr/>
        </p:nvSpPr>
        <p:spPr>
          <a:xfrm>
            <a:off x="2627784" y="2361762"/>
            <a:ext cx="402674" cy="334835"/>
          </a:xfrm>
          <a:prstGeom prst="rect">
            <a:avLst/>
          </a:prstGeom>
          <a:noFill/>
          <a:ln>
            <a:solidFill>
              <a:schemeClr val="accent1"/>
            </a:solidFill>
          </a:ln>
        </p:spPr>
        <p:txBody>
          <a:bodyPr wrap="none" rtlCol="0">
            <a:spAutoFit/>
          </a:bodyPr>
          <a:lstStyle/>
          <a:p>
            <a:r>
              <a:rPr lang="nb-NO" sz="788" dirty="0"/>
              <a:t>Søke </a:t>
            </a:r>
          </a:p>
          <a:p>
            <a:r>
              <a:rPr lang="nb-NO" sz="788" dirty="0"/>
              <a:t>deler</a:t>
            </a:r>
          </a:p>
        </p:txBody>
      </p:sp>
      <p:cxnSp>
        <p:nvCxnSpPr>
          <p:cNvPr id="7" name="Vinkel 6"/>
          <p:cNvCxnSpPr>
            <a:stCxn id="78" idx="3"/>
          </p:cNvCxnSpPr>
          <p:nvPr/>
        </p:nvCxnSpPr>
        <p:spPr>
          <a:xfrm>
            <a:off x="2379432" y="1270867"/>
            <a:ext cx="86335" cy="109089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Rett pil 9"/>
          <p:cNvCxnSpPr>
            <a:stCxn id="28" idx="3"/>
          </p:cNvCxnSpPr>
          <p:nvPr/>
        </p:nvCxnSpPr>
        <p:spPr>
          <a:xfrm flipV="1">
            <a:off x="2379432" y="1503986"/>
            <a:ext cx="86334" cy="8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Rett pil 98"/>
          <p:cNvCxnSpPr/>
          <p:nvPr/>
        </p:nvCxnSpPr>
        <p:spPr>
          <a:xfrm>
            <a:off x="2379432" y="1920158"/>
            <a:ext cx="863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Rett pil 99"/>
          <p:cNvCxnSpPr/>
          <p:nvPr/>
        </p:nvCxnSpPr>
        <p:spPr>
          <a:xfrm>
            <a:off x="2541450" y="2514224"/>
            <a:ext cx="863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Rett pil 100"/>
          <p:cNvCxnSpPr/>
          <p:nvPr/>
        </p:nvCxnSpPr>
        <p:spPr>
          <a:xfrm>
            <a:off x="3999612" y="2514224"/>
            <a:ext cx="863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Rett pil 11"/>
          <p:cNvCxnSpPr>
            <a:stCxn id="97" idx="0"/>
          </p:cNvCxnSpPr>
          <p:nvPr/>
        </p:nvCxnSpPr>
        <p:spPr>
          <a:xfrm flipH="1" flipV="1">
            <a:off x="2811849" y="2156326"/>
            <a:ext cx="17272" cy="205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Vinkel 13"/>
          <p:cNvCxnSpPr>
            <a:stCxn id="96" idx="3"/>
            <a:endCxn id="32" idx="0"/>
          </p:cNvCxnSpPr>
          <p:nvPr/>
        </p:nvCxnSpPr>
        <p:spPr>
          <a:xfrm>
            <a:off x="3491881" y="1989082"/>
            <a:ext cx="211864" cy="37268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Rett pil 101"/>
          <p:cNvCxnSpPr/>
          <p:nvPr/>
        </p:nvCxnSpPr>
        <p:spPr>
          <a:xfrm>
            <a:off x="4647684" y="2514224"/>
            <a:ext cx="863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Vinkel 15"/>
          <p:cNvCxnSpPr>
            <a:stCxn id="50" idx="3"/>
            <a:endCxn id="33" idx="0"/>
          </p:cNvCxnSpPr>
          <p:nvPr/>
        </p:nvCxnSpPr>
        <p:spPr>
          <a:xfrm>
            <a:off x="5300208" y="2519625"/>
            <a:ext cx="210474" cy="2964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Vinkel 17"/>
          <p:cNvCxnSpPr>
            <a:stCxn id="34" idx="3"/>
            <a:endCxn id="35" idx="2"/>
          </p:cNvCxnSpPr>
          <p:nvPr/>
        </p:nvCxnSpPr>
        <p:spPr>
          <a:xfrm flipV="1">
            <a:off x="6624228" y="2687042"/>
            <a:ext cx="287290" cy="35705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Vinkel 19"/>
          <p:cNvCxnSpPr>
            <a:stCxn id="35" idx="3"/>
            <a:endCxn id="81" idx="2"/>
          </p:cNvCxnSpPr>
          <p:nvPr/>
        </p:nvCxnSpPr>
        <p:spPr>
          <a:xfrm flipV="1">
            <a:off x="7306818" y="2160222"/>
            <a:ext cx="233597" cy="35940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kstSylinder 70"/>
          <p:cNvSpPr txBox="1"/>
          <p:nvPr/>
        </p:nvSpPr>
        <p:spPr>
          <a:xfrm>
            <a:off x="2465767" y="2870054"/>
            <a:ext cx="588623" cy="369332"/>
          </a:xfrm>
          <a:prstGeom prst="rect">
            <a:avLst/>
          </a:prstGeom>
          <a:solidFill>
            <a:srgbClr val="FF0000"/>
          </a:solidFill>
          <a:ln>
            <a:solidFill>
              <a:srgbClr val="FF0000"/>
            </a:solidFill>
          </a:ln>
        </p:spPr>
        <p:txBody>
          <a:bodyPr wrap="none" rtlCol="0">
            <a:spAutoFit/>
          </a:bodyPr>
          <a:lstStyle/>
          <a:p>
            <a:r>
              <a:rPr lang="nb-NO" sz="900" dirty="0"/>
              <a:t>Kjører til</a:t>
            </a:r>
          </a:p>
          <a:p>
            <a:r>
              <a:rPr lang="nb-NO" sz="900" dirty="0"/>
              <a:t> kunde</a:t>
            </a:r>
          </a:p>
        </p:txBody>
      </p:sp>
      <p:sp>
        <p:nvSpPr>
          <p:cNvPr id="72" name="TekstSylinder 71"/>
          <p:cNvSpPr txBox="1"/>
          <p:nvPr/>
        </p:nvSpPr>
        <p:spPr>
          <a:xfrm>
            <a:off x="3112981" y="2861779"/>
            <a:ext cx="401072" cy="369332"/>
          </a:xfrm>
          <a:prstGeom prst="rect">
            <a:avLst/>
          </a:prstGeom>
          <a:solidFill>
            <a:srgbClr val="FF0000"/>
          </a:solidFill>
          <a:ln>
            <a:solidFill>
              <a:srgbClr val="FF0000"/>
            </a:solidFill>
          </a:ln>
        </p:spPr>
        <p:txBody>
          <a:bodyPr wrap="none" rtlCol="0">
            <a:spAutoFit/>
          </a:bodyPr>
          <a:lstStyle/>
          <a:p>
            <a:r>
              <a:rPr lang="nb-NO" sz="900" dirty="0"/>
              <a:t>Feil</a:t>
            </a:r>
          </a:p>
          <a:p>
            <a:r>
              <a:rPr lang="nb-NO" sz="900" dirty="0"/>
              <a:t>søke</a:t>
            </a:r>
          </a:p>
        </p:txBody>
      </p:sp>
      <p:sp>
        <p:nvSpPr>
          <p:cNvPr id="79" name="TekstSylinder 78"/>
          <p:cNvSpPr txBox="1"/>
          <p:nvPr/>
        </p:nvSpPr>
        <p:spPr>
          <a:xfrm>
            <a:off x="3534784" y="2861779"/>
            <a:ext cx="545342" cy="369332"/>
          </a:xfrm>
          <a:prstGeom prst="rect">
            <a:avLst/>
          </a:prstGeom>
          <a:solidFill>
            <a:srgbClr val="FF0000"/>
          </a:solidFill>
          <a:ln>
            <a:solidFill>
              <a:srgbClr val="FF0000"/>
            </a:solidFill>
          </a:ln>
        </p:spPr>
        <p:txBody>
          <a:bodyPr wrap="none" rtlCol="0">
            <a:spAutoFit/>
          </a:bodyPr>
          <a:lstStyle/>
          <a:p>
            <a:r>
              <a:rPr lang="nb-NO" sz="900" dirty="0"/>
              <a:t>Rep om</a:t>
            </a:r>
          </a:p>
          <a:p>
            <a:r>
              <a:rPr lang="nb-NO" sz="900" dirty="0"/>
              <a:t>mulig</a:t>
            </a:r>
          </a:p>
        </p:txBody>
      </p:sp>
      <p:cxnSp>
        <p:nvCxnSpPr>
          <p:cNvPr id="6" name="Vinkel 5"/>
          <p:cNvCxnSpPr>
            <a:endCxn id="71" idx="1"/>
          </p:cNvCxnSpPr>
          <p:nvPr/>
        </p:nvCxnSpPr>
        <p:spPr>
          <a:xfrm rot="16200000" flipH="1">
            <a:off x="2153044" y="2741997"/>
            <a:ext cx="356266" cy="26917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tt pil 10"/>
          <p:cNvCxnSpPr>
            <a:stCxn id="71" idx="3"/>
            <a:endCxn id="72" idx="1"/>
          </p:cNvCxnSpPr>
          <p:nvPr/>
        </p:nvCxnSpPr>
        <p:spPr>
          <a:xfrm flipV="1">
            <a:off x="3054390" y="3046445"/>
            <a:ext cx="58591" cy="8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Rett pil 93"/>
          <p:cNvCxnSpPr>
            <a:stCxn id="72" idx="3"/>
            <a:endCxn id="79" idx="1"/>
          </p:cNvCxnSpPr>
          <p:nvPr/>
        </p:nvCxnSpPr>
        <p:spPr>
          <a:xfrm>
            <a:off x="3514053" y="3046445"/>
            <a:ext cx="207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Vinkel 18"/>
          <p:cNvCxnSpPr>
            <a:stCxn id="95" idx="3"/>
            <a:endCxn id="29" idx="2"/>
          </p:cNvCxnSpPr>
          <p:nvPr/>
        </p:nvCxnSpPr>
        <p:spPr>
          <a:xfrm flipH="1" flipV="1">
            <a:off x="2333156" y="2939101"/>
            <a:ext cx="2341422" cy="115619"/>
          </a:xfrm>
          <a:prstGeom prst="bentConnector4">
            <a:avLst>
              <a:gd name="adj1" fmla="val -9763"/>
              <a:gd name="adj2" fmla="val -357438"/>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TekstSylinder 94"/>
          <p:cNvSpPr txBox="1"/>
          <p:nvPr/>
        </p:nvSpPr>
        <p:spPr>
          <a:xfrm>
            <a:off x="4095573" y="2870054"/>
            <a:ext cx="579005" cy="369332"/>
          </a:xfrm>
          <a:prstGeom prst="rect">
            <a:avLst/>
          </a:prstGeom>
          <a:noFill/>
          <a:ln>
            <a:solidFill>
              <a:srgbClr val="FF0000"/>
            </a:solidFill>
          </a:ln>
        </p:spPr>
        <p:txBody>
          <a:bodyPr wrap="none" rtlCol="0">
            <a:spAutoFit/>
          </a:bodyPr>
          <a:lstStyle/>
          <a:p>
            <a:r>
              <a:rPr lang="nb-NO" sz="900" dirty="0"/>
              <a:t>Mangler</a:t>
            </a:r>
          </a:p>
          <a:p>
            <a:r>
              <a:rPr lang="nb-NO" sz="900" dirty="0"/>
              <a:t> deler</a:t>
            </a:r>
          </a:p>
        </p:txBody>
      </p:sp>
      <p:cxnSp>
        <p:nvCxnSpPr>
          <p:cNvPr id="98" name="Rett pil 97"/>
          <p:cNvCxnSpPr/>
          <p:nvPr/>
        </p:nvCxnSpPr>
        <p:spPr>
          <a:xfrm>
            <a:off x="4016547" y="3054284"/>
            <a:ext cx="69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Vinkel 8"/>
          <p:cNvCxnSpPr>
            <a:stCxn id="95" idx="2"/>
            <a:endCxn id="33" idx="1"/>
          </p:cNvCxnSpPr>
          <p:nvPr/>
        </p:nvCxnSpPr>
        <p:spPr>
          <a:xfrm rot="5400000" flipH="1" flipV="1">
            <a:off x="4701617" y="2666924"/>
            <a:ext cx="255920" cy="889003"/>
          </a:xfrm>
          <a:prstGeom prst="bentConnector4">
            <a:avLst>
              <a:gd name="adj1" fmla="val -89325"/>
              <a:gd name="adj2" fmla="val 6628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ittel 12">
            <a:extLst>
              <a:ext uri="{FF2B5EF4-FFF2-40B4-BE49-F238E27FC236}">
                <a16:creationId xmlns:a16="http://schemas.microsoft.com/office/drawing/2014/main" id="{87E80531-8614-D64C-85FF-AE4118F28BDF}"/>
              </a:ext>
            </a:extLst>
          </p:cNvPr>
          <p:cNvSpPr>
            <a:spLocks noGrp="1"/>
          </p:cNvSpPr>
          <p:nvPr>
            <p:ph type="title"/>
          </p:nvPr>
        </p:nvSpPr>
        <p:spPr>
          <a:xfrm>
            <a:off x="628650" y="157933"/>
            <a:ext cx="7886700" cy="994172"/>
          </a:xfrm>
        </p:spPr>
        <p:txBody>
          <a:bodyPr>
            <a:normAutofit/>
          </a:bodyPr>
          <a:lstStyle/>
          <a:p>
            <a:r>
              <a:rPr lang="nb-NO" sz="3000" b="1" dirty="0">
                <a:solidFill>
                  <a:srgbClr val="0070C0"/>
                </a:solidFill>
              </a:rPr>
              <a:t>Ingen overlever med sløsing</a:t>
            </a:r>
          </a:p>
        </p:txBody>
      </p:sp>
      <p:grpSp>
        <p:nvGrpSpPr>
          <p:cNvPr id="103" name="Gruppe 102">
            <a:extLst>
              <a:ext uri="{FF2B5EF4-FFF2-40B4-BE49-F238E27FC236}">
                <a16:creationId xmlns:a16="http://schemas.microsoft.com/office/drawing/2014/main" id="{2575C896-9061-3943-9A96-821DF8E624D1}"/>
              </a:ext>
            </a:extLst>
          </p:cNvPr>
          <p:cNvGrpSpPr/>
          <p:nvPr/>
        </p:nvGrpSpPr>
        <p:grpSpPr>
          <a:xfrm>
            <a:off x="867039" y="2046417"/>
            <a:ext cx="3247960" cy="2750998"/>
            <a:chOff x="6565714" y="968717"/>
            <a:chExt cx="4330613" cy="3667997"/>
          </a:xfrm>
        </p:grpSpPr>
        <p:sp>
          <p:nvSpPr>
            <p:cNvPr id="104" name="Ellipse 103">
              <a:extLst>
                <a:ext uri="{FF2B5EF4-FFF2-40B4-BE49-F238E27FC236}">
                  <a16:creationId xmlns:a16="http://schemas.microsoft.com/office/drawing/2014/main" id="{C59911F1-5C6E-A446-8BD0-CE8DB261A90F}"/>
                </a:ext>
              </a:extLst>
            </p:cNvPr>
            <p:cNvSpPr/>
            <p:nvPr/>
          </p:nvSpPr>
          <p:spPr bwMode="auto">
            <a:xfrm rot="2797797">
              <a:off x="7258321" y="998709"/>
              <a:ext cx="3667997" cy="3608014"/>
            </a:xfrm>
            <a:prstGeom prst="ellipse">
              <a:avLst/>
            </a:prstGeom>
            <a:noFill/>
            <a:ln w="25400"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nb-NO" sz="6000">
                <a:solidFill>
                  <a:srgbClr val="000000"/>
                </a:solidFill>
                <a:latin typeface="Gill Sans" charset="0"/>
                <a:ea typeface="ヒラギノ角ゴ ProN W3" charset="0"/>
                <a:cs typeface="ヒラギノ角ゴ ProN W3" charset="0"/>
                <a:sym typeface="Gill Sans" charset="0"/>
              </a:endParaRPr>
            </a:p>
          </p:txBody>
        </p:sp>
        <p:sp>
          <p:nvSpPr>
            <p:cNvPr id="105" name="Avrundet rektangel 104">
              <a:extLst>
                <a:ext uri="{FF2B5EF4-FFF2-40B4-BE49-F238E27FC236}">
                  <a16:creationId xmlns:a16="http://schemas.microsoft.com/office/drawing/2014/main" id="{0E9AEB63-6E39-3F4F-A168-AE6C5A32CAD9}"/>
                </a:ext>
              </a:extLst>
            </p:cNvPr>
            <p:cNvSpPr/>
            <p:nvPr/>
          </p:nvSpPr>
          <p:spPr bwMode="auto">
            <a:xfrm rot="2797797">
              <a:off x="7144986" y="3800998"/>
              <a:ext cx="222302" cy="1380845"/>
            </a:xfrm>
            <a:prstGeom prst="roundRect">
              <a:avLst/>
            </a:prstGeom>
            <a:solidFill>
              <a:schemeClr val="bg1">
                <a:lumMod val="75000"/>
              </a:schemeClr>
            </a:solidFill>
            <a:ln w="25400"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nb-NO" sz="6000">
                <a:solidFill>
                  <a:srgbClr val="000000"/>
                </a:solidFill>
                <a:latin typeface="Gill Sans" charset="0"/>
                <a:ea typeface="ヒラギノ角ゴ ProN W3" charset="0"/>
                <a:cs typeface="ヒラギノ角ゴ ProN W3" charset="0"/>
                <a:sym typeface="Gill Sans" charset="0"/>
              </a:endParaRPr>
            </a:p>
          </p:txBody>
        </p:sp>
      </p:grpSp>
      <p:sp>
        <p:nvSpPr>
          <p:cNvPr id="73" name="Rektangel 72">
            <a:extLst>
              <a:ext uri="{FF2B5EF4-FFF2-40B4-BE49-F238E27FC236}">
                <a16:creationId xmlns:a16="http://schemas.microsoft.com/office/drawing/2014/main" id="{72B865C1-9ECD-C349-A2FD-45CD79ABBE81}"/>
              </a:ext>
            </a:extLst>
          </p:cNvPr>
          <p:cNvSpPr/>
          <p:nvPr/>
        </p:nvSpPr>
        <p:spPr>
          <a:xfrm>
            <a:off x="0" y="-10551"/>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106" name="Rektangel 105">
            <a:extLst>
              <a:ext uri="{FF2B5EF4-FFF2-40B4-BE49-F238E27FC236}">
                <a16:creationId xmlns:a16="http://schemas.microsoft.com/office/drawing/2014/main" id="{AB63EE63-A52F-AD4A-B098-B67BBDF0BDE8}"/>
              </a:ext>
            </a:extLst>
          </p:cNvPr>
          <p:cNvSpPr/>
          <p:nvPr/>
        </p:nvSpPr>
        <p:spPr>
          <a:xfrm>
            <a:off x="4913142" y="5072497"/>
            <a:ext cx="4230859" cy="913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Tree>
    <p:extLst>
      <p:ext uri="{BB962C8B-B14F-4D97-AF65-F5344CB8AC3E}">
        <p14:creationId xmlns:p14="http://schemas.microsoft.com/office/powerpoint/2010/main" val="101693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1BC699A5-424A-8F4E-81E6-ECAF5F63D408}"/>
              </a:ext>
            </a:extLst>
          </p:cNvPr>
          <p:cNvSpPr/>
          <p:nvPr/>
        </p:nvSpPr>
        <p:spPr>
          <a:xfrm>
            <a:off x="378372" y="1136667"/>
            <a:ext cx="8136978" cy="1306988"/>
          </a:xfrm>
          <a:prstGeom prst="roundRect">
            <a:avLst/>
          </a:prstGeom>
          <a:noFill/>
          <a:ln w="28575">
            <a:solidFill>
              <a:srgbClr val="83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tel 3">
            <a:extLst>
              <a:ext uri="{FF2B5EF4-FFF2-40B4-BE49-F238E27FC236}">
                <a16:creationId xmlns:a16="http://schemas.microsoft.com/office/drawing/2014/main" id="{F4924DDA-FB86-E84A-9489-AA45F7D4B7CE}"/>
              </a:ext>
            </a:extLst>
          </p:cNvPr>
          <p:cNvSpPr>
            <a:spLocks noGrp="1"/>
          </p:cNvSpPr>
          <p:nvPr>
            <p:ph type="title"/>
          </p:nvPr>
        </p:nvSpPr>
        <p:spPr/>
        <p:txBody>
          <a:bodyPr>
            <a:normAutofit fontScale="90000"/>
          </a:bodyPr>
          <a:lstStyle/>
          <a:p>
            <a:r>
              <a:rPr lang="nb-NO">
                <a:solidFill>
                  <a:srgbClr val="005F9F"/>
                </a:solidFill>
              </a:rPr>
              <a:t>Transformatoren for ekte lærende organisasjoner</a:t>
            </a:r>
          </a:p>
        </p:txBody>
      </p:sp>
      <p:sp>
        <p:nvSpPr>
          <p:cNvPr id="3" name="Plassholder for bunntekst 2">
            <a:extLst>
              <a:ext uri="{FF2B5EF4-FFF2-40B4-BE49-F238E27FC236}">
                <a16:creationId xmlns:a16="http://schemas.microsoft.com/office/drawing/2014/main" id="{741B474D-D706-0D4E-BF23-142AB00B2F99}"/>
              </a:ext>
            </a:extLst>
          </p:cNvPr>
          <p:cNvSpPr>
            <a:spLocks noGrp="1"/>
          </p:cNvSpPr>
          <p:nvPr>
            <p:ph type="ftr" sz="quarter" idx="4294967295"/>
          </p:nvPr>
        </p:nvSpPr>
        <p:spPr>
          <a:xfrm>
            <a:off x="0" y="0"/>
            <a:ext cx="0" cy="0"/>
          </a:xfrm>
        </p:spPr>
        <p:txBody>
          <a:bodyPr/>
          <a:lstStyle/>
          <a:p>
            <a:pPr>
              <a:defRPr/>
            </a:pPr>
            <a:r>
              <a:rPr lang="nb-NO"/>
              <a:t> </a:t>
            </a:r>
          </a:p>
        </p:txBody>
      </p:sp>
      <p:sp>
        <p:nvSpPr>
          <p:cNvPr id="5" name="Avrundet rektangel 4">
            <a:extLst>
              <a:ext uri="{FF2B5EF4-FFF2-40B4-BE49-F238E27FC236}">
                <a16:creationId xmlns:a16="http://schemas.microsoft.com/office/drawing/2014/main" id="{24C901F9-1418-3A40-8BE7-7133EE8E8B0C}"/>
              </a:ext>
            </a:extLst>
          </p:cNvPr>
          <p:cNvSpPr/>
          <p:nvPr/>
        </p:nvSpPr>
        <p:spPr>
          <a:xfrm>
            <a:off x="628650" y="1268016"/>
            <a:ext cx="1736178"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solidFill>
                  <a:srgbClr val="005F9F"/>
                </a:solidFill>
              </a:rPr>
              <a:t>1.</a:t>
            </a:r>
          </a:p>
          <a:p>
            <a:pPr algn="ctr"/>
            <a:r>
              <a:rPr lang="nb-NO" sz="1400" b="1" dirty="0">
                <a:solidFill>
                  <a:srgbClr val="005F9F"/>
                </a:solidFill>
              </a:rPr>
              <a:t>Hva kjennetegner en sterk læringskultur?</a:t>
            </a:r>
          </a:p>
        </p:txBody>
      </p:sp>
      <p:sp>
        <p:nvSpPr>
          <p:cNvPr id="6" name="Avrundet rektangel 5">
            <a:extLst>
              <a:ext uri="{FF2B5EF4-FFF2-40B4-BE49-F238E27FC236}">
                <a16:creationId xmlns:a16="http://schemas.microsoft.com/office/drawing/2014/main" id="{8F8016F9-5899-3D45-B10E-57A65F590E94}"/>
              </a:ext>
            </a:extLst>
          </p:cNvPr>
          <p:cNvSpPr/>
          <p:nvPr/>
        </p:nvSpPr>
        <p:spPr>
          <a:xfrm>
            <a:off x="2625615" y="1268015"/>
            <a:ext cx="1736178"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solidFill>
                  <a:srgbClr val="005F9F"/>
                </a:solidFill>
              </a:rPr>
              <a:t>2.</a:t>
            </a:r>
          </a:p>
          <a:p>
            <a:pPr algn="ctr"/>
            <a:r>
              <a:rPr lang="nb-NO" sz="1400" b="1" dirty="0">
                <a:solidFill>
                  <a:srgbClr val="005F9F"/>
                </a:solidFill>
              </a:rPr>
              <a:t>Hvordan er situasjonen hos oss?</a:t>
            </a:r>
          </a:p>
        </p:txBody>
      </p:sp>
      <p:sp>
        <p:nvSpPr>
          <p:cNvPr id="7" name="Avrundet rektangel 6">
            <a:extLst>
              <a:ext uri="{FF2B5EF4-FFF2-40B4-BE49-F238E27FC236}">
                <a16:creationId xmlns:a16="http://schemas.microsoft.com/office/drawing/2014/main" id="{8AF1098D-925D-1140-A31C-809E8AB8A767}"/>
              </a:ext>
            </a:extLst>
          </p:cNvPr>
          <p:cNvSpPr/>
          <p:nvPr/>
        </p:nvSpPr>
        <p:spPr>
          <a:xfrm>
            <a:off x="4587766" y="1268014"/>
            <a:ext cx="1736178"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solidFill>
                  <a:srgbClr val="005F9F"/>
                </a:solidFill>
              </a:rPr>
              <a:t>3.</a:t>
            </a:r>
          </a:p>
          <a:p>
            <a:pPr algn="ctr"/>
            <a:r>
              <a:rPr lang="nb-NO" sz="1400" b="1" dirty="0">
                <a:solidFill>
                  <a:srgbClr val="005F9F"/>
                </a:solidFill>
              </a:rPr>
              <a:t>Hvilke aksjoner må vi prioritere?</a:t>
            </a:r>
          </a:p>
        </p:txBody>
      </p:sp>
      <p:sp>
        <p:nvSpPr>
          <p:cNvPr id="8" name="Avrundet rektangel 7">
            <a:extLst>
              <a:ext uri="{FF2B5EF4-FFF2-40B4-BE49-F238E27FC236}">
                <a16:creationId xmlns:a16="http://schemas.microsoft.com/office/drawing/2014/main" id="{6989792A-18BA-EC45-8D4C-DE454D40CFDA}"/>
              </a:ext>
            </a:extLst>
          </p:cNvPr>
          <p:cNvSpPr/>
          <p:nvPr/>
        </p:nvSpPr>
        <p:spPr>
          <a:xfrm>
            <a:off x="6534151" y="1268014"/>
            <a:ext cx="1736178" cy="10458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a:solidFill>
                  <a:srgbClr val="005F9F"/>
                </a:solidFill>
              </a:rPr>
              <a:t>4. </a:t>
            </a:r>
          </a:p>
          <a:p>
            <a:pPr algn="ctr"/>
            <a:r>
              <a:rPr lang="nb-NO" sz="1400" b="1" dirty="0">
                <a:solidFill>
                  <a:srgbClr val="005F9F"/>
                </a:solidFill>
              </a:rPr>
              <a:t>Hvordan synliggjøre og  lære  sammen?</a:t>
            </a:r>
          </a:p>
        </p:txBody>
      </p:sp>
      <p:sp>
        <p:nvSpPr>
          <p:cNvPr id="10" name="Pil høyre 9">
            <a:extLst>
              <a:ext uri="{FF2B5EF4-FFF2-40B4-BE49-F238E27FC236}">
                <a16:creationId xmlns:a16="http://schemas.microsoft.com/office/drawing/2014/main" id="{2E79CB68-995C-2B44-ADE6-1B6AD6EE7AF1}"/>
              </a:ext>
            </a:extLst>
          </p:cNvPr>
          <p:cNvSpPr/>
          <p:nvPr/>
        </p:nvSpPr>
        <p:spPr>
          <a:xfrm>
            <a:off x="2364828" y="1655379"/>
            <a:ext cx="276553" cy="268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l høyre 10">
            <a:extLst>
              <a:ext uri="{FF2B5EF4-FFF2-40B4-BE49-F238E27FC236}">
                <a16:creationId xmlns:a16="http://schemas.microsoft.com/office/drawing/2014/main" id="{923F9CC3-74FE-FD46-9F81-9736D1DB28A3}"/>
              </a:ext>
            </a:extLst>
          </p:cNvPr>
          <p:cNvSpPr/>
          <p:nvPr/>
        </p:nvSpPr>
        <p:spPr>
          <a:xfrm>
            <a:off x="4370333" y="1608082"/>
            <a:ext cx="276553" cy="268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l høyre 11">
            <a:extLst>
              <a:ext uri="{FF2B5EF4-FFF2-40B4-BE49-F238E27FC236}">
                <a16:creationId xmlns:a16="http://schemas.microsoft.com/office/drawing/2014/main" id="{7107D5B7-2792-0343-92B9-510C530BFD48}"/>
              </a:ext>
            </a:extLst>
          </p:cNvPr>
          <p:cNvSpPr/>
          <p:nvPr/>
        </p:nvSpPr>
        <p:spPr>
          <a:xfrm>
            <a:off x="6308178" y="1655379"/>
            <a:ext cx="276553" cy="268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685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OvalShape"/>
</p:tagLst>
</file>

<file path=ppt/tags/tag2.xml><?xml version="1.0" encoding="utf-8"?>
<p:tagLst xmlns:a="http://schemas.openxmlformats.org/drawingml/2006/main" xmlns:r="http://schemas.openxmlformats.org/officeDocument/2006/relationships" xmlns:p="http://schemas.openxmlformats.org/presentationml/2006/main">
  <p:tag name="NAME" val="OvalText"/>
</p:tagLst>
</file>

<file path=ppt/tags/tag3.xml><?xml version="1.0" encoding="utf-8"?>
<p:tagLst xmlns:a="http://schemas.openxmlformats.org/drawingml/2006/main" xmlns:r="http://schemas.openxmlformats.org/officeDocument/2006/relationships" xmlns:p="http://schemas.openxmlformats.org/presentationml/2006/main">
  <p:tag name="NAME" val="OvalText"/>
</p:tagLst>
</file>

<file path=ppt/tags/tag4.xml><?xml version="1.0" encoding="utf-8"?>
<p:tagLst xmlns:a="http://schemas.openxmlformats.org/drawingml/2006/main" xmlns:r="http://schemas.openxmlformats.org/officeDocument/2006/relationships" xmlns:p="http://schemas.openxmlformats.org/presentationml/2006/main">
  <p:tag name="NAME" val="OvalText"/>
</p:tagLst>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jesdal VMCL" id="{9F76B613-A784-974B-922F-1921680973E2}" vid="{7478264F-A83A-434C-A008-2E4DE35918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12394</TotalTime>
  <Words>2288</Words>
  <Application>Microsoft Macintosh PowerPoint</Application>
  <PresentationFormat>Skjermfremvisning (16:9)</PresentationFormat>
  <Paragraphs>639</Paragraphs>
  <Slides>51</Slides>
  <Notes>17</Notes>
  <HiddenSlides>4</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51</vt:i4>
      </vt:variant>
    </vt:vector>
  </HeadingPairs>
  <TitlesOfParts>
    <vt:vector size="58" baseType="lpstr">
      <vt:lpstr>Helvetica Black</vt:lpstr>
      <vt:lpstr>Arial</vt:lpstr>
      <vt:lpstr>Calibri</vt:lpstr>
      <vt:lpstr>Gill Sans</vt:lpstr>
      <vt:lpstr>Gill Sans Light</vt:lpstr>
      <vt:lpstr>Times New Roman</vt:lpstr>
      <vt:lpstr>Office-tema</vt:lpstr>
      <vt:lpstr>       Bjarne Berg Wig  Komplekse tilpasningssystemer, VMCL, Hoshin og Obeya</vt:lpstr>
      <vt:lpstr>Innhold</vt:lpstr>
      <vt:lpstr>Hvorfor lærende organisasjon?</vt:lpstr>
      <vt:lpstr>1. Utfordringen i dag</vt:lpstr>
      <vt:lpstr>PowerPoint-presentasjon</vt:lpstr>
      <vt:lpstr>PowerPoint-presentasjon</vt:lpstr>
      <vt:lpstr>PowerPoint-presentasjon</vt:lpstr>
      <vt:lpstr>Ingen overlever med sløsing</vt:lpstr>
      <vt:lpstr>Transformatoren for ekte lærende organisasjoner</vt:lpstr>
      <vt:lpstr>The tools</vt:lpstr>
      <vt:lpstr>PowerPoint-presentasjon</vt:lpstr>
      <vt:lpstr>PowerPoint-presentasjon</vt:lpstr>
      <vt:lpstr>Vårt skeive bilde av virkelig verden</vt:lpstr>
      <vt:lpstr>PowerPoint-presentasjon</vt:lpstr>
      <vt:lpstr>Dialog med  systemtenkning DSRP </vt:lpstr>
      <vt:lpstr>Organisasjon - Hvilke mentale modell?</vt:lpstr>
      <vt:lpstr>Virksomheten som system,</vt:lpstr>
      <vt:lpstr>Dialog med  systemtenkning DSRP </vt:lpstr>
      <vt:lpstr>Distinksjon – eksempel Obeya</vt:lpstr>
      <vt:lpstr>Dialog med  systemtenkning DSRP </vt:lpstr>
      <vt:lpstr>System – del-helhet</vt:lpstr>
      <vt:lpstr>Dialog med  systemtenkning DSRP </vt:lpstr>
      <vt:lpstr>Dialog med  systemtenkning DSRP </vt:lpstr>
      <vt:lpstr>Praktiske forsøk</vt:lpstr>
      <vt:lpstr>PowerPoint-presentasjon</vt:lpstr>
      <vt:lpstr>VMCL og LOS speilet</vt:lpstr>
      <vt:lpstr>PowerPoint-presentasjon</vt:lpstr>
      <vt:lpstr>PowerPoint-presentasjon</vt:lpstr>
      <vt:lpstr>Hva er Hoshin Kanri?</vt:lpstr>
      <vt:lpstr>Nøkler i Hoshin Kanri og Obeya</vt:lpstr>
      <vt:lpstr>Hoshin – stjerne </vt:lpstr>
      <vt:lpstr>Fire hoved KPIer- resultatområder, Obeya</vt:lpstr>
      <vt:lpstr>Hoshin kanri prosess</vt:lpstr>
      <vt:lpstr>Hoshin kanri prosess</vt:lpstr>
      <vt:lpstr>1. Finn og forså</vt:lpstr>
      <vt:lpstr>2. Operativ visjon - TURMAT </vt:lpstr>
      <vt:lpstr>3. Års hoshin</vt:lpstr>
      <vt:lpstr>Måldialog (catchball)</vt:lpstr>
      <vt:lpstr>Visualisering</vt:lpstr>
      <vt:lpstr>OBEYA – DNA koden</vt:lpstr>
      <vt:lpstr>Eksempel Sophies Minde Ortopedi</vt:lpstr>
      <vt:lpstr>PowerPoint-presentasjon</vt:lpstr>
      <vt:lpstr>Hvorfor går vi på jobben?</vt:lpstr>
      <vt:lpstr>Leva lenge heme</vt:lpstr>
      <vt:lpstr>PowerPoint-presentasjon</vt:lpstr>
      <vt:lpstr>Lærende hverdag – i hjemmetjenesten</vt:lpstr>
      <vt:lpstr>Læringsdialogen (læringsvanen)</vt:lpstr>
      <vt:lpstr>PowerPoint-presentasjon</vt:lpstr>
      <vt:lpstr>PowerPoint-presentasjon</vt:lpstr>
      <vt:lpstr>PowerPoint-presentasjon</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Planlegging for forbedring Hoshin Kanri i Gjesdasl</dc:title>
  <dc:subject/>
  <dc:creator>Gabriela Wig-Hernandez</dc:creator>
  <cp:keywords/>
  <dc:description/>
  <cp:lastModifiedBy>Bjarne Berg Wig</cp:lastModifiedBy>
  <cp:revision>68</cp:revision>
  <cp:lastPrinted>2020-07-09T08:57:35Z</cp:lastPrinted>
  <dcterms:created xsi:type="dcterms:W3CDTF">2020-09-27T22:22:25Z</dcterms:created>
  <dcterms:modified xsi:type="dcterms:W3CDTF">2021-03-01T20:18:50Z</dcterms:modified>
  <cp:category/>
</cp:coreProperties>
</file>